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76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Progressives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20 Review Video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/>
          </a:bodyPr>
          <a:lstStyle/>
          <a:p>
            <a:r>
              <a:rPr lang="en-US" b="1" i="1" u="sng" dirty="0"/>
              <a:t>Conservation</a:t>
            </a:r>
            <a:r>
              <a:rPr lang="en-US" dirty="0"/>
              <a:t>: (Not to be confused with conservative)</a:t>
            </a:r>
          </a:p>
          <a:p>
            <a:pPr lvl="1"/>
            <a:r>
              <a:rPr lang="en-US" dirty="0"/>
              <a:t>Roosevelt’s </a:t>
            </a:r>
            <a:r>
              <a:rPr lang="en-US" b="1" i="1" u="sng" dirty="0"/>
              <a:t>most enduring achievement</a:t>
            </a:r>
            <a:r>
              <a:rPr lang="en-US" dirty="0"/>
              <a:t>, preserving, or conserving land. Think environmentalism</a:t>
            </a:r>
          </a:p>
          <a:p>
            <a:pPr lvl="1"/>
            <a:r>
              <a:rPr lang="en-US" dirty="0" smtClean="0"/>
              <a:t>Forest </a:t>
            </a:r>
            <a:r>
              <a:rPr lang="en-US" dirty="0"/>
              <a:t>Reserve Act:</a:t>
            </a:r>
          </a:p>
          <a:p>
            <a:pPr lvl="2"/>
            <a:r>
              <a:rPr lang="en-US" dirty="0"/>
              <a:t>President can set aside forests and parks</a:t>
            </a:r>
          </a:p>
          <a:p>
            <a:pPr lvl="1"/>
            <a:r>
              <a:rPr lang="en-US" dirty="0"/>
              <a:t>Newlands Act of 1902:</a:t>
            </a:r>
          </a:p>
          <a:p>
            <a:pPr lvl="2"/>
            <a:r>
              <a:rPr lang="en-US" dirty="0"/>
              <a:t>D.C. could use money from sale of land for irrigation projects</a:t>
            </a:r>
          </a:p>
          <a:p>
            <a:r>
              <a:rPr lang="en-US" dirty="0" smtClean="0"/>
              <a:t>Panic of 1907 – “Roosevelt Recession”</a:t>
            </a:r>
          </a:p>
          <a:p>
            <a:pPr lvl="1"/>
            <a:r>
              <a:rPr lang="en-US" dirty="0" smtClean="0"/>
              <a:t>JP Morgan purchased a TN Coal and Iron Company</a:t>
            </a:r>
          </a:p>
          <a:p>
            <a:pPr lvl="2"/>
            <a:r>
              <a:rPr lang="en-US" dirty="0" smtClean="0"/>
              <a:t>Roosevelt gave his blessing</a:t>
            </a:r>
            <a:endParaRPr lang="en-US" dirty="0"/>
          </a:p>
          <a:p>
            <a:pPr lvl="1"/>
            <a:r>
              <a:rPr lang="en-US" dirty="0" smtClean="0"/>
              <a:t>Later broken up by Taft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Roosevelt and the modern presidency Cont.</a:t>
            </a:r>
            <a:endParaRPr lang="en-US" dirty="0"/>
          </a:p>
        </p:txBody>
      </p:sp>
      <p:pic>
        <p:nvPicPr>
          <p:cNvPr id="4" name="Picture 3" descr="File:TR-Envi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156075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4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/>
          </a:bodyPr>
          <a:lstStyle/>
          <a:p>
            <a:r>
              <a:rPr lang="en-US" dirty="0"/>
              <a:t>TR handpicks William Howard Taft:</a:t>
            </a:r>
          </a:p>
          <a:p>
            <a:pPr lvl="1"/>
            <a:r>
              <a:rPr lang="en-US" dirty="0"/>
              <a:t>From CINCINNATI</a:t>
            </a:r>
            <a:r>
              <a:rPr lang="en-US" dirty="0" smtClean="0"/>
              <a:t>!!!</a:t>
            </a:r>
          </a:p>
          <a:p>
            <a:pPr lvl="1"/>
            <a:r>
              <a:rPr lang="en-US" dirty="0" smtClean="0"/>
              <a:t>Former governor of Philippines</a:t>
            </a:r>
            <a:endParaRPr lang="en-US" dirty="0"/>
          </a:p>
          <a:p>
            <a:pPr lvl="1"/>
            <a:r>
              <a:rPr lang="en-US" dirty="0"/>
              <a:t>Largest president ever (over 300 LBS!)</a:t>
            </a:r>
          </a:p>
          <a:p>
            <a:pPr lvl="1"/>
            <a:r>
              <a:rPr lang="en-US" dirty="0"/>
              <a:t>Became 10</a:t>
            </a:r>
            <a:r>
              <a:rPr lang="en-US" baseline="30000" dirty="0"/>
              <a:t>th</a:t>
            </a:r>
            <a:r>
              <a:rPr lang="en-US" dirty="0"/>
              <a:t> SC Chief Justice after presidency</a:t>
            </a:r>
          </a:p>
          <a:p>
            <a:pPr lvl="1"/>
            <a:r>
              <a:rPr lang="en-US" dirty="0"/>
              <a:t>Taft one day sent a message that read "Went on a horse ride today; feeling good." Secretary of War </a:t>
            </a:r>
            <a:r>
              <a:rPr lang="en-US" dirty="0" smtClean="0"/>
              <a:t>Root </a:t>
            </a:r>
            <a:r>
              <a:rPr lang="en-US" dirty="0"/>
              <a:t>replied, "How's the horse?"</a:t>
            </a:r>
          </a:p>
          <a:p>
            <a:pPr lvl="1"/>
            <a:r>
              <a:rPr lang="en-US" dirty="0"/>
              <a:t>Busted more trusts than TR</a:t>
            </a:r>
          </a:p>
          <a:p>
            <a:r>
              <a:rPr lang="en-US" dirty="0" smtClean="0"/>
              <a:t>Payne-Aldrich Tariff</a:t>
            </a:r>
          </a:p>
          <a:p>
            <a:pPr lvl="1"/>
            <a:r>
              <a:rPr lang="en-US" dirty="0" smtClean="0"/>
              <a:t>Barely lowered tariff rates (made many Progressives angry)</a:t>
            </a:r>
            <a:endParaRPr lang="en-US" dirty="0"/>
          </a:p>
          <a:p>
            <a:r>
              <a:rPr lang="en-US" dirty="0" smtClean="0"/>
              <a:t>Taft fired Gifford Pinchot – TR’s buddy and head of Forest Service</a:t>
            </a:r>
          </a:p>
          <a:p>
            <a:pPr lvl="1"/>
            <a:r>
              <a:rPr lang="en-US" dirty="0" smtClean="0"/>
              <a:t>Makes TR angry </a:t>
            </a:r>
            <a:endParaRPr lang="en-US" dirty="0"/>
          </a:p>
          <a:p>
            <a:r>
              <a:rPr lang="en-US" dirty="0" smtClean="0"/>
              <a:t>“New Nationalism”</a:t>
            </a:r>
          </a:p>
          <a:p>
            <a:pPr lvl="1"/>
            <a:r>
              <a:rPr lang="en-US" dirty="0" smtClean="0"/>
              <a:t>Called for increased federal government</a:t>
            </a:r>
          </a:p>
          <a:p>
            <a:pPr lvl="1"/>
            <a:r>
              <a:rPr lang="en-US" dirty="0" smtClean="0"/>
              <a:t>Favored individual taxes, worker’s compensation, tariff reduction, etc.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Troubled Succession</a:t>
            </a:r>
            <a:endParaRPr lang="en-US" dirty="0"/>
          </a:p>
        </p:txBody>
      </p:sp>
      <p:pic>
        <p:nvPicPr>
          <p:cNvPr id="4" name="Picture 3" descr="File:Pinchot Rooseve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3434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TAFT19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92" y="578802"/>
            <a:ext cx="4311015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9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Bull Moose Party:</a:t>
            </a:r>
          </a:p>
          <a:p>
            <a:pPr lvl="1"/>
            <a:r>
              <a:rPr lang="en-US" dirty="0" smtClean="0"/>
              <a:t>Advocated women’s suffrage </a:t>
            </a:r>
            <a:endParaRPr lang="en-US" dirty="0"/>
          </a:p>
          <a:p>
            <a:r>
              <a:rPr lang="en-US" dirty="0" smtClean="0"/>
              <a:t>Election of 1912:</a:t>
            </a:r>
          </a:p>
          <a:p>
            <a:pPr lvl="1"/>
            <a:r>
              <a:rPr lang="en-US" dirty="0"/>
              <a:t>Two “Republicans” against each other all but guaranteed a victory for Wilson</a:t>
            </a:r>
          </a:p>
          <a:p>
            <a:r>
              <a:rPr lang="en-US" dirty="0" smtClean="0"/>
              <a:t>Woodrow Wilson became president in 1913</a:t>
            </a:r>
          </a:p>
          <a:p>
            <a:pPr lvl="1"/>
            <a:r>
              <a:rPr lang="en-US" dirty="0" smtClean="0"/>
              <a:t>He was a Democrat, so………..</a:t>
            </a:r>
          </a:p>
          <a:p>
            <a:pPr lvl="1"/>
            <a:r>
              <a:rPr lang="en-US" dirty="0" smtClean="0"/>
              <a:t>He decreased the tariff rates – Underwood Tariff</a:t>
            </a:r>
          </a:p>
          <a:p>
            <a:pPr lvl="2"/>
            <a:r>
              <a:rPr lang="en-US" dirty="0" smtClean="0"/>
              <a:t>Coincided with the….</a:t>
            </a:r>
            <a:endParaRPr lang="en-US" dirty="0"/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amendment:</a:t>
            </a:r>
          </a:p>
          <a:p>
            <a:pPr lvl="1"/>
            <a:r>
              <a:rPr lang="en-US" dirty="0" smtClean="0"/>
              <a:t>Graduated income tax</a:t>
            </a:r>
            <a:endParaRPr lang="en-US" dirty="0"/>
          </a:p>
          <a:p>
            <a:r>
              <a:rPr lang="en-US" dirty="0" smtClean="0"/>
              <a:t>Federal Reserve Act (1913):</a:t>
            </a:r>
          </a:p>
          <a:p>
            <a:pPr lvl="1"/>
            <a:r>
              <a:rPr lang="en-US" dirty="0"/>
              <a:t>Responsible for increasing and decreasing money supply</a:t>
            </a:r>
          </a:p>
          <a:p>
            <a:r>
              <a:rPr lang="en-US" dirty="0" smtClean="0"/>
              <a:t>Clayton Antitrust Act:</a:t>
            </a:r>
          </a:p>
          <a:p>
            <a:pPr lvl="1"/>
            <a:r>
              <a:rPr lang="en-US" dirty="0"/>
              <a:t>Essentially, gave more power to Sherman Anti-Trust Act</a:t>
            </a:r>
          </a:p>
          <a:p>
            <a:pPr lvl="1"/>
            <a:r>
              <a:rPr lang="en-US" dirty="0"/>
              <a:t>Made interlocking directories illegal (same individuals serve as directors on boards of competing firms)</a:t>
            </a:r>
          </a:p>
          <a:p>
            <a:pPr lvl="2"/>
            <a:r>
              <a:rPr lang="en-US" dirty="0"/>
              <a:t>JP Morgan is sad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pPr lvl="1"/>
            <a:r>
              <a:rPr lang="en-US" dirty="0" smtClean="0"/>
              <a:t>**Made </a:t>
            </a:r>
            <a:r>
              <a:rPr lang="en-US" dirty="0"/>
              <a:t>labor unions and agricultural organizations exempt from antitrust </a:t>
            </a:r>
            <a:r>
              <a:rPr lang="en-US" dirty="0" smtClean="0"/>
              <a:t>prosecution**</a:t>
            </a:r>
            <a:endParaRPr lang="en-US" dirty="0"/>
          </a:p>
          <a:p>
            <a:pPr lvl="2"/>
            <a:r>
              <a:rPr lang="en-US" dirty="0"/>
              <a:t>Unlike Sherman Antitrust Act which was used AGAINST unions</a:t>
            </a:r>
          </a:p>
          <a:p>
            <a:r>
              <a:rPr lang="en-US" dirty="0" smtClean="0"/>
              <a:t>Wilson did not support women’s suffrage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Troubled Succession Cont.</a:t>
            </a:r>
            <a:endParaRPr lang="en-US" dirty="0"/>
          </a:p>
        </p:txBody>
      </p:sp>
      <p:pic>
        <p:nvPicPr>
          <p:cNvPr id="5" name="Picture 4" descr="File:OWUnderwo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503295" cy="476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9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TAFT19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706091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263245" y="4267199"/>
            <a:ext cx="661555" cy="571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schemeClr val="tx1"/>
                </a:solidFill>
              </a:rPr>
              <a:t>Apush</a:t>
            </a:r>
            <a:r>
              <a:rPr lang="en-US" sz="1050" dirty="0" smtClean="0">
                <a:solidFill>
                  <a:schemeClr val="tx1"/>
                </a:solidFill>
              </a:rPr>
              <a:t> Review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were progressives?</a:t>
            </a:r>
          </a:p>
          <a:p>
            <a:pPr lvl="1"/>
            <a:r>
              <a:rPr lang="en-US" dirty="0" smtClean="0"/>
              <a:t>Mostly middle-class, city-dwellers, women</a:t>
            </a:r>
            <a:endParaRPr lang="en-US" dirty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“Direct, purposeful human intervention in social and economic affairs.” (p. 569)</a:t>
            </a:r>
          </a:p>
          <a:p>
            <a:pPr lvl="1"/>
            <a:r>
              <a:rPr lang="en-US" dirty="0" smtClean="0"/>
              <a:t>To regulate and/or break up trusts</a:t>
            </a:r>
            <a:endParaRPr lang="en-US" dirty="0"/>
          </a:p>
          <a:p>
            <a:r>
              <a:rPr lang="en-US" dirty="0" smtClean="0"/>
              <a:t>Muckrakers:</a:t>
            </a:r>
          </a:p>
          <a:p>
            <a:pPr lvl="1"/>
            <a:r>
              <a:rPr lang="en-US" dirty="0"/>
              <a:t>Journalists who attempted to expose evils of </a:t>
            </a:r>
            <a:r>
              <a:rPr lang="en-US" dirty="0" smtClean="0"/>
              <a:t>society and corruption</a:t>
            </a:r>
          </a:p>
          <a:p>
            <a:pPr lvl="1"/>
            <a:r>
              <a:rPr lang="en-US" dirty="0" smtClean="0"/>
              <a:t>Famous Muckrakers?</a:t>
            </a:r>
          </a:p>
          <a:p>
            <a:pPr lvl="2"/>
            <a:r>
              <a:rPr lang="en-US" dirty="0" smtClean="0"/>
              <a:t>Ida Tarbell:</a:t>
            </a:r>
          </a:p>
          <a:p>
            <a:pPr lvl="3"/>
            <a:r>
              <a:rPr lang="en-US" dirty="0"/>
              <a:t>published devastating </a:t>
            </a:r>
            <a:r>
              <a:rPr lang="en-US" dirty="0" smtClean="0"/>
              <a:t>writings about </a:t>
            </a:r>
            <a:r>
              <a:rPr lang="en-US" dirty="0"/>
              <a:t>Standard Oil Company</a:t>
            </a:r>
          </a:p>
          <a:p>
            <a:pPr lvl="2"/>
            <a:r>
              <a:rPr lang="en-US" dirty="0" smtClean="0"/>
              <a:t>Lincoln Steffens:</a:t>
            </a:r>
          </a:p>
          <a:p>
            <a:pPr lvl="3"/>
            <a:r>
              <a:rPr lang="en-US" i="1" dirty="0"/>
              <a:t>The Shame of the </a:t>
            </a:r>
            <a:r>
              <a:rPr lang="en-US" i="1" dirty="0" smtClean="0"/>
              <a:t>Cities</a:t>
            </a:r>
            <a:r>
              <a:rPr lang="en-US" dirty="0" smtClean="0"/>
              <a:t> – corruption of municipal government</a:t>
            </a:r>
          </a:p>
          <a:p>
            <a:pPr lvl="2"/>
            <a:r>
              <a:rPr lang="en-US" dirty="0"/>
              <a:t>Upton Sinclair: </a:t>
            </a:r>
            <a:endParaRPr lang="en-US" dirty="0" smtClean="0"/>
          </a:p>
          <a:p>
            <a:pPr lvl="3"/>
            <a:r>
              <a:rPr lang="en-US" i="1" dirty="0" smtClean="0"/>
              <a:t>The Jungle</a:t>
            </a:r>
          </a:p>
          <a:p>
            <a:pPr lvl="4"/>
            <a:r>
              <a:rPr lang="en-US" dirty="0" smtClean="0"/>
              <a:t>Meat Inspection Act</a:t>
            </a:r>
            <a:endParaRPr lang="en-US" dirty="0"/>
          </a:p>
          <a:p>
            <a:pPr lvl="2"/>
            <a:r>
              <a:rPr lang="en-US" dirty="0"/>
              <a:t>David G. Phillips: </a:t>
            </a:r>
            <a:endParaRPr lang="en-US" dirty="0" smtClean="0"/>
          </a:p>
          <a:p>
            <a:pPr lvl="3"/>
            <a:r>
              <a:rPr lang="en-US" dirty="0" smtClean="0"/>
              <a:t>“</a:t>
            </a:r>
            <a:r>
              <a:rPr lang="en-US" dirty="0"/>
              <a:t>The Treason of the Senate”</a:t>
            </a:r>
          </a:p>
          <a:p>
            <a:r>
              <a:rPr lang="en-US" dirty="0" smtClean="0"/>
              <a:t>Social Gospel:</a:t>
            </a:r>
          </a:p>
          <a:p>
            <a:pPr lvl="1"/>
            <a:r>
              <a:rPr lang="en-US" dirty="0" smtClean="0"/>
              <a:t>Powerful movement in Protestantism, goal was to improve cities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Progressive Impulse </a:t>
            </a:r>
            <a:endParaRPr lang="en-US" dirty="0"/>
          </a:p>
        </p:txBody>
      </p:sp>
      <p:pic>
        <p:nvPicPr>
          <p:cNvPr id="4" name="Picture 3" descr="File:McCluresCoverJan19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95" y="578802"/>
            <a:ext cx="3966210" cy="570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Ida M Tarbell cr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1" y="345757"/>
            <a:ext cx="3117215" cy="35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Lincoln Steffen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4" y="0"/>
            <a:ext cx="2754948" cy="422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/>
          <a:lstStyle/>
          <a:p>
            <a:r>
              <a:rPr lang="en-US" b="1" i="1" u="sng" dirty="0" smtClean="0"/>
              <a:t>***Jacob Riis***:</a:t>
            </a:r>
          </a:p>
          <a:p>
            <a:pPr lvl="1"/>
            <a:r>
              <a:rPr lang="en-US" i="1" dirty="0" smtClean="0"/>
              <a:t>How The Other Half Lives</a:t>
            </a:r>
            <a:endParaRPr lang="en-US" dirty="0" smtClean="0"/>
          </a:p>
          <a:p>
            <a:pPr lvl="1"/>
            <a:r>
              <a:rPr lang="en-US" dirty="0" smtClean="0"/>
              <a:t>Photographed poor, immigrant living conditions</a:t>
            </a:r>
          </a:p>
          <a:p>
            <a:r>
              <a:rPr lang="en-US" dirty="0" smtClean="0"/>
              <a:t>Settlement Houses:</a:t>
            </a:r>
          </a:p>
          <a:p>
            <a:pPr lvl="1"/>
            <a:r>
              <a:rPr lang="en-US" dirty="0" smtClean="0"/>
              <a:t>Helped poor women, immigrants, and children adjust to American life</a:t>
            </a:r>
          </a:p>
          <a:p>
            <a:pPr lvl="1"/>
            <a:r>
              <a:rPr lang="en-US" dirty="0" smtClean="0"/>
              <a:t>Jane Addams – Hull House - Chicago</a:t>
            </a:r>
            <a:endParaRPr lang="en-US" dirty="0"/>
          </a:p>
          <a:p>
            <a:pPr lvl="1"/>
            <a:r>
              <a:rPr lang="en-US" dirty="0" smtClean="0"/>
              <a:t>Helped inspire the social work profession </a:t>
            </a:r>
          </a:p>
          <a:p>
            <a:r>
              <a:rPr lang="en-US" dirty="0" smtClean="0"/>
              <a:t>New reforms for professions </a:t>
            </a:r>
          </a:p>
          <a:p>
            <a:pPr lvl="1"/>
            <a:r>
              <a:rPr lang="en-US" dirty="0" smtClean="0"/>
              <a:t>American Medical Association (AMA)</a:t>
            </a:r>
          </a:p>
          <a:p>
            <a:pPr lvl="1"/>
            <a:r>
              <a:rPr lang="en-US" dirty="0" smtClean="0"/>
              <a:t>States established bar associations</a:t>
            </a:r>
          </a:p>
          <a:p>
            <a:pPr lvl="1"/>
            <a:r>
              <a:rPr lang="en-US" dirty="0" smtClean="0"/>
              <a:t>National Farm Bureau Federation</a:t>
            </a:r>
            <a:endParaRPr lang="en-US" dirty="0"/>
          </a:p>
          <a:p>
            <a:r>
              <a:rPr lang="en-US" dirty="0" smtClean="0"/>
              <a:t>Women were excluded from most professions</a:t>
            </a:r>
          </a:p>
          <a:p>
            <a:pPr lvl="1"/>
            <a:r>
              <a:rPr lang="en-US" dirty="0" smtClean="0"/>
              <a:t>Settlement houses, teaching, and social work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Progressive Impulse Cont.  </a:t>
            </a:r>
            <a:endParaRPr lang="en-US" dirty="0"/>
          </a:p>
        </p:txBody>
      </p:sp>
      <p:pic>
        <p:nvPicPr>
          <p:cNvPr id="4" name="Picture 3" descr="File:Jacob Riis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21" y="0"/>
            <a:ext cx="2054543" cy="2855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8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199" cy="5029200"/>
          </a:xfrm>
        </p:spPr>
        <p:txBody>
          <a:bodyPr/>
          <a:lstStyle/>
          <a:p>
            <a:r>
              <a:rPr lang="en-US" dirty="0" smtClean="0"/>
              <a:t>Single-women played a large role in reform movements</a:t>
            </a:r>
          </a:p>
          <a:p>
            <a:pPr lvl="1"/>
            <a:r>
              <a:rPr lang="en-US" dirty="0" smtClean="0"/>
              <a:t>Temperance and </a:t>
            </a:r>
            <a:r>
              <a:rPr lang="en-US" dirty="0"/>
              <a:t>s</a:t>
            </a:r>
            <a:r>
              <a:rPr lang="en-US" dirty="0" smtClean="0"/>
              <a:t>ettlement houses</a:t>
            </a:r>
            <a:endParaRPr lang="en-US" dirty="0"/>
          </a:p>
          <a:p>
            <a:r>
              <a:rPr lang="en-US" dirty="0" smtClean="0"/>
              <a:t>Women’s clubs:</a:t>
            </a:r>
          </a:p>
          <a:p>
            <a:pPr lvl="1"/>
            <a:r>
              <a:rPr lang="en-US" dirty="0" smtClean="0"/>
              <a:t>Organizations for women to meet</a:t>
            </a:r>
          </a:p>
          <a:p>
            <a:pPr lvl="1"/>
            <a:r>
              <a:rPr lang="en-US" dirty="0" smtClean="0"/>
              <a:t>Planted trees, supported schools, etc.</a:t>
            </a:r>
          </a:p>
          <a:p>
            <a:pPr lvl="1"/>
            <a:r>
              <a:rPr lang="en-US" dirty="0" smtClean="0"/>
              <a:t>Helped pass state and federal child labor laws, as well as “dry” laws</a:t>
            </a:r>
            <a:endParaRPr lang="en-US" dirty="0"/>
          </a:p>
          <a:p>
            <a:r>
              <a:rPr lang="en-US" dirty="0" smtClean="0"/>
              <a:t>Suffrage for Women:</a:t>
            </a:r>
          </a:p>
          <a:p>
            <a:pPr lvl="1"/>
            <a:r>
              <a:rPr lang="en-US" dirty="0" smtClean="0"/>
              <a:t>Movement gained momentum when suffragists argued “separate spheres” would not be changed</a:t>
            </a:r>
          </a:p>
          <a:p>
            <a:pPr lvl="1"/>
            <a:r>
              <a:rPr lang="en-US" dirty="0" smtClean="0"/>
              <a:t>Temperance movement favored suffrage</a:t>
            </a:r>
          </a:p>
          <a:p>
            <a:pPr lvl="1"/>
            <a:r>
              <a:rPr lang="en-US" dirty="0" smtClean="0"/>
              <a:t>Women </a:t>
            </a:r>
            <a:r>
              <a:rPr lang="en-US" dirty="0"/>
              <a:t>did not get the right to vote until 1920 (19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amendment)</a:t>
            </a:r>
          </a:p>
          <a:p>
            <a:r>
              <a:rPr lang="en-US" dirty="0" smtClean="0"/>
              <a:t>Alice Paul:</a:t>
            </a:r>
          </a:p>
          <a:p>
            <a:pPr lvl="1"/>
            <a:r>
              <a:rPr lang="en-US" dirty="0" smtClean="0"/>
              <a:t>Advocated women’s suffrage </a:t>
            </a:r>
          </a:p>
          <a:p>
            <a:pPr lvl="1"/>
            <a:r>
              <a:rPr lang="en-US" dirty="0" smtClean="0"/>
              <a:t>Author of the Equal Rights Amendment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reform</a:t>
            </a:r>
            <a:endParaRPr lang="en-US" dirty="0"/>
          </a:p>
        </p:txBody>
      </p:sp>
      <p:pic>
        <p:nvPicPr>
          <p:cNvPr id="6" name="Picture 5" descr="File:Mayer-Awakening-19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943600" cy="368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le:Alice pau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037330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4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voting reforms (state level):</a:t>
            </a:r>
          </a:p>
          <a:p>
            <a:pPr lvl="1"/>
            <a:r>
              <a:rPr lang="en-US" i="1" dirty="0"/>
              <a:t>Initiative</a:t>
            </a:r>
            <a:r>
              <a:rPr lang="en-US" dirty="0"/>
              <a:t>: voters could </a:t>
            </a:r>
            <a:r>
              <a:rPr lang="en-US" dirty="0" smtClean="0"/>
              <a:t>propose legislation </a:t>
            </a:r>
            <a:endParaRPr lang="en-US" dirty="0"/>
          </a:p>
          <a:p>
            <a:pPr lvl="1"/>
            <a:r>
              <a:rPr lang="en-US" i="1" dirty="0"/>
              <a:t>Referendum</a:t>
            </a:r>
            <a:r>
              <a:rPr lang="en-US" dirty="0"/>
              <a:t>: final approval of laws would be approved by voters</a:t>
            </a:r>
          </a:p>
          <a:p>
            <a:pPr lvl="1"/>
            <a:r>
              <a:rPr lang="en-US" i="1" dirty="0"/>
              <a:t>Recall</a:t>
            </a:r>
            <a:r>
              <a:rPr lang="en-US" dirty="0"/>
              <a:t>: voters could remove elected officials</a:t>
            </a:r>
          </a:p>
          <a:p>
            <a:pPr lvl="1"/>
            <a:r>
              <a:rPr lang="en-US" i="1" dirty="0"/>
              <a:t>Secret Australian Ballot</a:t>
            </a:r>
            <a:r>
              <a:rPr lang="en-US" dirty="0"/>
              <a:t>: No one would see who a voter would vote for</a:t>
            </a:r>
          </a:p>
          <a:p>
            <a:pPr lvl="1"/>
            <a:r>
              <a:rPr lang="en-US" dirty="0"/>
              <a:t>Direct election of US Senators: instead of state legislatures, seen in </a:t>
            </a:r>
            <a:r>
              <a:rPr lang="en-US" i="1" dirty="0"/>
              <a:t>17</a:t>
            </a:r>
            <a:r>
              <a:rPr lang="en-US" i="1" baseline="30000" dirty="0"/>
              <a:t>th</a:t>
            </a:r>
            <a:r>
              <a:rPr lang="en-US" i="1" dirty="0"/>
              <a:t> amendment </a:t>
            </a:r>
          </a:p>
          <a:p>
            <a:r>
              <a:rPr lang="en-US" dirty="0" smtClean="0"/>
              <a:t>City reformers:</a:t>
            </a:r>
          </a:p>
          <a:p>
            <a:pPr lvl="1"/>
            <a:r>
              <a:rPr lang="en-US" dirty="0" smtClean="0"/>
              <a:t>Went after saloons, brothels, political machines</a:t>
            </a:r>
            <a:endParaRPr lang="en-US" dirty="0"/>
          </a:p>
          <a:p>
            <a:r>
              <a:rPr lang="en-US" dirty="0" smtClean="0"/>
              <a:t>Robert La </a:t>
            </a:r>
            <a:r>
              <a:rPr lang="en-US" dirty="0" err="1" smtClean="0"/>
              <a:t>Follette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“Wisconsin Experiment”</a:t>
            </a:r>
          </a:p>
          <a:p>
            <a:pPr lvl="2"/>
            <a:r>
              <a:rPr lang="en-US" dirty="0" smtClean="0"/>
              <a:t>Income taxes on inheritances</a:t>
            </a:r>
          </a:p>
          <a:p>
            <a:pPr lvl="2"/>
            <a:r>
              <a:rPr lang="en-US" dirty="0" smtClean="0"/>
              <a:t>Initiatives and referendums; regulated railroads and industries</a:t>
            </a:r>
            <a:endParaRPr lang="en-US" dirty="0"/>
          </a:p>
          <a:p>
            <a:r>
              <a:rPr lang="en-US" dirty="0" smtClean="0"/>
              <a:t>Decline of voter turnout:</a:t>
            </a:r>
          </a:p>
          <a:p>
            <a:pPr lvl="1"/>
            <a:r>
              <a:rPr lang="en-US" dirty="0" smtClean="0"/>
              <a:t>1900 – 73% voter turnout, 1912 – 59%</a:t>
            </a:r>
          </a:p>
          <a:p>
            <a:pPr lvl="1"/>
            <a:r>
              <a:rPr lang="en-US" dirty="0" smtClean="0"/>
              <a:t>Why the decline?</a:t>
            </a:r>
          </a:p>
          <a:p>
            <a:pPr lvl="2"/>
            <a:r>
              <a:rPr lang="en-US" dirty="0" smtClean="0"/>
              <a:t>Party bosses were less influential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Assault on Parties</a:t>
            </a:r>
            <a:endParaRPr lang="en-US" dirty="0"/>
          </a:p>
        </p:txBody>
      </p:sp>
      <p:pic>
        <p:nvPicPr>
          <p:cNvPr id="4" name="Picture 3" descr="File:Schwarzenegger Bus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892675" cy="3253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114800" y="2362200"/>
            <a:ext cx="1676400" cy="1600200"/>
          </a:xfrm>
          <a:prstGeom prst="wedgeRoundRectCallout">
            <a:avLst>
              <a:gd name="adj1" fmla="val -52716"/>
              <a:gd name="adj2" fmla="val 850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I’m the </a:t>
            </a:r>
            <a:r>
              <a:rPr lang="en-US" sz="2000" dirty="0" err="1" smtClean="0"/>
              <a:t>Governator</a:t>
            </a:r>
            <a:r>
              <a:rPr lang="en-US" sz="2000" dirty="0" smtClean="0"/>
              <a:t> now!</a:t>
            </a:r>
            <a:endParaRPr lang="en-US" sz="2000" dirty="0"/>
          </a:p>
        </p:txBody>
      </p:sp>
      <p:pic>
        <p:nvPicPr>
          <p:cNvPr id="6" name="Picture 5" descr="File:Robert M La Follette, S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09" y="20782"/>
            <a:ext cx="2952115" cy="3770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3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Triangle Shirtwaist Factory Fire</a:t>
            </a:r>
          </a:p>
          <a:p>
            <a:pPr lvl="1"/>
            <a:r>
              <a:rPr lang="en-US" dirty="0"/>
              <a:t>Mostly </a:t>
            </a:r>
            <a:r>
              <a:rPr lang="en-US" dirty="0" smtClean="0"/>
              <a:t>women, young girls, and </a:t>
            </a:r>
            <a:r>
              <a:rPr lang="en-US" dirty="0"/>
              <a:t>immigrants</a:t>
            </a:r>
          </a:p>
          <a:p>
            <a:pPr lvl="1"/>
            <a:r>
              <a:rPr lang="en-US" dirty="0"/>
              <a:t>10 story building</a:t>
            </a:r>
          </a:p>
          <a:p>
            <a:pPr lvl="1"/>
            <a:r>
              <a:rPr lang="en-US" dirty="0"/>
              <a:t>Doors locked from outside, smoking around gas engines, narrow hallways</a:t>
            </a:r>
          </a:p>
          <a:p>
            <a:pPr lvl="1"/>
            <a:r>
              <a:rPr lang="en-US" dirty="0"/>
              <a:t>146 workers died during fire in NYC</a:t>
            </a:r>
          </a:p>
          <a:p>
            <a:r>
              <a:rPr lang="en-US" dirty="0" smtClean="0"/>
              <a:t>African American equality was mostly left out of Progressive goals</a:t>
            </a:r>
          </a:p>
          <a:p>
            <a:r>
              <a:rPr lang="en-US" dirty="0" smtClean="0"/>
              <a:t>W.E.B. Du Bois</a:t>
            </a:r>
          </a:p>
          <a:p>
            <a:pPr lvl="1"/>
            <a:r>
              <a:rPr lang="en-US" dirty="0" smtClean="0"/>
              <a:t>Unlike Booker T. Washington, Du Bois did not favor accommodation</a:t>
            </a:r>
          </a:p>
          <a:p>
            <a:pPr lvl="1"/>
            <a:r>
              <a:rPr lang="en-US" dirty="0" smtClean="0"/>
              <a:t>“Talented Tenth” of African Americans should have full access to education</a:t>
            </a:r>
            <a:endParaRPr lang="en-US" dirty="0"/>
          </a:p>
          <a:p>
            <a:r>
              <a:rPr lang="en-US" dirty="0" smtClean="0"/>
              <a:t>Niagara Movement:</a:t>
            </a:r>
          </a:p>
          <a:p>
            <a:pPr lvl="1"/>
            <a:r>
              <a:rPr lang="en-US" dirty="0" smtClean="0"/>
              <a:t>Niagara Falls, Canada</a:t>
            </a:r>
          </a:p>
          <a:p>
            <a:pPr lvl="1"/>
            <a:r>
              <a:rPr lang="en-US" dirty="0" smtClean="0"/>
              <a:t>Morphed into the NAACP</a:t>
            </a:r>
          </a:p>
          <a:p>
            <a:pPr lvl="2"/>
            <a:r>
              <a:rPr lang="en-US" dirty="0" smtClean="0"/>
              <a:t>Helped challenge many racial laws throughout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Ida B. Wells:</a:t>
            </a:r>
          </a:p>
          <a:p>
            <a:pPr lvl="1"/>
            <a:r>
              <a:rPr lang="en-US" dirty="0" smtClean="0"/>
              <a:t>Journalist that was outspoken against </a:t>
            </a:r>
            <a:r>
              <a:rPr lang="en-US" dirty="0" smtClean="0"/>
              <a:t>and </a:t>
            </a:r>
            <a:r>
              <a:rPr lang="en-US" dirty="0" smtClean="0"/>
              <a:t>brought awareness to lynching in the south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Progressive reform</a:t>
            </a:r>
            <a:endParaRPr lang="en-US" dirty="0"/>
          </a:p>
        </p:txBody>
      </p:sp>
      <p:pic>
        <p:nvPicPr>
          <p:cNvPr id="4" name="Picture 3" descr="File:Image of Triangle Shirtwaist Factory fire on March 25 - 19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96" y="3415146"/>
            <a:ext cx="435800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EB DuBois 19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33" y="0"/>
            <a:ext cx="2800667" cy="341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Niagara movement meeting in Fort Erie, Canada, 19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52" y="0"/>
            <a:ext cx="3110230" cy="406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Mary Garrity - Ida B. Wells-Barnett - Google Art Project - restoration crop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15" y="152400"/>
            <a:ext cx="4001770" cy="571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8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/>
          </a:bodyPr>
          <a:lstStyle/>
          <a:p>
            <a:r>
              <a:rPr lang="en-US" dirty="0"/>
              <a:t>Temperance and Prohibition:</a:t>
            </a:r>
          </a:p>
          <a:p>
            <a:pPr lvl="1"/>
            <a:r>
              <a:rPr lang="en-US" dirty="0" smtClean="0"/>
              <a:t>Reasons:</a:t>
            </a:r>
          </a:p>
          <a:p>
            <a:pPr lvl="2"/>
            <a:r>
              <a:rPr lang="en-US" dirty="0" smtClean="0"/>
              <a:t>Drunkenness, spousal abuse, industrial inefficiency </a:t>
            </a:r>
          </a:p>
          <a:p>
            <a:pPr lvl="1"/>
            <a:r>
              <a:rPr lang="en-US" dirty="0" smtClean="0"/>
              <a:t>Woman’s </a:t>
            </a:r>
            <a:r>
              <a:rPr lang="en-US" dirty="0"/>
              <a:t>Christian Temperance Union (WCTU)</a:t>
            </a:r>
          </a:p>
          <a:p>
            <a:pPr lvl="1"/>
            <a:r>
              <a:rPr lang="en-US" dirty="0"/>
              <a:t>Many dry laws were passed </a:t>
            </a:r>
          </a:p>
          <a:p>
            <a:pPr lvl="1"/>
            <a:r>
              <a:rPr lang="en-US" dirty="0" smtClean="0"/>
              <a:t>Gained prominence prior and during WWI</a:t>
            </a:r>
          </a:p>
          <a:p>
            <a:pPr lvl="2"/>
            <a:r>
              <a:rPr lang="en-US" dirty="0" smtClean="0"/>
              <a:t>Germans</a:t>
            </a:r>
            <a:endParaRPr lang="en-US" dirty="0"/>
          </a:p>
          <a:p>
            <a:pPr lvl="1"/>
            <a:r>
              <a:rPr lang="en-US" dirty="0" smtClean="0"/>
              <a:t>1919 – 18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Eugenics:</a:t>
            </a:r>
          </a:p>
          <a:p>
            <a:pPr lvl="1"/>
            <a:r>
              <a:rPr lang="en-US" dirty="0" smtClean="0"/>
              <a:t>Sterilization of certain individuals</a:t>
            </a:r>
          </a:p>
          <a:p>
            <a:pPr lvl="2"/>
            <a:r>
              <a:rPr lang="en-US" dirty="0" smtClean="0"/>
              <a:t>Mentally retarded, criminals, etc.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 for Social order and reform</a:t>
            </a:r>
            <a:endParaRPr lang="en-US" dirty="0"/>
          </a:p>
        </p:txBody>
      </p:sp>
      <p:pic>
        <p:nvPicPr>
          <p:cNvPr id="4" name="Picture 3" descr="File:Wctu 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477491" cy="3332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6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Socialism:</a:t>
            </a:r>
          </a:p>
          <a:p>
            <a:pPr lvl="1"/>
            <a:r>
              <a:rPr lang="en-US" dirty="0" smtClean="0"/>
              <a:t>Growing force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Eugene V. Debs (person not a court case)</a:t>
            </a:r>
          </a:p>
          <a:p>
            <a:pPr lvl="2"/>
            <a:r>
              <a:rPr lang="en-US" dirty="0" smtClean="0"/>
              <a:t>Received almost 1,000,000 presidential votes in 1912</a:t>
            </a:r>
          </a:p>
          <a:p>
            <a:pPr lvl="1"/>
            <a:r>
              <a:rPr lang="en-US" dirty="0" smtClean="0"/>
              <a:t>Most socialists did not support WWI – hurt their cause</a:t>
            </a:r>
          </a:p>
          <a:p>
            <a:r>
              <a:rPr lang="en-US" dirty="0" smtClean="0"/>
              <a:t>International Workers of the World </a:t>
            </a:r>
          </a:p>
          <a:p>
            <a:pPr lvl="1"/>
            <a:r>
              <a:rPr lang="en-US" dirty="0" smtClean="0"/>
              <a:t>“Wobblies,” “I won’t work”</a:t>
            </a:r>
          </a:p>
          <a:p>
            <a:pPr lvl="1"/>
            <a:r>
              <a:rPr lang="en-US" dirty="0" smtClean="0"/>
              <a:t>Hurt by striking during WWI</a:t>
            </a:r>
          </a:p>
          <a:p>
            <a:r>
              <a:rPr lang="en-US" dirty="0" smtClean="0"/>
              <a:t>Regulating Trusts</a:t>
            </a:r>
          </a:p>
          <a:p>
            <a:pPr lvl="1"/>
            <a:r>
              <a:rPr lang="en-US" dirty="0" smtClean="0"/>
              <a:t>Many individuals advocated the distinction between “good and bad” trusts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the Capitalist Order</a:t>
            </a:r>
            <a:endParaRPr lang="en-US" dirty="0"/>
          </a:p>
        </p:txBody>
      </p:sp>
      <p:pic>
        <p:nvPicPr>
          <p:cNvPr id="4" name="Picture 3" descr="File:Debs campaig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96814"/>
            <a:ext cx="3432175" cy="25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5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Background on Teddy:</a:t>
            </a:r>
          </a:p>
          <a:p>
            <a:pPr lvl="1"/>
            <a:r>
              <a:rPr lang="en-US" dirty="0" smtClean="0"/>
              <a:t>VP for McKinley – became President in Buffalo</a:t>
            </a:r>
          </a:p>
          <a:p>
            <a:r>
              <a:rPr lang="en-US" dirty="0" smtClean="0"/>
              <a:t>“Square Deal”</a:t>
            </a:r>
          </a:p>
          <a:p>
            <a:pPr lvl="1"/>
            <a:r>
              <a:rPr lang="en-US" dirty="0" smtClean="0"/>
              <a:t>Focused on conservation, controlling corporations, and consumer protection</a:t>
            </a:r>
            <a:endParaRPr lang="en-US" dirty="0"/>
          </a:p>
          <a:p>
            <a:r>
              <a:rPr lang="en-US" dirty="0" smtClean="0"/>
              <a:t>Sherman Antitrust Act:</a:t>
            </a:r>
          </a:p>
          <a:p>
            <a:pPr lvl="1"/>
            <a:r>
              <a:rPr lang="en-US" dirty="0" smtClean="0"/>
              <a:t>Used to break up the Northern Securities Company</a:t>
            </a:r>
          </a:p>
          <a:p>
            <a:pPr lvl="1"/>
            <a:r>
              <a:rPr lang="en-US" dirty="0" smtClean="0"/>
              <a:t>Upheld by the Supreme Court </a:t>
            </a:r>
          </a:p>
          <a:p>
            <a:r>
              <a:rPr lang="en-US" dirty="0"/>
              <a:t>Anthracite Coal Mines in PA:</a:t>
            </a:r>
          </a:p>
          <a:p>
            <a:pPr lvl="1"/>
            <a:r>
              <a:rPr lang="en-US" dirty="0"/>
              <a:t>When workers went on strike, TR threatened to seize mine unless owners </a:t>
            </a:r>
            <a:r>
              <a:rPr lang="en-US" dirty="0" smtClean="0"/>
              <a:t>negotiated</a:t>
            </a:r>
          </a:p>
          <a:p>
            <a:pPr lvl="2"/>
            <a:r>
              <a:rPr lang="en-US" dirty="0" smtClean="0"/>
              <a:t>Virtually all other presidents sided AGAINST unions in strikes</a:t>
            </a:r>
            <a:endParaRPr lang="en-US" dirty="0"/>
          </a:p>
          <a:p>
            <a:r>
              <a:rPr lang="en-US" dirty="0" smtClean="0"/>
              <a:t>Hepburn Act (1906):</a:t>
            </a:r>
          </a:p>
          <a:p>
            <a:pPr lvl="1"/>
            <a:r>
              <a:rPr lang="en-US" dirty="0"/>
              <a:t>Expanded the power of ICC, limited RRs ability to give free </a:t>
            </a:r>
            <a:r>
              <a:rPr lang="en-US" dirty="0" smtClean="0"/>
              <a:t>passes</a:t>
            </a:r>
            <a:endParaRPr lang="en-US" dirty="0"/>
          </a:p>
          <a:p>
            <a:r>
              <a:rPr lang="en-US" dirty="0" smtClean="0"/>
              <a:t>Pure Food and Drug Act (1906):</a:t>
            </a:r>
          </a:p>
          <a:p>
            <a:pPr lvl="1"/>
            <a:r>
              <a:rPr lang="en-US" dirty="0" smtClean="0"/>
              <a:t>Created Food and Drug Administration</a:t>
            </a:r>
          </a:p>
          <a:p>
            <a:pPr lvl="1"/>
            <a:r>
              <a:rPr lang="en-US" dirty="0" smtClean="0"/>
              <a:t>Required proper labels and restricted sale of certain medicines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Roosevelt and the modern presidency</a:t>
            </a:r>
            <a:endParaRPr lang="en-US" dirty="0"/>
          </a:p>
        </p:txBody>
      </p:sp>
      <p:pic>
        <p:nvPicPr>
          <p:cNvPr id="4" name="Picture 3" descr="File:ROLE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2286000"/>
            <a:ext cx="59436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3480</TotalTime>
  <Words>1143</Words>
  <Application>Microsoft Office PowerPoint</Application>
  <PresentationFormat>On-screen Show (4:3)</PresentationFormat>
  <Paragraphs>472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American History: Chapter 20 Review Video</vt:lpstr>
      <vt:lpstr>The Progressive Impulse </vt:lpstr>
      <vt:lpstr>The Progressive Impulse Cont.  </vt:lpstr>
      <vt:lpstr>Women and reform</vt:lpstr>
      <vt:lpstr>The Assault on Parties</vt:lpstr>
      <vt:lpstr>Sources of Progressive reform</vt:lpstr>
      <vt:lpstr>Crusade for Social order and reform</vt:lpstr>
      <vt:lpstr>Challenging the Capitalist Order</vt:lpstr>
      <vt:lpstr>Theodore Roosevelt and the modern presidency</vt:lpstr>
      <vt:lpstr>Theodore Roosevelt and the modern presidency Cont.</vt:lpstr>
      <vt:lpstr>The Troubled Succession</vt:lpstr>
      <vt:lpstr>The Troubled Succession Cont.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199</cp:revision>
  <dcterms:created xsi:type="dcterms:W3CDTF">2013-08-26T14:38:25Z</dcterms:created>
  <dcterms:modified xsi:type="dcterms:W3CDTF">2014-02-09T20:19:41Z</dcterms:modified>
</cp:coreProperties>
</file>