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EDF18F2-0992-4D86-8F4D-CE61AB4BF035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EDF18F2-0992-4D86-8F4D-CE61AB4BF035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EDF18F2-0992-4D86-8F4D-CE61AB4BF035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EDF18F2-0992-4D86-8F4D-CE61AB4BF035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EDF18F2-0992-4D86-8F4D-CE61AB4BF035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American History: </a:t>
            </a:r>
            <a:r>
              <a:rPr lang="en-US" sz="4800" dirty="0" smtClean="0"/>
              <a:t>Chapter 21 Review Video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418" y="4724400"/>
            <a:ext cx="64008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America and the Great War</a:t>
            </a:r>
            <a:endParaRPr lang="en-US" sz="32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3810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www.Apushreview.com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252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Search for a New World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14 Points:</a:t>
            </a:r>
          </a:p>
          <a:p>
            <a:pPr lvl="1"/>
            <a:r>
              <a:rPr lang="en-US" dirty="0" smtClean="0"/>
              <a:t>Wilson’s plans for post-war world</a:t>
            </a:r>
          </a:p>
          <a:p>
            <a:pPr lvl="1"/>
            <a:r>
              <a:rPr lang="en-US" dirty="0" smtClean="0"/>
              <a:t>Self-determination, no alliance, freedom of the seas, etc.</a:t>
            </a:r>
            <a:endParaRPr lang="en-US" dirty="0"/>
          </a:p>
          <a:p>
            <a:pPr lvl="1"/>
            <a:r>
              <a:rPr lang="en-US" dirty="0" smtClean="0"/>
              <a:t>League of Nations:</a:t>
            </a:r>
          </a:p>
          <a:p>
            <a:pPr lvl="2"/>
            <a:r>
              <a:rPr lang="en-US" dirty="0" smtClean="0"/>
              <a:t>World organization committed to solving disputes</a:t>
            </a:r>
          </a:p>
          <a:p>
            <a:pPr lvl="2"/>
            <a:r>
              <a:rPr lang="en-US" dirty="0" smtClean="0"/>
              <a:t>US Senate disliked Article X - </a:t>
            </a:r>
            <a:r>
              <a:rPr lang="en-US" dirty="0"/>
              <a:t>called for members to give assistance to others if needed</a:t>
            </a:r>
          </a:p>
          <a:p>
            <a:pPr lvl="3"/>
            <a:r>
              <a:rPr lang="en-US" dirty="0" smtClean="0"/>
              <a:t>Would take away Congress’ war-declaring powers, end isolation</a:t>
            </a:r>
          </a:p>
          <a:p>
            <a:r>
              <a:rPr lang="en-US" dirty="0" smtClean="0"/>
              <a:t>Russian Civil War:</a:t>
            </a:r>
          </a:p>
          <a:p>
            <a:pPr lvl="1"/>
            <a:r>
              <a:rPr lang="en-US" dirty="0" smtClean="0"/>
              <a:t>“Reds” v. “Whites”</a:t>
            </a:r>
          </a:p>
          <a:p>
            <a:pPr lvl="2"/>
            <a:r>
              <a:rPr lang="en-US" dirty="0" smtClean="0"/>
              <a:t>Wilson and US supported the “Whites”</a:t>
            </a:r>
          </a:p>
          <a:p>
            <a:pPr lvl="2"/>
            <a:r>
              <a:rPr lang="en-US" dirty="0" smtClean="0"/>
              <a:t>Soviet Union was not recognized by US until 1933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52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Search for a New World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To ratify the treaty or not…..</a:t>
            </a:r>
          </a:p>
          <a:p>
            <a:pPr lvl="1"/>
            <a:r>
              <a:rPr lang="en-US" dirty="0"/>
              <a:t>Henry Cabot Lodge (Republican Senator) was against the treaty</a:t>
            </a:r>
          </a:p>
          <a:p>
            <a:pPr lvl="2"/>
            <a:r>
              <a:rPr lang="en-US" dirty="0"/>
              <a:t>Wrote 14 reservations</a:t>
            </a:r>
          </a:p>
          <a:p>
            <a:pPr lvl="1"/>
            <a:r>
              <a:rPr lang="en-US" dirty="0"/>
              <a:t>Many senators detested Article X</a:t>
            </a:r>
          </a:p>
          <a:p>
            <a:pPr lvl="1"/>
            <a:r>
              <a:rPr lang="en-US" dirty="0" smtClean="0"/>
              <a:t>Wilson </a:t>
            </a:r>
            <a:r>
              <a:rPr lang="en-US" dirty="0"/>
              <a:t>went on a speaking tour across the country</a:t>
            </a:r>
          </a:p>
          <a:p>
            <a:pPr lvl="2"/>
            <a:r>
              <a:rPr lang="en-US" dirty="0"/>
              <a:t>“Irreconcilables” followed his tour</a:t>
            </a:r>
          </a:p>
          <a:p>
            <a:pPr lvl="1"/>
            <a:r>
              <a:rPr lang="en-US" dirty="0"/>
              <a:t>Senate never ratifies the treaty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52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Society in Turmoil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Postwar Recession: 1919 – 1920</a:t>
            </a:r>
          </a:p>
          <a:p>
            <a:r>
              <a:rPr lang="en-US" dirty="0" smtClean="0"/>
              <a:t>The year of strikes, 1919:</a:t>
            </a:r>
          </a:p>
          <a:p>
            <a:pPr lvl="1"/>
            <a:r>
              <a:rPr lang="en-US" dirty="0" smtClean="0"/>
              <a:t>Strikes were associated with radicalism</a:t>
            </a:r>
          </a:p>
          <a:p>
            <a:pPr lvl="1"/>
            <a:r>
              <a:rPr lang="en-US" dirty="0" smtClean="0"/>
              <a:t>MA governor Calvin Coolidge was critical of strikes</a:t>
            </a:r>
            <a:endParaRPr lang="en-US" dirty="0"/>
          </a:p>
          <a:p>
            <a:r>
              <a:rPr lang="en-US" dirty="0" smtClean="0"/>
              <a:t>African Americans didn’t gain rights after fighting</a:t>
            </a:r>
          </a:p>
          <a:p>
            <a:pPr lvl="1"/>
            <a:r>
              <a:rPr lang="en-US" dirty="0" smtClean="0"/>
              <a:t>Banned from parades in Europe</a:t>
            </a:r>
          </a:p>
          <a:p>
            <a:r>
              <a:rPr lang="en-US" dirty="0"/>
              <a:t>Red </a:t>
            </a:r>
            <a:r>
              <a:rPr lang="en-US" dirty="0" smtClean="0"/>
              <a:t>Summer (don’t confuse with communism):</a:t>
            </a:r>
            <a:endParaRPr lang="en-US" dirty="0"/>
          </a:p>
          <a:p>
            <a:pPr lvl="1"/>
            <a:r>
              <a:rPr lang="en-US" dirty="0"/>
              <a:t>Race riots of </a:t>
            </a:r>
            <a:r>
              <a:rPr lang="en-US" dirty="0" smtClean="0"/>
              <a:t>1919 - Chicago</a:t>
            </a:r>
            <a:endParaRPr lang="en-US" dirty="0"/>
          </a:p>
          <a:p>
            <a:r>
              <a:rPr lang="en-US" dirty="0" smtClean="0"/>
              <a:t>Marcus Garvey:</a:t>
            </a:r>
          </a:p>
          <a:p>
            <a:pPr lvl="1"/>
            <a:r>
              <a:rPr lang="en-US" dirty="0" smtClean="0"/>
              <a:t>Promoted black nationalism </a:t>
            </a:r>
          </a:p>
          <a:p>
            <a:pPr lvl="1"/>
            <a:r>
              <a:rPr lang="en-US" dirty="0" smtClean="0"/>
              <a:t>United Negro Improvement Association (UNIA)</a:t>
            </a:r>
          </a:p>
          <a:p>
            <a:pPr lvl="2"/>
            <a:r>
              <a:rPr lang="en-US" dirty="0" smtClean="0"/>
              <a:t>Back to Africa movement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Marcus Garvey 1924-08-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98" y="34636"/>
            <a:ext cx="3728720" cy="5700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7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52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Society in Turmoil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</a:t>
            </a:r>
            <a:r>
              <a:rPr lang="en-US" dirty="0"/>
              <a:t>Red Scare” of 1919-20 (1</a:t>
            </a:r>
            <a:r>
              <a:rPr lang="en-US" baseline="30000" dirty="0"/>
              <a:t>st</a:t>
            </a:r>
            <a:r>
              <a:rPr lang="en-US" dirty="0"/>
              <a:t> Red Scare)</a:t>
            </a:r>
          </a:p>
          <a:p>
            <a:pPr lvl="1"/>
            <a:r>
              <a:rPr lang="en-US" dirty="0"/>
              <a:t>Crusade led by Attorney General Mitchell Palmer against suspected communists</a:t>
            </a:r>
          </a:p>
          <a:p>
            <a:pPr lvl="1"/>
            <a:r>
              <a:rPr lang="en-US" dirty="0"/>
              <a:t>1,000s of Americans were </a:t>
            </a:r>
            <a:r>
              <a:rPr lang="en-US" dirty="0" smtClean="0"/>
              <a:t>arrested:</a:t>
            </a:r>
          </a:p>
          <a:p>
            <a:pPr lvl="2"/>
            <a:r>
              <a:rPr lang="en-US" dirty="0" smtClean="0"/>
              <a:t>3 guns discovered</a:t>
            </a:r>
            <a:endParaRPr lang="en-US" dirty="0"/>
          </a:p>
          <a:p>
            <a:pPr lvl="1"/>
            <a:r>
              <a:rPr lang="en-US" dirty="0"/>
              <a:t>Impact of the Red Scare:</a:t>
            </a:r>
          </a:p>
          <a:p>
            <a:pPr lvl="2"/>
            <a:r>
              <a:rPr lang="en-US" dirty="0"/>
              <a:t>Business people used it to help break unions</a:t>
            </a:r>
          </a:p>
          <a:p>
            <a:r>
              <a:rPr lang="en-US" dirty="0"/>
              <a:t>Sacco and Vanzetti</a:t>
            </a:r>
          </a:p>
          <a:p>
            <a:pPr lvl="1"/>
            <a:r>
              <a:rPr lang="en-US" dirty="0"/>
              <a:t>Two Italian immigrants (anarchists, atheists, draft dodgers) charged with murder, found guilty and executed</a:t>
            </a:r>
          </a:p>
          <a:p>
            <a:pPr lvl="1"/>
            <a:r>
              <a:rPr lang="en-US" dirty="0"/>
              <a:t>Showed tensions between immigrants and nativists</a:t>
            </a:r>
          </a:p>
          <a:p>
            <a:r>
              <a:rPr lang="en-US" dirty="0" smtClean="0"/>
              <a:t>Election of 1920:</a:t>
            </a:r>
          </a:p>
          <a:p>
            <a:pPr lvl="1"/>
            <a:r>
              <a:rPr lang="en-US" dirty="0" smtClean="0"/>
              <a:t>Push to “return to normalcy”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Alexander Mitchell Palm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3352800" cy="431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Sacva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855"/>
            <a:ext cx="5451764" cy="387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Warren G Harding-Harris &amp; Ewin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855"/>
            <a:ext cx="4203700" cy="5700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4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Help spread the word</a:t>
            </a:r>
          </a:p>
          <a:p>
            <a:r>
              <a:rPr lang="en-US" sz="2400" dirty="0"/>
              <a:t>Questions? Comments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Ideas </a:t>
            </a:r>
            <a:r>
              <a:rPr lang="en-US" sz="2400" dirty="0"/>
              <a:t>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File:Roosevelt monroe Doctrine carto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27484"/>
            <a:ext cx="4038600" cy="39938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34000" y="4239489"/>
            <a:ext cx="838200" cy="45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Subscribe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“Big Stick”: America and the World, 1901 - 1917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Roosevelt, “civilized,” and “uncivilized” nations</a:t>
            </a:r>
          </a:p>
          <a:p>
            <a:pPr lvl="1"/>
            <a:r>
              <a:rPr lang="en-US" dirty="0" smtClean="0"/>
              <a:t>“civilized” could intervene in “uncivilized” nations</a:t>
            </a:r>
          </a:p>
          <a:p>
            <a:r>
              <a:rPr lang="en-US" dirty="0"/>
              <a:t>Japan and Russia fight in the Russo-Japanese War (1905)</a:t>
            </a:r>
          </a:p>
          <a:p>
            <a:pPr lvl="1"/>
            <a:r>
              <a:rPr lang="en-US" dirty="0"/>
              <a:t>Japan humiliates Russia with a superior Navy</a:t>
            </a:r>
          </a:p>
          <a:p>
            <a:pPr lvl="1"/>
            <a:r>
              <a:rPr lang="en-US" dirty="0"/>
              <a:t>Japan secretly asks TR to help reach peace agreement</a:t>
            </a:r>
          </a:p>
          <a:p>
            <a:pPr lvl="2"/>
            <a:r>
              <a:rPr lang="en-US" dirty="0"/>
              <a:t>Wins Nobel Peace Prize in 1906</a:t>
            </a:r>
          </a:p>
          <a:p>
            <a:r>
              <a:rPr lang="en-US" dirty="0"/>
              <a:t>1906 San Fran school Board segregates Asian students </a:t>
            </a:r>
          </a:p>
          <a:p>
            <a:pPr lvl="1"/>
            <a:r>
              <a:rPr lang="en-US" dirty="0"/>
              <a:t>Tensions between the US and Japan mount</a:t>
            </a:r>
          </a:p>
          <a:p>
            <a:r>
              <a:rPr lang="en-US" dirty="0"/>
              <a:t>TR and Japan reach “Gentlemen’s Agreement”</a:t>
            </a:r>
          </a:p>
          <a:p>
            <a:pPr lvl="1"/>
            <a:r>
              <a:rPr lang="en-US" dirty="0"/>
              <a:t>Japan would stop immigrants from coming to US by withholding passports</a:t>
            </a:r>
          </a:p>
          <a:p>
            <a:pPr lvl="1"/>
            <a:r>
              <a:rPr lang="en-US" dirty="0"/>
              <a:t>Yet another example of nativism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Punch- Russian Prestige 19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0"/>
            <a:ext cx="4267200" cy="55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Theodore Roosevelt (Nobel 1906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981200" cy="2660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4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“Big Stick”: America and the World, 1901 - 1917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Roosevelt Corollary to the Monroe Doctrine:</a:t>
            </a:r>
          </a:p>
          <a:p>
            <a:pPr lvl="1"/>
            <a:r>
              <a:rPr lang="en-US" dirty="0"/>
              <a:t>Germany and Britain have a lot of $$ owed to them by LA countries</a:t>
            </a:r>
          </a:p>
          <a:p>
            <a:pPr lvl="2"/>
            <a:r>
              <a:rPr lang="en-US" dirty="0"/>
              <a:t>TR feared they would become involved, violating the Monroe Doctrine. His response???</a:t>
            </a:r>
          </a:p>
          <a:p>
            <a:pPr lvl="1"/>
            <a:r>
              <a:rPr lang="en-US" dirty="0"/>
              <a:t>Roosevelt Corollary:</a:t>
            </a:r>
          </a:p>
          <a:p>
            <a:pPr lvl="2"/>
            <a:r>
              <a:rPr lang="en-US" dirty="0"/>
              <a:t>In future financial instances, US would intervene, pay off debts.</a:t>
            </a:r>
          </a:p>
          <a:p>
            <a:pPr lvl="1"/>
            <a:r>
              <a:rPr lang="en-US" dirty="0"/>
              <a:t>Impact of Corollary?</a:t>
            </a:r>
          </a:p>
          <a:p>
            <a:pPr lvl="2"/>
            <a:r>
              <a:rPr lang="en-US" dirty="0"/>
              <a:t>US now more involved in LA</a:t>
            </a:r>
          </a:p>
          <a:p>
            <a:pPr lvl="2"/>
            <a:r>
              <a:rPr lang="en-US" dirty="0"/>
              <a:t>Resentment from many in LA</a:t>
            </a:r>
          </a:p>
          <a:p>
            <a:r>
              <a:rPr lang="en-US" dirty="0" smtClean="0"/>
              <a:t>Panama Canal</a:t>
            </a:r>
          </a:p>
          <a:p>
            <a:pPr lvl="1"/>
            <a:r>
              <a:rPr lang="en-US" dirty="0" smtClean="0"/>
              <a:t>Canal was vital to US interests</a:t>
            </a:r>
          </a:p>
          <a:p>
            <a:pPr lvl="2"/>
            <a:r>
              <a:rPr lang="en-US" dirty="0" smtClean="0"/>
              <a:t>Cut </a:t>
            </a:r>
            <a:r>
              <a:rPr lang="en-US" dirty="0"/>
              <a:t>down travel time for shipping and military</a:t>
            </a:r>
          </a:p>
          <a:p>
            <a:pPr lvl="1"/>
            <a:r>
              <a:rPr lang="en-US" dirty="0"/>
              <a:t>Hay-</a:t>
            </a:r>
            <a:r>
              <a:rPr lang="en-US" dirty="0" err="1"/>
              <a:t>Pauncefote</a:t>
            </a:r>
            <a:r>
              <a:rPr lang="en-US" dirty="0"/>
              <a:t> Treaty of 1901</a:t>
            </a:r>
          </a:p>
          <a:p>
            <a:pPr lvl="2"/>
            <a:r>
              <a:rPr lang="en-US" dirty="0"/>
              <a:t>Gave US right to build canal and right to fortify it</a:t>
            </a:r>
          </a:p>
          <a:p>
            <a:pPr lvl="1"/>
            <a:r>
              <a:rPr lang="en-US" dirty="0"/>
              <a:t>Colombia (then controlled Panama) rejected treaty to give US right to build canal</a:t>
            </a:r>
          </a:p>
          <a:p>
            <a:pPr lvl="1"/>
            <a:r>
              <a:rPr lang="en-US" dirty="0"/>
              <a:t>November 3, 1901 Rebellion starts in Panama (influenced by US)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Roosevelt monroe Doctrine carto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191000" cy="454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Tr-bigstick-carto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"/>
            <a:ext cx="5105400" cy="35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Roosevelt and the Cana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20" y="1"/>
            <a:ext cx="4607560" cy="5700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8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“Big Stick”: America and the World, 1901 - 1917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Dollar Diplomacy:</a:t>
            </a:r>
          </a:p>
          <a:p>
            <a:pPr lvl="1"/>
            <a:r>
              <a:rPr lang="en-US" dirty="0"/>
              <a:t>Wall Street bankers encourage to invest in areas of strategic concern to the US</a:t>
            </a:r>
          </a:p>
          <a:p>
            <a:pPr lvl="1"/>
            <a:r>
              <a:rPr lang="en-US" dirty="0"/>
              <a:t>Helped other countries, while made $ for US</a:t>
            </a:r>
          </a:p>
          <a:p>
            <a:r>
              <a:rPr lang="en-US" dirty="0" smtClean="0"/>
              <a:t>Wilson and Mexico:</a:t>
            </a:r>
          </a:p>
          <a:p>
            <a:pPr lvl="1"/>
            <a:r>
              <a:rPr lang="en-US" dirty="0"/>
              <a:t>US had many financial interests in Mexico</a:t>
            </a:r>
          </a:p>
          <a:p>
            <a:pPr lvl="1"/>
            <a:r>
              <a:rPr lang="en-US" dirty="0" smtClean="0"/>
              <a:t>Mexico </a:t>
            </a:r>
            <a:r>
              <a:rPr lang="en-US" dirty="0" smtClean="0"/>
              <a:t>saw a series of leaders during </a:t>
            </a:r>
            <a:r>
              <a:rPr lang="en-US" dirty="0" smtClean="0"/>
              <a:t>a revolution </a:t>
            </a:r>
            <a:r>
              <a:rPr lang="en-US" dirty="0" smtClean="0"/>
              <a:t>beginning in </a:t>
            </a:r>
            <a:r>
              <a:rPr lang="en-US" dirty="0" smtClean="0"/>
              <a:t>1910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Pancho</a:t>
            </a:r>
            <a:r>
              <a:rPr lang="en-US" dirty="0" smtClean="0"/>
              <a:t>” Villa:</a:t>
            </a:r>
          </a:p>
          <a:p>
            <a:pPr lvl="2"/>
            <a:r>
              <a:rPr lang="en-US" dirty="0" smtClean="0"/>
              <a:t>Planned his own rebellion</a:t>
            </a:r>
          </a:p>
          <a:p>
            <a:pPr lvl="2"/>
            <a:r>
              <a:rPr lang="en-US" dirty="0" smtClean="0"/>
              <a:t>Furious at Wilson for abandoning him</a:t>
            </a:r>
          </a:p>
          <a:p>
            <a:pPr lvl="2"/>
            <a:r>
              <a:rPr lang="en-US" dirty="0" smtClean="0"/>
              <a:t>Killed dozens of Americans</a:t>
            </a:r>
          </a:p>
          <a:p>
            <a:pPr lvl="3"/>
            <a:r>
              <a:rPr lang="en-US" dirty="0" smtClean="0"/>
              <a:t>General John Pershing crossed in to Mexico, never caught Villa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Pancho Villa bandoli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1" y="457200"/>
            <a:ext cx="59436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03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Road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Allied Powers:</a:t>
            </a:r>
          </a:p>
          <a:p>
            <a:pPr lvl="1"/>
            <a:r>
              <a:rPr lang="en-US" dirty="0" smtClean="0"/>
              <a:t>Britain, France, and Russia</a:t>
            </a:r>
            <a:endParaRPr lang="en-US" dirty="0"/>
          </a:p>
          <a:p>
            <a:r>
              <a:rPr lang="en-US" dirty="0" smtClean="0"/>
              <a:t>Central Powers:</a:t>
            </a:r>
          </a:p>
          <a:p>
            <a:pPr lvl="1"/>
            <a:r>
              <a:rPr lang="en-US" dirty="0" smtClean="0"/>
              <a:t>Germany, Austria-Hungary, and Austria-Hungary</a:t>
            </a:r>
            <a:endParaRPr lang="en-US" dirty="0"/>
          </a:p>
          <a:p>
            <a:r>
              <a:rPr lang="en-US" dirty="0" smtClean="0"/>
              <a:t>Causes of WWI</a:t>
            </a:r>
          </a:p>
          <a:p>
            <a:pPr lvl="1"/>
            <a:r>
              <a:rPr lang="en-US" dirty="0" smtClean="0"/>
              <a:t>M </a:t>
            </a:r>
            <a:r>
              <a:rPr lang="en-US" dirty="0" err="1" smtClean="0"/>
              <a:t>ilitarism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lliances</a:t>
            </a:r>
            <a:endParaRPr lang="en-US" dirty="0" smtClean="0"/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mperialism</a:t>
            </a:r>
            <a:endParaRPr lang="en-US" dirty="0" smtClean="0"/>
          </a:p>
          <a:p>
            <a:pPr lvl="1"/>
            <a:r>
              <a:rPr lang="en-US" dirty="0" smtClean="0"/>
              <a:t>N </a:t>
            </a:r>
            <a:r>
              <a:rPr lang="en-US" dirty="0" err="1" smtClean="0"/>
              <a:t>ationalism</a:t>
            </a:r>
            <a:endParaRPr lang="en-US" dirty="0"/>
          </a:p>
          <a:p>
            <a:r>
              <a:rPr lang="en-US" dirty="0" smtClean="0"/>
              <a:t>Archduke Franz Ferdinand was killed on June 28, 1914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Franz ferdinan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4010025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83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Road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Wilson urged neutrality at the start</a:t>
            </a:r>
          </a:p>
          <a:p>
            <a:r>
              <a:rPr lang="en-US" dirty="0" smtClean="0"/>
              <a:t>US traded significantly with Britain and France</a:t>
            </a:r>
          </a:p>
          <a:p>
            <a:r>
              <a:rPr lang="en-US" dirty="0" smtClean="0"/>
              <a:t>Unrestricted submarine warfare:</a:t>
            </a:r>
          </a:p>
          <a:p>
            <a:pPr lvl="1"/>
            <a:r>
              <a:rPr lang="en-US" dirty="0" smtClean="0"/>
              <a:t>Germany sank all enemy ships</a:t>
            </a:r>
          </a:p>
          <a:p>
            <a:pPr lvl="1"/>
            <a:r>
              <a:rPr lang="en-US" dirty="0" smtClean="0"/>
              <a:t>Lusitania: 128 Americans died</a:t>
            </a:r>
          </a:p>
          <a:p>
            <a:pPr lvl="1"/>
            <a:r>
              <a:rPr lang="en-US" dirty="0" smtClean="0"/>
              <a:t>Sussex: French ship sank by Germany, leads to….</a:t>
            </a:r>
          </a:p>
          <a:p>
            <a:pPr lvl="2"/>
            <a:r>
              <a:rPr lang="en-US" dirty="0" smtClean="0"/>
              <a:t>Sussex Pledge: Germany pledged to not sink ships without a warning first</a:t>
            </a:r>
          </a:p>
          <a:p>
            <a:r>
              <a:rPr lang="en-US" dirty="0" smtClean="0"/>
              <a:t>Election of 1916:</a:t>
            </a:r>
          </a:p>
          <a:p>
            <a:pPr lvl="1"/>
            <a:r>
              <a:rPr lang="en-US" dirty="0" smtClean="0"/>
              <a:t>“He kept us out of war”</a:t>
            </a:r>
            <a:endParaRPr lang="en-US" dirty="0"/>
          </a:p>
          <a:p>
            <a:r>
              <a:rPr lang="en-US" dirty="0" smtClean="0"/>
              <a:t>Zimmermann telegram:</a:t>
            </a:r>
          </a:p>
          <a:p>
            <a:pPr lvl="1"/>
            <a:r>
              <a:rPr lang="en-US" dirty="0" smtClean="0"/>
              <a:t>Germany urged Mexico to attack US, Mexico would get land back from US</a:t>
            </a:r>
          </a:p>
          <a:p>
            <a:pPr lvl="1"/>
            <a:r>
              <a:rPr lang="en-US" dirty="0" smtClean="0"/>
              <a:t>The note, along with Germany re-instituting unrestricted submarine warfare, brought the US into the war</a:t>
            </a:r>
            <a:endParaRPr lang="en-US" dirty="0"/>
          </a:p>
          <a:p>
            <a:r>
              <a:rPr lang="en-US" dirty="0" smtClean="0"/>
              <a:t>April 2, 1917, Wilson asked for declaration of war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File:RMS Lusitania coming into port, possibly in New York, 1907-13-cro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73" y="2971800"/>
            <a:ext cx="5874328" cy="292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Ferry &quot;Sussex&quot; torpedoed 19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5227984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le:Zimmermann Telegram.sv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573087"/>
            <a:ext cx="4277995" cy="3861551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6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636"/>
            <a:ext cx="8229600" cy="10252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“War Without Stint”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Russia withdrew in 1918:</a:t>
            </a:r>
          </a:p>
          <a:p>
            <a:pPr lvl="1"/>
            <a:r>
              <a:rPr lang="en-US" dirty="0" smtClean="0"/>
              <a:t>Gave up significant amount of land</a:t>
            </a:r>
            <a:endParaRPr lang="en-US" dirty="0"/>
          </a:p>
          <a:p>
            <a:r>
              <a:rPr lang="en-US" dirty="0" smtClean="0"/>
              <a:t>National draft instituted (1</a:t>
            </a:r>
            <a:r>
              <a:rPr lang="en-US" baseline="30000" dirty="0" smtClean="0"/>
              <a:t>st</a:t>
            </a:r>
            <a:r>
              <a:rPr lang="en-US" dirty="0" smtClean="0"/>
              <a:t> time since Civil War)</a:t>
            </a:r>
          </a:p>
          <a:p>
            <a:pPr lvl="1"/>
            <a:r>
              <a:rPr lang="en-US" dirty="0" smtClean="0"/>
              <a:t>3 million men</a:t>
            </a:r>
          </a:p>
          <a:p>
            <a:pPr lvl="1"/>
            <a:r>
              <a:rPr lang="en-US" dirty="0" smtClean="0"/>
              <a:t>2 million volunteered</a:t>
            </a:r>
          </a:p>
          <a:p>
            <a:pPr lvl="1"/>
            <a:r>
              <a:rPr lang="en-US" dirty="0" smtClean="0"/>
              <a:t>5 million in American Expeditionary Force (AEF)</a:t>
            </a:r>
          </a:p>
          <a:p>
            <a:r>
              <a:rPr lang="en-US" dirty="0" smtClean="0"/>
              <a:t>Women could enlist, although not in combat </a:t>
            </a:r>
          </a:p>
          <a:p>
            <a:r>
              <a:rPr lang="en-US" dirty="0" smtClean="0"/>
              <a:t>400,000 African Americans enlisted</a:t>
            </a:r>
          </a:p>
          <a:p>
            <a:pPr lvl="1"/>
            <a:r>
              <a:rPr lang="en-US" dirty="0" smtClean="0"/>
              <a:t>Hoped to improve status</a:t>
            </a:r>
          </a:p>
          <a:p>
            <a:r>
              <a:rPr lang="en-US" dirty="0" smtClean="0"/>
              <a:t>Trench warfare:</a:t>
            </a:r>
          </a:p>
          <a:p>
            <a:pPr lvl="1"/>
            <a:r>
              <a:rPr lang="en-US" dirty="0" smtClean="0"/>
              <a:t>“No-man’s land”</a:t>
            </a:r>
          </a:p>
          <a:p>
            <a:pPr lvl="1"/>
            <a:r>
              <a:rPr lang="en-US" dirty="0" smtClean="0"/>
              <a:t>Poisonous gas</a:t>
            </a:r>
          </a:p>
          <a:p>
            <a:pPr lvl="1"/>
            <a:r>
              <a:rPr lang="en-US" dirty="0" smtClean="0"/>
              <a:t>Flamethrowers </a:t>
            </a:r>
          </a:p>
          <a:p>
            <a:r>
              <a:rPr lang="en-US" dirty="0" smtClean="0"/>
              <a:t>High casualty rates, especially from influenza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Aerial view Loos-Hulluch trench system July 19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491"/>
            <a:ext cx="4599940" cy="5361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3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636"/>
            <a:ext cx="8229600" cy="10252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War and American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 was the war financed?</a:t>
            </a:r>
          </a:p>
          <a:p>
            <a:pPr lvl="1"/>
            <a:r>
              <a:rPr lang="en-US" dirty="0" smtClean="0"/>
              <a:t>“Liberty Bonds”</a:t>
            </a:r>
          </a:p>
          <a:p>
            <a:pPr lvl="1"/>
            <a:r>
              <a:rPr lang="en-US" dirty="0" smtClean="0"/>
              <a:t>Income taxes – thanks 16</a:t>
            </a:r>
            <a:r>
              <a:rPr lang="en-US" baseline="30000" dirty="0" smtClean="0"/>
              <a:t>th</a:t>
            </a:r>
            <a:r>
              <a:rPr lang="en-US" dirty="0" smtClean="0"/>
              <a:t> amendment!</a:t>
            </a:r>
            <a:endParaRPr lang="en-US" dirty="0"/>
          </a:p>
          <a:p>
            <a:r>
              <a:rPr lang="en-US" dirty="0" smtClean="0"/>
              <a:t>Herbert Hoover:</a:t>
            </a:r>
          </a:p>
          <a:p>
            <a:pPr lvl="1"/>
            <a:r>
              <a:rPr lang="en-US" dirty="0" smtClean="0"/>
              <a:t>Relied on volunteering and rationing</a:t>
            </a:r>
            <a:endParaRPr lang="en-US" dirty="0"/>
          </a:p>
          <a:p>
            <a:r>
              <a:rPr lang="en-US" dirty="0" smtClean="0"/>
              <a:t>National War Labor Board:</a:t>
            </a:r>
          </a:p>
          <a:p>
            <a:pPr lvl="1"/>
            <a:r>
              <a:rPr lang="en-US" dirty="0" smtClean="0"/>
              <a:t>Resolved labor disputes</a:t>
            </a:r>
            <a:endParaRPr lang="en-US" dirty="0"/>
          </a:p>
          <a:p>
            <a:r>
              <a:rPr lang="en-US" dirty="0" smtClean="0"/>
              <a:t>Unions:</a:t>
            </a:r>
          </a:p>
          <a:p>
            <a:pPr lvl="1"/>
            <a:r>
              <a:rPr lang="en-US" dirty="0"/>
              <a:t>IWW (Industrial Workers of the World):</a:t>
            </a:r>
          </a:p>
          <a:p>
            <a:pPr lvl="2"/>
            <a:r>
              <a:rPr lang="en-US" dirty="0"/>
              <a:t>Nicknamed “I won’t work”, sabotaged factories</a:t>
            </a:r>
          </a:p>
          <a:p>
            <a:pPr lvl="1"/>
            <a:r>
              <a:rPr lang="en-US" dirty="0" smtClean="0"/>
              <a:t>AFL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Led by Samuel Gompers, favored the war</a:t>
            </a:r>
          </a:p>
          <a:p>
            <a:pPr lvl="2"/>
            <a:r>
              <a:rPr lang="en-US" dirty="0"/>
              <a:t>Membership increases</a:t>
            </a:r>
          </a:p>
          <a:p>
            <a:r>
              <a:rPr lang="en-US" dirty="0" smtClean="0"/>
              <a:t>“Great Migration”</a:t>
            </a:r>
          </a:p>
          <a:p>
            <a:pPr lvl="1"/>
            <a:r>
              <a:rPr lang="en-US" dirty="0" smtClean="0"/>
              <a:t>Mass movement of African Americans from the South to the industrial North (NY, Chicago, Cleveland)</a:t>
            </a:r>
          </a:p>
          <a:p>
            <a:r>
              <a:rPr lang="en-US" dirty="0" smtClean="0"/>
              <a:t>Red Summer:</a:t>
            </a:r>
          </a:p>
          <a:p>
            <a:pPr lvl="1"/>
            <a:r>
              <a:rPr lang="en-US" dirty="0" smtClean="0"/>
              <a:t>Race riots of 1919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HHoov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2559050" cy="377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During World War I there was a great migration north by southern Negroes - NARA - 55909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77253"/>
            <a:ext cx="5943600" cy="4036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91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636"/>
            <a:ext cx="8229600" cy="10252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Futile Search for Social 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Committee on Public Information (CPI)</a:t>
            </a:r>
          </a:p>
          <a:p>
            <a:pPr lvl="1"/>
            <a:r>
              <a:rPr lang="en-US" dirty="0" smtClean="0"/>
              <a:t>***George Creel*** - pro-war material</a:t>
            </a:r>
          </a:p>
          <a:p>
            <a:pPr lvl="1"/>
            <a:r>
              <a:rPr lang="en-US" dirty="0" smtClean="0"/>
              <a:t>“4 minute men”</a:t>
            </a:r>
          </a:p>
          <a:p>
            <a:pPr lvl="1"/>
            <a:r>
              <a:rPr lang="en-US" dirty="0" smtClean="0"/>
              <a:t>Promoted self-censorship</a:t>
            </a:r>
            <a:endParaRPr lang="en-US" dirty="0"/>
          </a:p>
          <a:p>
            <a:r>
              <a:rPr lang="en-US" dirty="0"/>
              <a:t>Espionage Act of 1917</a:t>
            </a:r>
          </a:p>
          <a:p>
            <a:pPr lvl="1"/>
            <a:r>
              <a:rPr lang="en-US" dirty="0"/>
              <a:t>Prosecuted </a:t>
            </a:r>
            <a:r>
              <a:rPr lang="en-US" dirty="0" smtClean="0"/>
              <a:t>anti-war </a:t>
            </a:r>
            <a:r>
              <a:rPr lang="en-US" dirty="0"/>
              <a:t>individuals</a:t>
            </a:r>
          </a:p>
          <a:p>
            <a:pPr lvl="1"/>
            <a:r>
              <a:rPr lang="en-US" dirty="0" smtClean="0"/>
              <a:t>Upheld by </a:t>
            </a:r>
            <a:r>
              <a:rPr lang="en-US" i="1" dirty="0" err="1" smtClean="0"/>
              <a:t>Schenck</a:t>
            </a:r>
            <a:r>
              <a:rPr lang="en-US" i="1" dirty="0" smtClean="0"/>
              <a:t> </a:t>
            </a:r>
            <a:r>
              <a:rPr lang="en-US" i="1" dirty="0" smtClean="0"/>
              <a:t>v. US</a:t>
            </a:r>
            <a:r>
              <a:rPr lang="en-US" dirty="0" smtClean="0"/>
              <a:t> (1919)</a:t>
            </a:r>
          </a:p>
          <a:p>
            <a:pPr lvl="1"/>
            <a:r>
              <a:rPr lang="en-US" dirty="0" smtClean="0"/>
              <a:t>Eugene </a:t>
            </a:r>
            <a:r>
              <a:rPr lang="en-US" dirty="0"/>
              <a:t>V. Debs (again 1 person) convicted and sentenced to ten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Sedition </a:t>
            </a:r>
            <a:r>
              <a:rPr lang="en-US" dirty="0"/>
              <a:t>Act of </a:t>
            </a:r>
            <a:r>
              <a:rPr lang="en-US" dirty="0" smtClean="0"/>
              <a:t>1918</a:t>
            </a:r>
          </a:p>
          <a:p>
            <a:pPr lvl="1"/>
            <a:r>
              <a:rPr lang="en-US" dirty="0" smtClean="0"/>
              <a:t>Strengthened the Espionage Act</a:t>
            </a:r>
            <a:endParaRPr lang="en-US" dirty="0"/>
          </a:p>
          <a:p>
            <a:pPr lvl="1"/>
            <a:r>
              <a:rPr lang="en-US" dirty="0"/>
              <a:t>Restricted free speech and ability to criticize government…… sound familiar?</a:t>
            </a:r>
          </a:p>
          <a:p>
            <a:r>
              <a:rPr lang="en-US" dirty="0" smtClean="0"/>
              <a:t>Immigrants were most often targeted</a:t>
            </a:r>
          </a:p>
          <a:p>
            <a:pPr lvl="1"/>
            <a:r>
              <a:rPr lang="en-US" dirty="0" smtClean="0"/>
              <a:t>German Americans</a:t>
            </a:r>
          </a:p>
          <a:p>
            <a:pPr lvl="1"/>
            <a:r>
              <a:rPr lang="en-US" dirty="0" smtClean="0"/>
              <a:t>“liberty cabbage”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File:GeorgeCreel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06474"/>
            <a:ext cx="1472565" cy="242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ile:Eugene V. Debs, bw photo portrait, 189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705100" cy="3228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7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3658</TotalTime>
  <Words>1100</Words>
  <Application>Microsoft Office PowerPoint</Application>
  <PresentationFormat>On-screen Show (4:3)</PresentationFormat>
  <Paragraphs>319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American History: Chapter 21 Review Video</vt:lpstr>
      <vt:lpstr>The “Big Stick”: America and the World, 1901 - 1917</vt:lpstr>
      <vt:lpstr>The “Big Stick”: America and the World, 1901 - 1917</vt:lpstr>
      <vt:lpstr>The “Big Stick”: America and the World, 1901 - 1917</vt:lpstr>
      <vt:lpstr>The Road to War</vt:lpstr>
      <vt:lpstr>The Road to War</vt:lpstr>
      <vt:lpstr>“War Without Stint”</vt:lpstr>
      <vt:lpstr>The War and American Society</vt:lpstr>
      <vt:lpstr>The Futile Search for Social Unity</vt:lpstr>
      <vt:lpstr>The Search for a New World Order</vt:lpstr>
      <vt:lpstr>The Search for a New World Order</vt:lpstr>
      <vt:lpstr>A Society in Turmoil</vt:lpstr>
      <vt:lpstr>A Society in Turmoil Cont.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221</cp:revision>
  <dcterms:created xsi:type="dcterms:W3CDTF">2013-08-26T14:38:25Z</dcterms:created>
  <dcterms:modified xsi:type="dcterms:W3CDTF">2014-02-23T16:02:40Z</dcterms:modified>
</cp:coreProperties>
</file>