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1" r:id="rId8"/>
    <p:sldId id="282" r:id="rId9"/>
    <p:sldId id="283" r:id="rId10"/>
    <p:sldId id="284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22 Review Video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418" y="47244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“New Era” </a:t>
            </a:r>
            <a:endParaRPr lang="en-US" sz="32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www.Apushreview.com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Republican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86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1920s sees an end to Progressive legislation, including the Supreme Court</a:t>
            </a:r>
          </a:p>
          <a:p>
            <a:pPr lvl="1"/>
            <a:r>
              <a:rPr lang="en-US" dirty="0" smtClean="0"/>
              <a:t>“Return to Normalcy” with Warren G………</a:t>
            </a:r>
            <a:endParaRPr lang="en-US" dirty="0"/>
          </a:p>
          <a:p>
            <a:r>
              <a:rPr lang="en-US" dirty="0"/>
              <a:t>***Teapot Dome Scandal***:</a:t>
            </a:r>
          </a:p>
          <a:p>
            <a:pPr lvl="1"/>
            <a:r>
              <a:rPr lang="en-US" dirty="0"/>
              <a:t>Secretary of Interior Fall transferred land to his department, leased land to oil companies, and took $100,000s in bribes</a:t>
            </a:r>
          </a:p>
          <a:p>
            <a:pPr lvl="1"/>
            <a:r>
              <a:rPr lang="en-US" dirty="0" smtClean="0"/>
              <a:t>Just </a:t>
            </a:r>
            <a:r>
              <a:rPr lang="en-US" dirty="0"/>
              <a:t>like President Grant, Harding was associated with Corruption and Scandal </a:t>
            </a:r>
          </a:p>
          <a:p>
            <a:r>
              <a:rPr lang="en-US" dirty="0" smtClean="0"/>
              <a:t>Calvin Coolidge:</a:t>
            </a:r>
          </a:p>
          <a:p>
            <a:pPr lvl="1"/>
            <a:r>
              <a:rPr lang="en-US" dirty="0" smtClean="0"/>
              <a:t>Warren G……….’s VP, becomes president when Warren G….. dies</a:t>
            </a:r>
          </a:p>
          <a:p>
            <a:pPr lvl="1"/>
            <a:r>
              <a:rPr lang="en-US" dirty="0" smtClean="0"/>
              <a:t>Advocated “Laissez-faire” government</a:t>
            </a:r>
          </a:p>
          <a:p>
            <a:r>
              <a:rPr lang="en-US" dirty="0" smtClean="0"/>
              <a:t>***Secretary of Treasury Andrew Mellon***</a:t>
            </a:r>
            <a:endParaRPr lang="en-US" dirty="0"/>
          </a:p>
          <a:p>
            <a:pPr lvl="1"/>
            <a:r>
              <a:rPr lang="en-US" dirty="0" smtClean="0"/>
              <a:t>Tax cuts for </a:t>
            </a:r>
            <a:r>
              <a:rPr lang="en-US" dirty="0"/>
              <a:t>the wealthy, “Trickle-down economics”</a:t>
            </a:r>
          </a:p>
          <a:p>
            <a:pPr lvl="2"/>
            <a:r>
              <a:rPr lang="en-US" dirty="0" smtClean="0"/>
              <a:t>Later advocated by Ronald Reagan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media.web.britannica.com/eb-media/26/125926-004-F7B8E7B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334510" cy="374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AWMell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"/>
            <a:ext cx="4148454" cy="5181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3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Ideas </a:t>
            </a:r>
            <a:r>
              <a:rPr lang="en-US" sz="2400" dirty="0"/>
              <a:t>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New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1920 census:</a:t>
            </a:r>
          </a:p>
          <a:p>
            <a:pPr lvl="1"/>
            <a:r>
              <a:rPr lang="en-US" dirty="0" smtClean="0"/>
              <a:t>First time more people lived in urban areas</a:t>
            </a:r>
          </a:p>
          <a:p>
            <a:r>
              <a:rPr lang="en-US" dirty="0" smtClean="0"/>
              <a:t>New Technology:</a:t>
            </a:r>
          </a:p>
          <a:p>
            <a:pPr lvl="1"/>
            <a:r>
              <a:rPr lang="en-US" dirty="0" smtClean="0"/>
              <a:t>Radio: by the end of 1920s, most families had one</a:t>
            </a:r>
          </a:p>
          <a:p>
            <a:pPr lvl="1"/>
            <a:r>
              <a:rPr lang="en-US" dirty="0" smtClean="0"/>
              <a:t>Trains: diesel engine – faster</a:t>
            </a:r>
          </a:p>
          <a:p>
            <a:r>
              <a:rPr lang="en-US" dirty="0" smtClean="0"/>
              <a:t>Labor:</a:t>
            </a:r>
          </a:p>
          <a:p>
            <a:pPr lvl="1"/>
            <a:r>
              <a:rPr lang="en-US" dirty="0" smtClean="0"/>
              <a:t>Standard of living rose for many workers</a:t>
            </a:r>
          </a:p>
          <a:p>
            <a:pPr lvl="1"/>
            <a:r>
              <a:rPr lang="en-US" dirty="0" smtClean="0"/>
              <a:t>“Welfare Capitalism” (Henry Ford): </a:t>
            </a:r>
          </a:p>
          <a:p>
            <a:pPr lvl="2"/>
            <a:r>
              <a:rPr lang="en-US" dirty="0" smtClean="0"/>
              <a:t>Shorter workweek, higher wages, paid vacations</a:t>
            </a:r>
          </a:p>
          <a:p>
            <a:pPr lvl="2"/>
            <a:r>
              <a:rPr lang="en-US" dirty="0" smtClean="0"/>
              <a:t>The system ended after 1929 – Great Depression</a:t>
            </a:r>
            <a:endParaRPr lang="en-US" dirty="0"/>
          </a:p>
          <a:p>
            <a:pPr lvl="1"/>
            <a:r>
              <a:rPr lang="en-US" dirty="0" smtClean="0"/>
              <a:t>Average income for workers was $1,500 a year, $1,800 was needed to “maintain a minimally decent standard of living.”</a:t>
            </a:r>
          </a:p>
          <a:p>
            <a:pPr lvl="1"/>
            <a:r>
              <a:rPr lang="en-US" dirty="0" smtClean="0"/>
              <a:t>AFL:</a:t>
            </a:r>
          </a:p>
          <a:p>
            <a:pPr lvl="2"/>
            <a:r>
              <a:rPr lang="en-US" dirty="0" smtClean="0"/>
              <a:t>Still did not include unskilled labor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Henry ford 19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47568"/>
            <a:ext cx="3539836" cy="4086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5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New Economy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Women:</a:t>
            </a:r>
          </a:p>
          <a:p>
            <a:pPr lvl="1"/>
            <a:r>
              <a:rPr lang="en-US" dirty="0" smtClean="0"/>
              <a:t>“Pink-collar” jobs:</a:t>
            </a:r>
          </a:p>
          <a:p>
            <a:pPr lvl="2"/>
            <a:r>
              <a:rPr lang="en-US" dirty="0" smtClean="0"/>
              <a:t>Secretaries, salesclerks, phone operators</a:t>
            </a:r>
          </a:p>
          <a:p>
            <a:pPr lvl="2"/>
            <a:r>
              <a:rPr lang="en-US" dirty="0" smtClean="0"/>
              <a:t>Lower paying jobs</a:t>
            </a:r>
          </a:p>
          <a:p>
            <a:r>
              <a:rPr lang="en-US" dirty="0" smtClean="0"/>
              <a:t>African Americans</a:t>
            </a:r>
          </a:p>
          <a:p>
            <a:pPr lvl="1"/>
            <a:r>
              <a:rPr lang="en-US" dirty="0" smtClean="0"/>
              <a:t>Janitors, dishwashers, garbage collectors, etc.</a:t>
            </a:r>
          </a:p>
          <a:p>
            <a:pPr lvl="1"/>
            <a:r>
              <a:rPr lang="en-US" dirty="0" smtClean="0"/>
              <a:t>Therefore, most were left out of AFL</a:t>
            </a:r>
            <a:endParaRPr lang="en-US" dirty="0"/>
          </a:p>
          <a:p>
            <a:pPr lvl="1"/>
            <a:r>
              <a:rPr lang="en-US" dirty="0" smtClean="0"/>
              <a:t>A. Philip Randolph:	</a:t>
            </a:r>
          </a:p>
          <a:p>
            <a:pPr lvl="2"/>
            <a:r>
              <a:rPr lang="en-US" dirty="0" smtClean="0"/>
              <a:t>Brotherhood of Sleeping Car Porters</a:t>
            </a:r>
          </a:p>
          <a:p>
            <a:pPr lvl="3"/>
            <a:r>
              <a:rPr lang="en-US" dirty="0" smtClean="0"/>
              <a:t>Increased wages, shorter working hours, etc. </a:t>
            </a:r>
          </a:p>
          <a:p>
            <a:pPr lvl="3"/>
            <a:r>
              <a:rPr lang="en-US" dirty="0" smtClean="0"/>
              <a:t>Influential Civil Rights leader</a:t>
            </a:r>
          </a:p>
          <a:p>
            <a:r>
              <a:rPr lang="en-US" dirty="0" smtClean="0"/>
              <a:t>Japanese Americans</a:t>
            </a:r>
          </a:p>
          <a:p>
            <a:pPr lvl="1"/>
            <a:r>
              <a:rPr lang="en-US" dirty="0" smtClean="0"/>
              <a:t>California passed laws making it difficult for Japanese to buy land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.-Phillip-Randolp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"/>
            <a:ext cx="39624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0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New Economy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8117"/>
          </a:xfrm>
        </p:spPr>
        <p:txBody>
          <a:bodyPr>
            <a:normAutofit/>
          </a:bodyPr>
          <a:lstStyle/>
          <a:p>
            <a:r>
              <a:rPr lang="en-US" dirty="0" smtClean="0"/>
              <a:t>Businesses still associated unions with being subversive</a:t>
            </a:r>
          </a:p>
          <a:p>
            <a:pPr lvl="1"/>
            <a:r>
              <a:rPr lang="en-US" dirty="0" smtClean="0"/>
              <a:t>1921, The Supreme Court upheld that picketing was illegal, and courts could issue injunctions</a:t>
            </a:r>
          </a:p>
          <a:p>
            <a:r>
              <a:rPr lang="en-US" dirty="0" smtClean="0"/>
              <a:t>Farmers:</a:t>
            </a:r>
          </a:p>
          <a:p>
            <a:pPr lvl="1"/>
            <a:r>
              <a:rPr lang="en-US" dirty="0" smtClean="0"/>
              <a:t>Production outweighed demand (WWI ended)</a:t>
            </a:r>
          </a:p>
          <a:p>
            <a:pPr lvl="2"/>
            <a:r>
              <a:rPr lang="en-US" dirty="0" smtClean="0"/>
              <a:t>When in doubt, farmers NEVER decreased production of the crops (until the New Deal)</a:t>
            </a:r>
          </a:p>
          <a:p>
            <a:pPr lvl="1"/>
            <a:r>
              <a:rPr lang="en-US" dirty="0" smtClean="0"/>
              <a:t>“Parity”:</a:t>
            </a:r>
          </a:p>
          <a:p>
            <a:pPr lvl="2"/>
            <a:r>
              <a:rPr lang="en-US" dirty="0" smtClean="0"/>
              <a:t>Purpose was to ensure that farmers would get back their production costs</a:t>
            </a:r>
          </a:p>
          <a:p>
            <a:pPr lvl="2"/>
            <a:r>
              <a:rPr lang="en-US" dirty="0" smtClean="0"/>
              <a:t>Passed by Congress, vetoed by Coolidge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New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Consumer Culture:</a:t>
            </a:r>
          </a:p>
          <a:p>
            <a:pPr lvl="1"/>
            <a:r>
              <a:rPr lang="en-US" dirty="0" smtClean="0"/>
              <a:t>Increase in spending on new appliances:</a:t>
            </a:r>
            <a:endParaRPr lang="en-US" dirty="0"/>
          </a:p>
          <a:p>
            <a:pPr lvl="2"/>
            <a:r>
              <a:rPr lang="en-US" dirty="0" smtClean="0"/>
              <a:t>Refrigerators, washing machines, vacuum cleaners</a:t>
            </a:r>
          </a:p>
          <a:p>
            <a:r>
              <a:rPr lang="en-US" dirty="0" smtClean="0"/>
              <a:t>Automobiles – 30 million by the end of the 1920s</a:t>
            </a:r>
            <a:endParaRPr lang="en-US" dirty="0"/>
          </a:p>
          <a:p>
            <a:pPr lvl="1"/>
            <a:r>
              <a:rPr lang="en-US" dirty="0" smtClean="0"/>
              <a:t>Development of suburbs</a:t>
            </a:r>
          </a:p>
          <a:p>
            <a:pPr lvl="1"/>
            <a:r>
              <a:rPr lang="en-US" dirty="0" smtClean="0"/>
              <a:t>Increase in travel and vacations </a:t>
            </a:r>
          </a:p>
          <a:p>
            <a:r>
              <a:rPr lang="en-US" dirty="0"/>
              <a:t>Charles Lindbergh:</a:t>
            </a:r>
          </a:p>
          <a:p>
            <a:pPr lvl="1"/>
            <a:r>
              <a:rPr lang="en-US" dirty="0"/>
              <a:t>First solo flight w/o radio from America to Europe</a:t>
            </a:r>
          </a:p>
          <a:p>
            <a:pPr lvl="1"/>
            <a:r>
              <a:rPr lang="en-US" dirty="0"/>
              <a:t>Becomes overnight sensation</a:t>
            </a:r>
          </a:p>
          <a:p>
            <a:r>
              <a:rPr lang="en-US" dirty="0" smtClean="0"/>
              <a:t>Advertising:</a:t>
            </a:r>
          </a:p>
          <a:p>
            <a:pPr lvl="1"/>
            <a:r>
              <a:rPr lang="en-US" dirty="0" smtClean="0"/>
              <a:t>New, booming industry, influenced by WWI propaganda</a:t>
            </a:r>
          </a:p>
          <a:p>
            <a:pPr lvl="1"/>
            <a:r>
              <a:rPr lang="en-US" i="1" dirty="0" smtClean="0"/>
              <a:t>The Man Nobody Knows</a:t>
            </a:r>
            <a:r>
              <a:rPr lang="en-US" dirty="0" smtClean="0"/>
              <a:t> – Jesus was the first salesman</a:t>
            </a:r>
          </a:p>
          <a:p>
            <a:pPr lvl="1"/>
            <a:r>
              <a:rPr lang="en-US" dirty="0" smtClean="0"/>
              <a:t>Newspapers increased in circulation</a:t>
            </a:r>
          </a:p>
          <a:p>
            <a:pPr lvl="1"/>
            <a:r>
              <a:rPr lang="en-US" dirty="0" smtClean="0"/>
              <a:t>New magazines:</a:t>
            </a:r>
          </a:p>
          <a:p>
            <a:pPr lvl="2"/>
            <a:r>
              <a:rPr lang="en-US" i="1" dirty="0" smtClean="0"/>
              <a:t>Time, Reader’s Digest</a:t>
            </a:r>
          </a:p>
          <a:p>
            <a:r>
              <a:rPr lang="en-US" i="1" dirty="0" smtClean="0"/>
              <a:t>***The Jazz Singer***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First “talkie” movie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Charles Lindbergh and the Spirit of Saint Louis (Crisco restoration, with wings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3048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The Jazz Singer 1927 Post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32766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1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New Culture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811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Women in the 1920s</a:t>
            </a:r>
          </a:p>
          <a:p>
            <a:pPr lvl="1"/>
            <a:r>
              <a:rPr lang="en-US" dirty="0" smtClean="0"/>
              <a:t>Professional jobs included: fashion, education, social work, and nursing</a:t>
            </a:r>
          </a:p>
          <a:p>
            <a:pPr lvl="2"/>
            <a:r>
              <a:rPr lang="en-US" dirty="0" smtClean="0"/>
              <a:t>Most middle-class women did not work outside the home</a:t>
            </a:r>
            <a:endParaRPr lang="en-US" dirty="0"/>
          </a:p>
          <a:p>
            <a:r>
              <a:rPr lang="en-US" dirty="0" smtClean="0"/>
              <a:t>Motherhood in the 1920s:</a:t>
            </a:r>
          </a:p>
          <a:p>
            <a:pPr lvl="1"/>
            <a:r>
              <a:rPr lang="en-US" dirty="0" smtClean="0"/>
              <a:t>John B. Watson – believed mothers should rely on experts for raising children</a:t>
            </a:r>
          </a:p>
          <a:p>
            <a:r>
              <a:rPr lang="en-US" dirty="0" smtClean="0"/>
              <a:t>***Margaret Sanger***:</a:t>
            </a:r>
          </a:p>
          <a:p>
            <a:pPr lvl="1"/>
            <a:r>
              <a:rPr lang="en-US" dirty="0"/>
              <a:t>Advocated birth control, contraceptives</a:t>
            </a:r>
          </a:p>
          <a:p>
            <a:pPr lvl="1"/>
            <a:r>
              <a:rPr lang="en-US" dirty="0"/>
              <a:t>Birth control was illegal in many places</a:t>
            </a:r>
          </a:p>
          <a:p>
            <a:pPr lvl="1"/>
            <a:r>
              <a:rPr lang="en-US" dirty="0"/>
              <a:t>Upset many fundamentalists</a:t>
            </a:r>
          </a:p>
          <a:p>
            <a:r>
              <a:rPr lang="en-US" dirty="0" smtClean="0"/>
              <a:t>Flappers:</a:t>
            </a:r>
          </a:p>
          <a:p>
            <a:pPr lvl="1"/>
            <a:r>
              <a:rPr lang="en-US" dirty="0" smtClean="0"/>
              <a:t>More of an image than reality</a:t>
            </a:r>
          </a:p>
          <a:p>
            <a:pPr lvl="1"/>
            <a:r>
              <a:rPr lang="en-US" dirty="0"/>
              <a:t>Short(</a:t>
            </a:r>
            <a:r>
              <a:rPr lang="en-US" dirty="0" err="1"/>
              <a:t>er</a:t>
            </a:r>
            <a:r>
              <a:rPr lang="en-US" dirty="0"/>
              <a:t>) dresses and short hair</a:t>
            </a:r>
          </a:p>
          <a:p>
            <a:pPr lvl="1"/>
            <a:r>
              <a:rPr lang="en-US" dirty="0"/>
              <a:t>Smoked, drank, and (gasp!) danced</a:t>
            </a:r>
          </a:p>
          <a:p>
            <a:r>
              <a:rPr lang="en-US" dirty="0" smtClean="0"/>
              <a:t>National Woman’s Party</a:t>
            </a:r>
          </a:p>
          <a:p>
            <a:pPr lvl="1"/>
            <a:r>
              <a:rPr lang="en-US" dirty="0" smtClean="0"/>
              <a:t>***Alice Paul*** - proposed Equal Rights Amendment (ERA)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MargaretSanger-Underwood.LO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66" y="0"/>
            <a:ext cx="3197225" cy="404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Alicejoyce1926full cro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-1"/>
            <a:ext cx="2590800" cy="404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Alice pau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1"/>
            <a:ext cx="4037330" cy="5486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6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New Culture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86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Education:</a:t>
            </a:r>
          </a:p>
          <a:p>
            <a:pPr lvl="1"/>
            <a:r>
              <a:rPr lang="en-US" dirty="0"/>
              <a:t>High school </a:t>
            </a:r>
            <a:r>
              <a:rPr lang="en-US" dirty="0" smtClean="0"/>
              <a:t>and college attendance increased drastically</a:t>
            </a:r>
            <a:endParaRPr lang="en-US" dirty="0"/>
          </a:p>
          <a:p>
            <a:pPr lvl="1"/>
            <a:r>
              <a:rPr lang="en-US" dirty="0" smtClean="0"/>
              <a:t>Schools played a large role in social development</a:t>
            </a:r>
          </a:p>
          <a:p>
            <a:r>
              <a:rPr lang="en-US" dirty="0" smtClean="0"/>
              <a:t>***Lost Generation***</a:t>
            </a:r>
          </a:p>
          <a:p>
            <a:pPr lvl="1"/>
            <a:r>
              <a:rPr lang="en-US" dirty="0" smtClean="0"/>
              <a:t>Resented middle-class ideals, felt betrayed by society</a:t>
            </a:r>
          </a:p>
          <a:p>
            <a:pPr lvl="2"/>
            <a:r>
              <a:rPr lang="en-US" dirty="0" smtClean="0"/>
              <a:t>Ernest Hemingway </a:t>
            </a:r>
            <a:r>
              <a:rPr lang="en-US" i="1" dirty="0" smtClean="0"/>
              <a:t>– A Farewell to Arms</a:t>
            </a:r>
            <a:endParaRPr lang="en-US" dirty="0" smtClean="0"/>
          </a:p>
          <a:p>
            <a:pPr lvl="2"/>
            <a:r>
              <a:rPr lang="en-US" dirty="0" smtClean="0"/>
              <a:t>H.L. Mencken – </a:t>
            </a:r>
            <a:r>
              <a:rPr lang="en-US" i="1" dirty="0" smtClean="0"/>
              <a:t>Smart Set, American Mercury</a:t>
            </a:r>
            <a:endParaRPr lang="en-US" dirty="0" smtClean="0"/>
          </a:p>
          <a:p>
            <a:pPr lvl="3"/>
            <a:r>
              <a:rPr lang="en-US" dirty="0" smtClean="0"/>
              <a:t>Magazines that criticized middle-class values</a:t>
            </a:r>
          </a:p>
          <a:p>
            <a:pPr lvl="1"/>
            <a:r>
              <a:rPr lang="en-US" dirty="0" smtClean="0"/>
              <a:t>Similar to the Beat Generation of the 1950s</a:t>
            </a:r>
            <a:endParaRPr lang="en-US" dirty="0"/>
          </a:p>
          <a:p>
            <a:r>
              <a:rPr lang="en-US" dirty="0" smtClean="0"/>
              <a:t>Harlem Renaissance:</a:t>
            </a:r>
          </a:p>
          <a:p>
            <a:pPr lvl="1"/>
            <a:r>
              <a:rPr lang="en-US" dirty="0" smtClean="0"/>
              <a:t>Promoted African American culture through poetry, music – jazz, literature, and art</a:t>
            </a:r>
          </a:p>
          <a:p>
            <a:pPr lvl="2"/>
            <a:r>
              <a:rPr lang="en-US" dirty="0" smtClean="0"/>
              <a:t>Focused on discrimination that African Americans faced</a:t>
            </a:r>
          </a:p>
          <a:p>
            <a:pPr lvl="1"/>
            <a:r>
              <a:rPr lang="en-US" dirty="0" smtClean="0"/>
              <a:t>Langston Hughes – “I am a Negro – and beautiful”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ErnestHemingwa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5" y="-6927"/>
            <a:ext cx="3200400" cy="300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LangstonHugh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6" y="0"/>
            <a:ext cx="2588895" cy="381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3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Conflict of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Prohibition, The “Noble Experiment”:</a:t>
            </a:r>
          </a:p>
          <a:p>
            <a:pPr lvl="1"/>
            <a:r>
              <a:rPr lang="en-US" dirty="0"/>
              <a:t>Popular in South and West</a:t>
            </a:r>
          </a:p>
          <a:p>
            <a:pPr lvl="1"/>
            <a:r>
              <a:rPr lang="en-US" dirty="0" smtClean="0"/>
              <a:t>Problems </a:t>
            </a:r>
            <a:r>
              <a:rPr lang="en-US" dirty="0"/>
              <a:t>with prohibition</a:t>
            </a:r>
          </a:p>
          <a:p>
            <a:pPr lvl="2"/>
            <a:r>
              <a:rPr lang="en-US" dirty="0"/>
              <a:t>People liked to drink, weak enforcement, many people hostile to law</a:t>
            </a:r>
          </a:p>
          <a:p>
            <a:pPr lvl="2"/>
            <a:r>
              <a:rPr lang="en-US" dirty="0"/>
              <a:t>Many government officials were </a:t>
            </a:r>
            <a:r>
              <a:rPr lang="en-US" dirty="0" smtClean="0"/>
              <a:t>bribed -&gt; Increase </a:t>
            </a:r>
            <a:r>
              <a:rPr lang="en-US" dirty="0"/>
              <a:t>in organized crime</a:t>
            </a:r>
          </a:p>
          <a:p>
            <a:r>
              <a:rPr lang="en-US" dirty="0" smtClean="0"/>
              <a:t>Huge </a:t>
            </a:r>
            <a:r>
              <a:rPr lang="en-US" dirty="0"/>
              <a:t>demand for illegal alcohol. </a:t>
            </a:r>
          </a:p>
          <a:p>
            <a:pPr lvl="1"/>
            <a:r>
              <a:rPr lang="en-US" dirty="0"/>
              <a:t>Large cities, such as Chicago, flourished with crime</a:t>
            </a:r>
          </a:p>
          <a:p>
            <a:pPr lvl="1"/>
            <a:r>
              <a:rPr lang="en-US" dirty="0"/>
              <a:t>Al Capone, notorious gangster, was very popular </a:t>
            </a:r>
          </a:p>
          <a:p>
            <a:pPr lvl="2"/>
            <a:r>
              <a:rPr lang="en-US" dirty="0"/>
              <a:t>St. Valentine’s Day Massacre: 7 gang members killed</a:t>
            </a:r>
          </a:p>
          <a:p>
            <a:r>
              <a:rPr lang="en-US" dirty="0" smtClean="0"/>
              <a:t>Nativism:</a:t>
            </a:r>
          </a:p>
          <a:p>
            <a:pPr lvl="1"/>
            <a:r>
              <a:rPr lang="en-US" dirty="0"/>
              <a:t>Emergency Quota Act of 1921:</a:t>
            </a:r>
          </a:p>
          <a:p>
            <a:pPr lvl="2"/>
            <a:r>
              <a:rPr lang="en-US" dirty="0"/>
              <a:t>Restricted number of immigrants from a country to 3% of total people from that country living in US in 1910</a:t>
            </a:r>
          </a:p>
          <a:p>
            <a:pPr lvl="3"/>
            <a:r>
              <a:rPr lang="en-US" dirty="0"/>
              <a:t>Favored Southern and Eastern Europe</a:t>
            </a:r>
          </a:p>
          <a:p>
            <a:pPr lvl="1"/>
            <a:r>
              <a:rPr lang="en-US" dirty="0"/>
              <a:t>Immigration Act of 1924:</a:t>
            </a:r>
          </a:p>
          <a:p>
            <a:pPr lvl="2"/>
            <a:r>
              <a:rPr lang="en-US" dirty="0"/>
              <a:t>Quotas for foreigners was cut from 3% to 2%, used 1890 census instead, hurt “New Immigrants”</a:t>
            </a:r>
          </a:p>
          <a:p>
            <a:pPr lvl="2"/>
            <a:r>
              <a:rPr lang="en-US" dirty="0"/>
              <a:t>Shut out Japanese immigrants: </a:t>
            </a:r>
            <a:endParaRPr lang="en-US" dirty="0" smtClean="0"/>
          </a:p>
          <a:p>
            <a:pPr lvl="2"/>
            <a:r>
              <a:rPr lang="en-US" dirty="0" smtClean="0"/>
              <a:t>Marked </a:t>
            </a:r>
            <a:r>
              <a:rPr lang="en-US" dirty="0"/>
              <a:t>an end of era of unrestricted immigration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l Capone-around 19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34635"/>
            <a:ext cx="3124200" cy="331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o.quizlet.com/-oDDKwD3GrLMYV2vxTjx7A_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56"/>
            <a:ext cx="4191000" cy="4177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5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Conflict of Cultures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Ku Klux Klan</a:t>
            </a:r>
            <a:endParaRPr lang="en-US" dirty="0"/>
          </a:p>
          <a:p>
            <a:pPr lvl="1"/>
            <a:r>
              <a:rPr lang="en-US" dirty="0"/>
              <a:t>Re-emerged in the </a:t>
            </a:r>
            <a:r>
              <a:rPr lang="en-US" dirty="0" smtClean="0"/>
              <a:t>1920s</a:t>
            </a:r>
          </a:p>
          <a:p>
            <a:pPr lvl="1"/>
            <a:r>
              <a:rPr lang="en-US" i="1" dirty="0" smtClean="0"/>
              <a:t>Birth </a:t>
            </a:r>
            <a:r>
              <a:rPr lang="en-US" i="1" dirty="0" smtClean="0"/>
              <a:t>of a Nation</a:t>
            </a:r>
            <a:r>
              <a:rPr lang="en-US" dirty="0" smtClean="0"/>
              <a:t> – full-length film that glorified the KKK</a:t>
            </a:r>
            <a:endParaRPr lang="en-US" i="1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By mid-1920s, 5 million Americans paid dues as members</a:t>
            </a:r>
          </a:p>
          <a:p>
            <a:pPr lvl="1"/>
            <a:r>
              <a:rPr lang="en-US" dirty="0" smtClean="0"/>
              <a:t>Scandals</a:t>
            </a:r>
            <a:r>
              <a:rPr lang="en-US" dirty="0"/>
              <a:t>, including embezzlement, helped lead to the decline of the clan</a:t>
            </a:r>
          </a:p>
          <a:p>
            <a:r>
              <a:rPr lang="en-US" dirty="0"/>
              <a:t>“Monkey Trial”</a:t>
            </a:r>
          </a:p>
          <a:p>
            <a:pPr lvl="1"/>
            <a:r>
              <a:rPr lang="en-US" dirty="0"/>
              <a:t>John Scopes, biology teacher from Dayton Tennessee, violated a law by teaching evolution</a:t>
            </a:r>
          </a:p>
          <a:p>
            <a:pPr lvl="1"/>
            <a:r>
              <a:rPr lang="en-US" dirty="0"/>
              <a:t>Prosecutor: William Jennings Bryan, Defense Attorney: Clarence Darrow</a:t>
            </a:r>
          </a:p>
          <a:p>
            <a:pPr lvl="1"/>
            <a:r>
              <a:rPr lang="en-US" dirty="0"/>
              <a:t>Scopes found guilty, paid $100 fine</a:t>
            </a:r>
          </a:p>
          <a:p>
            <a:pPr lvl="1"/>
            <a:r>
              <a:rPr lang="en-US" dirty="0"/>
              <a:t>Helped fuel religion vs. secularism for many more years</a:t>
            </a:r>
          </a:p>
          <a:p>
            <a:r>
              <a:rPr lang="en-US" dirty="0" smtClean="0"/>
              <a:t>Democrats in the 1920s</a:t>
            </a:r>
          </a:p>
          <a:p>
            <a:pPr lvl="1"/>
            <a:r>
              <a:rPr lang="en-US" dirty="0"/>
              <a:t>Democrats: Alfred Smith -&gt; Roman Catholic 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Birth of a Nation theatrical pos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240088"/>
            <a:ext cx="2690812" cy="361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John t scop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75" y="0"/>
            <a:ext cx="2985770" cy="376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AlfredSmith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3313430" cy="4286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9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3799</TotalTime>
  <Words>921</Words>
  <Application>Microsoft Office PowerPoint</Application>
  <PresentationFormat>On-screen Show (4:3)</PresentationFormat>
  <Paragraphs>184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American History: Chapter 22 Review Video</vt:lpstr>
      <vt:lpstr>The New Economy</vt:lpstr>
      <vt:lpstr>The New Economy Continued</vt:lpstr>
      <vt:lpstr>The New Economy Continued</vt:lpstr>
      <vt:lpstr>The New Culture</vt:lpstr>
      <vt:lpstr>The New Culture Continued</vt:lpstr>
      <vt:lpstr>The New Culture Continued</vt:lpstr>
      <vt:lpstr>A Conflict of Cultures</vt:lpstr>
      <vt:lpstr>A Conflict of Cultures Continued</vt:lpstr>
      <vt:lpstr>Republican Government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244</cp:revision>
  <dcterms:created xsi:type="dcterms:W3CDTF">2013-08-26T14:38:25Z</dcterms:created>
  <dcterms:modified xsi:type="dcterms:W3CDTF">2014-03-02T19:12:59Z</dcterms:modified>
</cp:coreProperties>
</file>