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EDF18F2-0992-4D86-8F4D-CE61AB4BF035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DF18F2-0992-4D86-8F4D-CE61AB4BF035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CEDF18F2-0992-4D86-8F4D-CE61AB4BF035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724400"/>
            <a:ext cx="64008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The </a:t>
            </a:r>
            <a:r>
              <a:rPr lang="en-US" sz="3200" dirty="0" smtClean="0"/>
              <a:t>Global Crisis, 1921 - 1941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2" y="1828800"/>
            <a:ext cx="7384473" cy="2362200"/>
          </a:xfrm>
        </p:spPr>
        <p:txBody>
          <a:bodyPr>
            <a:normAutofit/>
          </a:bodyPr>
          <a:lstStyle/>
          <a:p>
            <a:pPr algn="ctr"/>
            <a:r>
              <a:rPr lang="en-US" sz="4800" i="1" dirty="0" smtClean="0">
                <a:solidFill>
                  <a:schemeClr val="tx1"/>
                </a:solidFill>
              </a:rPr>
              <a:t>American History: </a:t>
            </a:r>
            <a:r>
              <a:rPr lang="en-US" sz="4800" dirty="0" smtClean="0"/>
              <a:t>Chapter 25 Review Video</a:t>
            </a:r>
            <a:endParaRPr lang="en-US" sz="48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09600" y="381000"/>
            <a:ext cx="7848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FF0000"/>
                </a:solidFill>
              </a:rPr>
              <a:t>www.Apushreview.com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3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/>
              <a:t>Washington Conference of 1921:</a:t>
            </a:r>
          </a:p>
          <a:p>
            <a:pPr lvl="1"/>
            <a:r>
              <a:rPr lang="en-US" sz="1900" dirty="0" smtClean="0"/>
              <a:t>Several nations agree to reduce militaries</a:t>
            </a:r>
          </a:p>
          <a:p>
            <a:pPr lvl="1"/>
            <a:r>
              <a:rPr lang="en-US" sz="1900" dirty="0" smtClean="0"/>
              <a:t>5 Power Pact: US, Britain, Japan, France, and Italy:</a:t>
            </a:r>
          </a:p>
          <a:p>
            <a:pPr lvl="2"/>
            <a:r>
              <a:rPr lang="en-US" sz="1700" dirty="0" smtClean="0"/>
              <a:t>5 tons of ships for US, 3 for Japan, 1.75 for France and Italy</a:t>
            </a:r>
          </a:p>
          <a:p>
            <a:pPr lvl="1"/>
            <a:r>
              <a:rPr lang="en-US" sz="1900" dirty="0" smtClean="0"/>
              <a:t>Nine-Power Pact:</a:t>
            </a:r>
          </a:p>
          <a:p>
            <a:pPr lvl="2"/>
            <a:r>
              <a:rPr lang="en-US" sz="1700" dirty="0" smtClean="0"/>
              <a:t>Continued the Open Door Policy in China</a:t>
            </a:r>
          </a:p>
          <a:p>
            <a:r>
              <a:rPr lang="en-US" sz="2200" dirty="0" smtClean="0"/>
              <a:t>Kellogg-Briand Pact:</a:t>
            </a:r>
          </a:p>
          <a:p>
            <a:pPr lvl="1"/>
            <a:r>
              <a:rPr lang="en-US" sz="1900" dirty="0" smtClean="0"/>
              <a:t>Agreement that outlawed war</a:t>
            </a:r>
          </a:p>
          <a:p>
            <a:pPr lvl="1"/>
            <a:r>
              <a:rPr lang="en-US" sz="1900" dirty="0" smtClean="0"/>
              <a:t>No enforcement mechanism</a:t>
            </a:r>
            <a:endParaRPr lang="en-US" sz="1900" dirty="0"/>
          </a:p>
          <a:p>
            <a:r>
              <a:rPr lang="en-US" sz="2200" dirty="0" smtClean="0"/>
              <a:t> Dawes Plan: (Not to be confused with Dawes Act)</a:t>
            </a:r>
          </a:p>
          <a:p>
            <a:pPr lvl="1"/>
            <a:r>
              <a:rPr lang="en-US" sz="1900" dirty="0"/>
              <a:t>US banks loaned $ to Germany -&gt; pays Britain and France -&gt; pays loans back to US Treasury</a:t>
            </a:r>
          </a:p>
          <a:p>
            <a:pPr lvl="1"/>
            <a:r>
              <a:rPr lang="en-US" sz="1900" dirty="0"/>
              <a:t>Simply a circle of $ - ends with stock market crash of 1929</a:t>
            </a:r>
          </a:p>
          <a:p>
            <a:r>
              <a:rPr lang="en-US" sz="2200" dirty="0" smtClean="0"/>
              <a:t>President Hoover:</a:t>
            </a:r>
          </a:p>
          <a:p>
            <a:pPr lvl="1"/>
            <a:r>
              <a:rPr lang="en-US" sz="1900" dirty="0" smtClean="0"/>
              <a:t>Did not enforce the Roosevelt Corollary</a:t>
            </a:r>
            <a:endParaRPr lang="en-US" sz="1900" dirty="0"/>
          </a:p>
          <a:p>
            <a:r>
              <a:rPr lang="en-US" sz="2200" dirty="0" smtClean="0"/>
              <a:t>Overseas Expansion</a:t>
            </a:r>
          </a:p>
          <a:p>
            <a:pPr lvl="1"/>
            <a:r>
              <a:rPr lang="en-US" sz="1900" i="1" dirty="0" smtClean="0"/>
              <a:t>Lebensraum</a:t>
            </a:r>
            <a:r>
              <a:rPr lang="en-US" sz="1900" dirty="0" smtClean="0"/>
              <a:t> – Germany sought “living space” </a:t>
            </a:r>
          </a:p>
          <a:p>
            <a:pPr lvl="1"/>
            <a:r>
              <a:rPr lang="en-US" sz="1900" dirty="0" smtClean="0"/>
              <a:t>Japanese invasion of Manchuria -&gt; Stimson Doctrine</a:t>
            </a:r>
          </a:p>
          <a:p>
            <a:pPr lvl="2"/>
            <a:r>
              <a:rPr lang="en-US" sz="1700" dirty="0" smtClean="0"/>
              <a:t>US refused to recognize Japanese gains</a:t>
            </a:r>
            <a:endParaRPr lang="en-US" sz="17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855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The Diplomacy of the New Era</a:t>
            </a:r>
            <a:endParaRPr lang="en-US" dirty="0"/>
          </a:p>
        </p:txBody>
      </p:sp>
      <p:pic>
        <p:nvPicPr>
          <p:cNvPr id="4" name="Picture 3" descr="File:Herbert Hoover and King Tu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728" y="0"/>
            <a:ext cx="3879272" cy="533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Henry Stimson, Harris &amp; Ewing bw photo portrait, 1929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20" y="0"/>
            <a:ext cx="3955415" cy="5709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959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endParaRPr lang="en-US" sz="2200" dirty="0" smtClean="0"/>
          </a:p>
          <a:p>
            <a:r>
              <a:rPr lang="en-US" sz="2200" dirty="0" smtClean="0"/>
              <a:t>World Economic Conference: London, 1933</a:t>
            </a:r>
          </a:p>
          <a:p>
            <a:pPr lvl="1"/>
            <a:r>
              <a:rPr lang="en-US" dirty="0" smtClean="0"/>
              <a:t>FDR did not favor the Gold Standard</a:t>
            </a:r>
            <a:endParaRPr lang="en-US" dirty="0"/>
          </a:p>
          <a:p>
            <a:r>
              <a:rPr lang="en-US" sz="2200" dirty="0" smtClean="0"/>
              <a:t>Reciprocal Trade Agreement:</a:t>
            </a:r>
          </a:p>
          <a:p>
            <a:pPr lvl="1"/>
            <a:r>
              <a:rPr lang="en-US" dirty="0" smtClean="0"/>
              <a:t>US could lower tariffs on foreign countries that do the same</a:t>
            </a:r>
          </a:p>
          <a:p>
            <a:r>
              <a:rPr lang="en-US" sz="2200" dirty="0" smtClean="0"/>
              <a:t>US recognition of the Soviet Union in 1933:</a:t>
            </a:r>
          </a:p>
          <a:p>
            <a:pPr lvl="1"/>
            <a:r>
              <a:rPr lang="en-US" dirty="0" smtClean="0"/>
              <a:t>US hoped the USSR would help contain Japan’s growing power</a:t>
            </a:r>
          </a:p>
          <a:p>
            <a:pPr lvl="1"/>
            <a:r>
              <a:rPr lang="en-US" dirty="0" smtClean="0"/>
              <a:t>USSR promised to stop propaganda in the US</a:t>
            </a:r>
            <a:endParaRPr lang="en-US" dirty="0"/>
          </a:p>
          <a:p>
            <a:r>
              <a:rPr lang="en-US" sz="2200" dirty="0" smtClean="0"/>
              <a:t>Good Neighbor Policy:</a:t>
            </a:r>
          </a:p>
          <a:p>
            <a:pPr lvl="1"/>
            <a:r>
              <a:rPr lang="en-US" dirty="0" smtClean="0"/>
              <a:t>FDR sought improved relations with Latin America</a:t>
            </a:r>
          </a:p>
          <a:p>
            <a:pPr lvl="1"/>
            <a:r>
              <a:rPr lang="en-US" dirty="0" smtClean="0"/>
              <a:t>Less of a focus on military force</a:t>
            </a:r>
            <a:endParaRPr lang="en-US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855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Isolationism and internationalism</a:t>
            </a:r>
            <a:endParaRPr lang="en-US" dirty="0"/>
          </a:p>
        </p:txBody>
      </p:sp>
      <p:pic>
        <p:nvPicPr>
          <p:cNvPr id="1028" name="Picture 4" descr="File:Vargas e Rooseve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-13855"/>
            <a:ext cx="6019800" cy="425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71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en-US" sz="2200" dirty="0" smtClean="0"/>
              <a:t>Isolation</a:t>
            </a:r>
          </a:p>
          <a:p>
            <a:r>
              <a:rPr lang="en-US" dirty="0" smtClean="0"/>
              <a:t>Nye Committee:</a:t>
            </a:r>
          </a:p>
          <a:p>
            <a:pPr lvl="1"/>
            <a:r>
              <a:rPr lang="en-US" dirty="0" smtClean="0"/>
              <a:t>Senate Committee that alleged the US became involved in WWI so businesses could profit</a:t>
            </a:r>
          </a:p>
          <a:p>
            <a:pPr lvl="1"/>
            <a:r>
              <a:rPr lang="en-US" dirty="0" smtClean="0"/>
              <a:t>Believed as truth by many at the time; not so much today</a:t>
            </a:r>
            <a:endParaRPr lang="en-US" dirty="0"/>
          </a:p>
          <a:p>
            <a:r>
              <a:rPr lang="en-US" dirty="0" smtClean="0"/>
              <a:t>1935 invasion of Ethiopia by Italy</a:t>
            </a:r>
          </a:p>
          <a:p>
            <a:pPr lvl="1"/>
            <a:r>
              <a:rPr lang="en-US" dirty="0" smtClean="0"/>
              <a:t>Fear that another world war was close</a:t>
            </a:r>
          </a:p>
          <a:p>
            <a:r>
              <a:rPr lang="en-US" dirty="0" smtClean="0"/>
              <a:t>Neutrality Acts 1935 – 1937:</a:t>
            </a:r>
          </a:p>
          <a:p>
            <a:pPr lvl="1"/>
            <a:r>
              <a:rPr lang="en-US" sz="2000" dirty="0"/>
              <a:t>US could not sell weapons to warring (belligerent) countries</a:t>
            </a:r>
          </a:p>
          <a:p>
            <a:pPr lvl="2"/>
            <a:r>
              <a:rPr lang="en-US" sz="2000" dirty="0"/>
              <a:t>Did not matter who was the aggressor or who was the victim</a:t>
            </a:r>
          </a:p>
          <a:p>
            <a:pPr lvl="2"/>
            <a:r>
              <a:rPr lang="en-US" sz="2000" dirty="0"/>
              <a:t>Non-military goods could be sold via a “cash and carry” policy</a:t>
            </a:r>
          </a:p>
          <a:p>
            <a:pPr lvl="1"/>
            <a:r>
              <a:rPr lang="en-US" sz="2000" dirty="0"/>
              <a:t>US could not provide loans to belligerent nations</a:t>
            </a:r>
          </a:p>
          <a:p>
            <a:pPr lvl="1"/>
            <a:r>
              <a:rPr lang="en-US" sz="2000" dirty="0"/>
              <a:t>US citizens could not travel on ships from warring nations</a:t>
            </a:r>
          </a:p>
          <a:p>
            <a:r>
              <a:rPr lang="en-US" dirty="0" smtClean="0"/>
              <a:t>Quarantine Speech:</a:t>
            </a:r>
          </a:p>
          <a:p>
            <a:pPr lvl="1"/>
            <a:r>
              <a:rPr lang="en-US" dirty="0" smtClean="0"/>
              <a:t>FDR’s speech in response to Japanese aggression</a:t>
            </a:r>
          </a:p>
          <a:p>
            <a:pPr lvl="1"/>
            <a:r>
              <a:rPr lang="en-US" dirty="0" smtClean="0"/>
              <a:t>Encouraged economic sanctions</a:t>
            </a:r>
          </a:p>
          <a:p>
            <a:endParaRPr lang="en-US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855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Isolationism and internationalism Continued</a:t>
            </a:r>
            <a:endParaRPr lang="en-US" dirty="0"/>
          </a:p>
        </p:txBody>
      </p:sp>
      <p:pic>
        <p:nvPicPr>
          <p:cNvPr id="4" name="Picture 3" descr="File:Gerald Ny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038600"/>
            <a:ext cx="3657600" cy="2819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782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Munich Conference:</a:t>
            </a:r>
          </a:p>
          <a:p>
            <a:pPr lvl="1"/>
            <a:r>
              <a:rPr lang="en-US" dirty="0" smtClean="0"/>
              <a:t>Germany invaded areas of Czechoslovakia (clear violation of Treaty of Versailles)</a:t>
            </a:r>
          </a:p>
          <a:p>
            <a:pPr lvl="1"/>
            <a:r>
              <a:rPr lang="en-US" dirty="0" smtClean="0"/>
              <a:t>Many countries were fearful of another world war</a:t>
            </a:r>
          </a:p>
          <a:p>
            <a:pPr lvl="2"/>
            <a:r>
              <a:rPr lang="en-US" dirty="0" smtClean="0"/>
              <a:t>Followed a policy of </a:t>
            </a:r>
            <a:r>
              <a:rPr lang="en-US" b="1" dirty="0" smtClean="0"/>
              <a:t>appeasement </a:t>
            </a:r>
            <a:r>
              <a:rPr lang="en-US" dirty="0" smtClean="0"/>
              <a:t>– giving in to the demands of an aggressor (Hitler)</a:t>
            </a:r>
            <a:endParaRPr lang="en-US" b="1" dirty="0"/>
          </a:p>
          <a:p>
            <a:pPr lvl="1"/>
            <a:r>
              <a:rPr lang="en-US" dirty="0" smtClean="0"/>
              <a:t>At Munich, France and Britain allowed Hitler to have parts </a:t>
            </a:r>
            <a:r>
              <a:rPr lang="en-US" dirty="0"/>
              <a:t>of Czechoslovakia </a:t>
            </a:r>
            <a:endParaRPr lang="en-US" dirty="0" smtClean="0"/>
          </a:p>
          <a:p>
            <a:pPr lvl="2"/>
            <a:r>
              <a:rPr lang="en-US" dirty="0" smtClean="0"/>
              <a:t>Prime Minster Chamberlain stated it would provide “peace in our time”</a:t>
            </a:r>
          </a:p>
          <a:p>
            <a:pPr lvl="2"/>
            <a:r>
              <a:rPr lang="en-US" dirty="0" smtClean="0"/>
              <a:t>Hitler violated the agreement within 6 months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855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Isolationism and internationalism Continued</a:t>
            </a:r>
            <a:endParaRPr lang="en-US" dirty="0"/>
          </a:p>
        </p:txBody>
      </p:sp>
      <p:pic>
        <p:nvPicPr>
          <p:cNvPr id="4" name="Picture 3" descr="File:MunichAgreement 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5479473" cy="335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56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sz="2100" dirty="0"/>
              <a:t>Neutrality Act of 1939:</a:t>
            </a:r>
          </a:p>
          <a:p>
            <a:pPr lvl="1"/>
            <a:r>
              <a:rPr lang="en-US" sz="2100" dirty="0"/>
              <a:t>Passed after Germany’s invasion of Poland</a:t>
            </a:r>
          </a:p>
          <a:p>
            <a:pPr lvl="1"/>
            <a:r>
              <a:rPr lang="en-US" sz="2100" dirty="0"/>
              <a:t>Designed to help France and Britain </a:t>
            </a:r>
          </a:p>
          <a:p>
            <a:pPr lvl="1"/>
            <a:r>
              <a:rPr lang="en-US" sz="2100" dirty="0"/>
              <a:t>US could sell weapons to democracies via “cash and carry”</a:t>
            </a:r>
          </a:p>
          <a:p>
            <a:pPr lvl="2"/>
            <a:r>
              <a:rPr lang="en-US" sz="1700" dirty="0"/>
              <a:t>Countries must pay in cash in full and pick up goods themselves</a:t>
            </a:r>
          </a:p>
          <a:p>
            <a:r>
              <a:rPr lang="en-US" sz="2100" dirty="0"/>
              <a:t>Two Important US Groups</a:t>
            </a:r>
          </a:p>
          <a:p>
            <a:pPr lvl="1"/>
            <a:r>
              <a:rPr lang="en-US" sz="2100" dirty="0"/>
              <a:t>Committee to Defend America – Interventionists - favored aid</a:t>
            </a:r>
          </a:p>
          <a:p>
            <a:pPr lvl="1"/>
            <a:r>
              <a:rPr lang="en-US" sz="2100" dirty="0"/>
              <a:t>America First Committee – Isolationists (Charles Lindbergh)</a:t>
            </a:r>
          </a:p>
          <a:p>
            <a:r>
              <a:rPr lang="en-US" sz="2100" dirty="0"/>
              <a:t>Arsenal of Democracy Speech:</a:t>
            </a:r>
          </a:p>
          <a:p>
            <a:pPr lvl="1"/>
            <a:r>
              <a:rPr lang="en-US" sz="1700" dirty="0"/>
              <a:t>FDR speech that claimed the US should aid European countries resisting Germany</a:t>
            </a:r>
          </a:p>
          <a:p>
            <a:pPr lvl="1"/>
            <a:r>
              <a:rPr lang="en-US" sz="1700" dirty="0"/>
              <a:t>Arsenal refers to the US’ ability to make war materials for Allied countries</a:t>
            </a:r>
          </a:p>
          <a:p>
            <a:r>
              <a:rPr lang="en-US" sz="2100" dirty="0"/>
              <a:t>Lend-Lease Act (1941):</a:t>
            </a:r>
          </a:p>
          <a:p>
            <a:pPr lvl="1"/>
            <a:r>
              <a:rPr lang="en-US" sz="2100" dirty="0"/>
              <a:t>Drastically increases US’ involvement in WWII</a:t>
            </a:r>
          </a:p>
          <a:p>
            <a:pPr lvl="1"/>
            <a:r>
              <a:rPr lang="en-US" sz="2100" dirty="0"/>
              <a:t>US could lend crucial supplies to countries the president deems </a:t>
            </a:r>
            <a:r>
              <a:rPr lang="en-US" sz="2100" dirty="0" smtClean="0"/>
              <a:t>vital</a:t>
            </a:r>
          </a:p>
          <a:p>
            <a:pPr lvl="1"/>
            <a:r>
              <a:rPr lang="en-US" sz="2100" dirty="0" smtClean="0"/>
              <a:t>US would transport goods as far as Iceland</a:t>
            </a:r>
            <a:endParaRPr lang="en-US" sz="2100" dirty="0"/>
          </a:p>
          <a:p>
            <a:r>
              <a:rPr lang="en-US" sz="2100" dirty="0"/>
              <a:t>“Shoot-On-Sight” Policy:</a:t>
            </a:r>
          </a:p>
          <a:p>
            <a:pPr lvl="1"/>
            <a:r>
              <a:rPr lang="en-US" sz="2100" dirty="0"/>
              <a:t>Reaction to a conflict between a US boat and German submarine</a:t>
            </a:r>
          </a:p>
          <a:p>
            <a:pPr lvl="1"/>
            <a:r>
              <a:rPr lang="en-US" sz="2100" dirty="0"/>
              <a:t>US ships could shoot German submarines upon seeing them</a:t>
            </a:r>
          </a:p>
          <a:p>
            <a:r>
              <a:rPr lang="en-US" sz="2100" dirty="0"/>
              <a:t>Atlantic Charter (August, 1941) </a:t>
            </a:r>
          </a:p>
          <a:p>
            <a:pPr lvl="1"/>
            <a:r>
              <a:rPr lang="en-US" sz="2100" dirty="0"/>
              <a:t>First wartime meeting between US (FDR) and Britain (Churchill)</a:t>
            </a:r>
          </a:p>
          <a:p>
            <a:pPr lvl="1"/>
            <a:r>
              <a:rPr lang="en-US" sz="2100" dirty="0"/>
              <a:t>Outlined the goals for post-WWI, including: self-determination, lower trade barriers, economic cooperation, etc. </a:t>
            </a:r>
          </a:p>
          <a:p>
            <a:endParaRPr lang="en-US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855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From Neutrality to intervention</a:t>
            </a:r>
            <a:endParaRPr lang="en-US" dirty="0"/>
          </a:p>
        </p:txBody>
      </p:sp>
      <p:pic>
        <p:nvPicPr>
          <p:cNvPr id="4" name="Picture 3" descr="File:Amrall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3083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USS Greer;051450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8744"/>
            <a:ext cx="5943600" cy="31743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258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2100" dirty="0" smtClean="0"/>
              <a:t>US – Japan Relations:</a:t>
            </a:r>
          </a:p>
          <a:p>
            <a:r>
              <a:rPr lang="en-US" dirty="0"/>
              <a:t>Panay Incident (1937):</a:t>
            </a:r>
          </a:p>
          <a:p>
            <a:pPr lvl="1"/>
            <a:r>
              <a:rPr lang="en-US" sz="2000" dirty="0"/>
              <a:t>Japan attacked a US ship</a:t>
            </a:r>
          </a:p>
          <a:p>
            <a:pPr lvl="1"/>
            <a:r>
              <a:rPr lang="en-US" sz="2000" dirty="0"/>
              <a:t>Japan apologized, American isolationists urged the US to move on</a:t>
            </a:r>
          </a:p>
          <a:p>
            <a:r>
              <a:rPr lang="en-US" sz="2100" dirty="0"/>
              <a:t>US and Japan:</a:t>
            </a:r>
          </a:p>
          <a:p>
            <a:pPr lvl="1"/>
            <a:r>
              <a:rPr lang="en-US" sz="2100" dirty="0"/>
              <a:t>US froze Japanese assets in response to </a:t>
            </a:r>
            <a:r>
              <a:rPr lang="en-US" sz="2100" dirty="0" smtClean="0"/>
              <a:t>aggression (1940s)</a:t>
            </a:r>
            <a:endParaRPr lang="en-US" sz="2100" dirty="0"/>
          </a:p>
          <a:p>
            <a:pPr lvl="1"/>
            <a:r>
              <a:rPr lang="en-US" sz="2100" dirty="0"/>
              <a:t>US instituted an embargo </a:t>
            </a:r>
          </a:p>
          <a:p>
            <a:r>
              <a:rPr lang="en-US" sz="2100" dirty="0"/>
              <a:t>December 7, 1941:</a:t>
            </a:r>
          </a:p>
          <a:p>
            <a:pPr lvl="1"/>
            <a:r>
              <a:rPr lang="en-US" sz="2100" dirty="0"/>
              <a:t>Pearl Harbor was attacked by Japanese</a:t>
            </a:r>
          </a:p>
          <a:p>
            <a:pPr lvl="1"/>
            <a:r>
              <a:rPr lang="en-US" sz="2100" dirty="0"/>
              <a:t>US declared war on Japan and Germany immediately after</a:t>
            </a:r>
          </a:p>
          <a:p>
            <a:endParaRPr lang="en-US" sz="2100" dirty="0"/>
          </a:p>
          <a:p>
            <a:endParaRPr lang="en-US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855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From Neutrality to intervention Continued</a:t>
            </a:r>
            <a:endParaRPr lang="en-US" dirty="0"/>
          </a:p>
        </p:txBody>
      </p:sp>
      <p:pic>
        <p:nvPicPr>
          <p:cNvPr id="4" name="Picture 3" descr="File:USS Panay sinking after Japanese air attac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29915"/>
            <a:ext cx="5709920" cy="38061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765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1298" y="1291773"/>
            <a:ext cx="8229600" cy="4325112"/>
          </a:xfrm>
          <a:prstGeom prst="rect">
            <a:avLst/>
          </a:prstGeo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44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4400" dirty="0" smtClean="0"/>
              <a:t>Press the “Like” button</a:t>
            </a:r>
            <a:endParaRPr lang="en-US" sz="4400" dirty="0"/>
          </a:p>
          <a:p>
            <a:r>
              <a:rPr lang="en-US" sz="2400" dirty="0"/>
              <a:t>Questions? Comments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Ideas </a:t>
            </a:r>
            <a:r>
              <a:rPr lang="en-US" sz="2400" dirty="0"/>
              <a:t>for videos?</a:t>
            </a:r>
          </a:p>
          <a:p>
            <a:pPr lvl="1"/>
            <a:r>
              <a:rPr lang="en-US" sz="2400" dirty="0"/>
              <a:t>Leave in comments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173042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sp>
        <p:nvSpPr>
          <p:cNvPr id="7" name="AutoShape 2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7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4887</TotalTime>
  <Words>727</Words>
  <Application>Microsoft Office PowerPoint</Application>
  <PresentationFormat>On-screen Show (4:3)</PresentationFormat>
  <Paragraphs>165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Grid</vt:lpstr>
      <vt:lpstr>American History: Chapter 25 Review Video</vt:lpstr>
      <vt:lpstr>The Diplomacy of the New Era</vt:lpstr>
      <vt:lpstr>Isolationism and internationalism</vt:lpstr>
      <vt:lpstr>Isolationism and internationalism Continued</vt:lpstr>
      <vt:lpstr>Isolationism and internationalism Continued</vt:lpstr>
      <vt:lpstr>From Neutrality to intervention</vt:lpstr>
      <vt:lpstr>From Neutrality to intervention Continued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Review Video</dc:title>
  <dc:creator>Adam Norris</dc:creator>
  <cp:lastModifiedBy>adam</cp:lastModifiedBy>
  <cp:revision>296</cp:revision>
  <dcterms:created xsi:type="dcterms:W3CDTF">2013-08-26T14:38:25Z</dcterms:created>
  <dcterms:modified xsi:type="dcterms:W3CDTF">2014-03-16T19:14:11Z</dcterms:modified>
</cp:coreProperties>
</file>