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96" r:id="rId1"/>
  </p:sldMasterIdLst>
  <p:sldIdLst>
    <p:sldId id="256" r:id="rId2"/>
    <p:sldId id="279" r:id="rId3"/>
    <p:sldId id="281" r:id="rId4"/>
    <p:sldId id="282" r:id="rId5"/>
    <p:sldId id="283" r:id="rId6"/>
    <p:sldId id="284" r:id="rId7"/>
    <p:sldId id="285" r:id="rId8"/>
    <p:sldId id="286" r:id="rId9"/>
    <p:sldId id="287" r:id="rId10"/>
    <p:sldId id="280" r:id="rId11"/>
    <p:sldId id="274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09601"/>
            <a:ext cx="7772400" cy="4267200"/>
          </a:xfrm>
        </p:spPr>
        <p:txBody>
          <a:bodyPr anchor="b">
            <a:noAutofit/>
          </a:bodyPr>
          <a:lstStyle>
            <a:lvl1pPr>
              <a:lnSpc>
                <a:spcPct val="100000"/>
              </a:lnSpc>
              <a:defRPr sz="8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953000"/>
            <a:ext cx="6400800" cy="12192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DF18F2-0992-4D86-8F4D-CE61AB4BF035}" type="datetimeFigureOut">
              <a:rPr lang="en-US" smtClean="0"/>
              <a:t>4/2/2014</a:t>
            </a:fld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3F6DE98-B7B5-44BF-8EF4-F83F796F81C8}" type="slidenum">
              <a:rPr lang="en-US" smtClean="0"/>
              <a:t>‹#›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DF18F2-0992-4D86-8F4D-CE61AB4BF035}" type="datetimeFigureOut">
              <a:rPr lang="en-US" smtClean="0"/>
              <a:t>4/2/2014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F6DE98-B7B5-44BF-8EF4-F83F796F81C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DF18F2-0992-4D86-8F4D-CE61AB4BF035}" type="datetimeFigureOut">
              <a:rPr lang="en-US" smtClean="0"/>
              <a:t>4/2/2014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F6DE98-B7B5-44BF-8EF4-F83F796F81C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DF18F2-0992-4D86-8F4D-CE61AB4BF035}" type="datetimeFigureOut">
              <a:rPr lang="en-US" smtClean="0"/>
              <a:t>4/2/2014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F6DE98-B7B5-44BF-8EF4-F83F796F81C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371600"/>
            <a:ext cx="7772400" cy="2505075"/>
          </a:xfrm>
        </p:spPr>
        <p:txBody>
          <a:bodyPr anchor="b"/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800" kern="12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068763"/>
            <a:ext cx="7772400" cy="11318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DF18F2-0992-4D86-8F4D-CE61AB4BF035}" type="datetimeFigureOut">
              <a:rPr lang="en-US" smtClean="0"/>
              <a:t>4/2/2014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F6DE98-B7B5-44BF-8EF4-F83F796F81C8}" type="slidenum">
              <a:rPr lang="en-US" smtClean="0"/>
              <a:t>‹#›</a:t>
            </a:fld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4495800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4695825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4296728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DF18F2-0992-4D86-8F4D-CE61AB4BF035}" type="datetimeFigureOut">
              <a:rPr lang="en-US" smtClean="0"/>
              <a:t>4/2/2014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F6DE98-B7B5-44BF-8EF4-F83F796F81C8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65760" y="1600200"/>
            <a:ext cx="4041648" cy="452628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4040188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1600200"/>
            <a:ext cx="4041775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DF18F2-0992-4D86-8F4D-CE61AB4BF035}" type="datetimeFigureOut">
              <a:rPr lang="en-US" smtClean="0"/>
              <a:t>4/2/2014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F6DE98-B7B5-44BF-8EF4-F83F796F81C8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457200" y="2212848"/>
            <a:ext cx="4041648" cy="391363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72584" y="2212848"/>
            <a:ext cx="4041648" cy="39131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DF18F2-0992-4D86-8F4D-CE61AB4BF035}" type="datetimeFigureOut">
              <a:rPr lang="en-US" smtClean="0"/>
              <a:t>4/2/2014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F6DE98-B7B5-44BF-8EF4-F83F796F81C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DF18F2-0992-4D86-8F4D-CE61AB4BF035}" type="datetimeFigureOut">
              <a:rPr lang="en-US" smtClean="0"/>
              <a:t>4/2/2014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F6DE98-B7B5-44BF-8EF4-F83F796F81C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7087" y="266700"/>
            <a:ext cx="3008313" cy="209550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>
                <a:effectLst>
                  <a:outerShdw blurRad="50800" dist="25400" dir="5400000" algn="t" rotWithShape="0">
                    <a:prstClr val="black">
                      <a:alpha val="25000"/>
                    </a:prst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9137" y="273050"/>
            <a:ext cx="4995863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07087" y="2438400"/>
            <a:ext cx="3008313" cy="3687763"/>
          </a:xfrm>
        </p:spPr>
        <p:txBody>
          <a:bodyPr>
            <a:normAutofit/>
          </a:bodyPr>
          <a:lstStyle>
            <a:lvl1pPr marL="0" indent="0" algn="ctr">
              <a:lnSpc>
                <a:spcPct val="125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DF18F2-0992-4D86-8F4D-CE61AB4BF035}" type="datetimeFigureOut">
              <a:rPr lang="en-US" smtClean="0"/>
              <a:t>4/2/2014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F6DE98-B7B5-44BF-8EF4-F83F796F81C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228600"/>
            <a:ext cx="5711824" cy="89535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08126" y="1143000"/>
            <a:ext cx="6054724" cy="4541044"/>
          </a:xfrm>
          <a:ln w="76200">
            <a:solidFill>
              <a:schemeClr val="bg1"/>
            </a:solidFill>
          </a:ln>
          <a:effectLst>
            <a:outerShdw blurRad="88900" dist="50800" dir="5400000" algn="ctr" rotWithShape="0">
              <a:srgbClr val="000000">
                <a:alpha val="25000"/>
              </a:srgbClr>
            </a:outerShdw>
          </a:effectLst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6" y="5810250"/>
            <a:ext cx="5711824" cy="533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DF18F2-0992-4D86-8F4D-CE61AB4BF035}" type="datetimeFigureOut">
              <a:rPr lang="en-US" smtClean="0"/>
              <a:t>4/2/2014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F6DE98-B7B5-44BF-8EF4-F83F796F81C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600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63347" y="6356350"/>
            <a:ext cx="2085975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CEDF18F2-0992-4D86-8F4D-CE61AB4BF035}" type="datetimeFigureOut">
              <a:rPr lang="en-US" smtClean="0"/>
              <a:t>4/2/2014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59165" y="6356350"/>
            <a:ext cx="2847975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43278" y="6356350"/>
            <a:ext cx="561975" cy="365125"/>
          </a:xfrm>
          <a:prstGeom prst="rect">
            <a:avLst/>
          </a:prstGeom>
        </p:spPr>
        <p:txBody>
          <a:bodyPr vert="horz" lIns="27432" tIns="45720" rIns="4572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83F6DE98-B7B5-44BF-8EF4-F83F796F81C8}" type="slidenum">
              <a:rPr lang="en-US" smtClean="0"/>
              <a:t>‹#›</a:t>
            </a:fld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8457760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Oval 7"/>
          <p:cNvSpPr/>
          <p:nvPr/>
        </p:nvSpPr>
        <p:spPr>
          <a:xfrm>
            <a:off x="569119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97" r:id="rId1"/>
    <p:sldLayoutId id="2147483998" r:id="rId2"/>
    <p:sldLayoutId id="2147483999" r:id="rId3"/>
    <p:sldLayoutId id="2147484000" r:id="rId4"/>
    <p:sldLayoutId id="2147484001" r:id="rId5"/>
    <p:sldLayoutId id="2147484002" r:id="rId6"/>
    <p:sldLayoutId id="2147484003" r:id="rId7"/>
    <p:sldLayoutId id="2147484004" r:id="rId8"/>
    <p:sldLayoutId id="2147484005" r:id="rId9"/>
    <p:sldLayoutId id="2147484006" r:id="rId10"/>
    <p:sldLayoutId id="2147484007" r:id="rId11"/>
  </p:sldLayoutIdLst>
  <p:txStyles>
    <p:titleStyle>
      <a:lvl1pPr algn="ctr" defTabSz="914400" rtl="0" eaLnBrk="1" latinLnBrk="0" hangingPunct="1">
        <a:lnSpc>
          <a:spcPts val="5800"/>
        </a:lnSpc>
        <a:spcBef>
          <a:spcPct val="0"/>
        </a:spcBef>
        <a:buNone/>
        <a:defRPr sz="5400" kern="1200">
          <a:solidFill>
            <a:schemeClr val="tx2"/>
          </a:solidFill>
          <a:effectLst>
            <a:outerShdw blurRad="63500" dist="38100" dir="5400000" algn="t" rotWithShape="0">
              <a:prstClr val="black">
                <a:alpha val="25000"/>
              </a:prstClr>
            </a:outerShdw>
          </a:effectLst>
          <a:latin typeface="+mn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tif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41663" y="1828800"/>
            <a:ext cx="7384473" cy="2362200"/>
          </a:xfrm>
        </p:spPr>
        <p:txBody>
          <a:bodyPr>
            <a:normAutofit/>
          </a:bodyPr>
          <a:lstStyle/>
          <a:p>
            <a:pPr algn="ctr"/>
            <a:r>
              <a:rPr lang="en-US" sz="4800" i="1" dirty="0" smtClean="0">
                <a:solidFill>
                  <a:schemeClr val="tx1"/>
                </a:solidFill>
              </a:rPr>
              <a:t>American History: </a:t>
            </a:r>
            <a:r>
              <a:rPr lang="en-US" sz="4800" dirty="0" smtClean="0"/>
              <a:t>Chapter 27 Review Video</a:t>
            </a:r>
            <a:endParaRPr lang="en-US" sz="48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4724400"/>
            <a:ext cx="6400800" cy="838200"/>
          </a:xfrm>
        </p:spPr>
        <p:txBody>
          <a:bodyPr>
            <a:normAutofit/>
          </a:bodyPr>
          <a:lstStyle/>
          <a:p>
            <a:pPr algn="ctr"/>
            <a:r>
              <a:rPr lang="en-US" sz="3200" dirty="0" smtClean="0"/>
              <a:t>The Cold War</a:t>
            </a:r>
            <a:endParaRPr lang="en-US" sz="3200" dirty="0"/>
          </a:p>
        </p:txBody>
      </p:sp>
      <p:sp>
        <p:nvSpPr>
          <p:cNvPr id="4" name="Title 3"/>
          <p:cNvSpPr txBox="1">
            <a:spLocks/>
          </p:cNvSpPr>
          <p:nvPr/>
        </p:nvSpPr>
        <p:spPr>
          <a:xfrm>
            <a:off x="609600" y="381000"/>
            <a:ext cx="7848600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8000" kern="120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en-US" sz="4800" dirty="0" smtClean="0">
                <a:solidFill>
                  <a:schemeClr val="tx1"/>
                </a:solidFill>
              </a:rPr>
              <a:t>www.Apushreview.com</a:t>
            </a:r>
            <a:endParaRPr lang="en-US" sz="4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53553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90600"/>
          </a:xfrm>
        </p:spPr>
        <p:txBody>
          <a:bodyPr/>
          <a:lstStyle/>
          <a:p>
            <a:pPr algn="ctr"/>
            <a:r>
              <a:rPr lang="en-US" dirty="0" smtClean="0"/>
              <a:t>Quick Recap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5105400"/>
          </a:xfrm>
        </p:spPr>
        <p:txBody>
          <a:bodyPr>
            <a:normAutofit lnSpcReduction="10000"/>
          </a:bodyPr>
          <a:lstStyle/>
          <a:p>
            <a:r>
              <a:rPr lang="en-US" dirty="0"/>
              <a:t>GI Bill</a:t>
            </a:r>
          </a:p>
          <a:p>
            <a:r>
              <a:rPr lang="en-US" dirty="0" smtClean="0"/>
              <a:t>Containment</a:t>
            </a:r>
          </a:p>
          <a:p>
            <a:pPr lvl="1"/>
            <a:r>
              <a:rPr lang="en-US" dirty="0" smtClean="0"/>
              <a:t>George Kennan</a:t>
            </a:r>
            <a:endParaRPr lang="en-US" dirty="0"/>
          </a:p>
          <a:p>
            <a:pPr lvl="1"/>
            <a:r>
              <a:rPr lang="en-US" dirty="0"/>
              <a:t>Truman Doctrine</a:t>
            </a:r>
          </a:p>
          <a:p>
            <a:pPr lvl="1"/>
            <a:r>
              <a:rPr lang="en-US" dirty="0"/>
              <a:t>Marshall Plan</a:t>
            </a:r>
          </a:p>
          <a:p>
            <a:r>
              <a:rPr lang="en-US" dirty="0"/>
              <a:t>“Loss” of China</a:t>
            </a:r>
          </a:p>
          <a:p>
            <a:r>
              <a:rPr lang="en-US" dirty="0" err="1" smtClean="0"/>
              <a:t>Rosenbergs</a:t>
            </a:r>
            <a:endParaRPr lang="en-US" dirty="0" smtClean="0"/>
          </a:p>
          <a:p>
            <a:r>
              <a:rPr lang="en-US" dirty="0" smtClean="0"/>
              <a:t>McCarthyism</a:t>
            </a:r>
            <a:endParaRPr lang="en-US" dirty="0"/>
          </a:p>
          <a:p>
            <a:r>
              <a:rPr lang="en-US" dirty="0"/>
              <a:t>NSC – 68 </a:t>
            </a:r>
          </a:p>
          <a:p>
            <a:r>
              <a:rPr lang="en-US" dirty="0"/>
              <a:t>“Fair Deal”</a:t>
            </a:r>
          </a:p>
          <a:p>
            <a:r>
              <a:rPr lang="en-US" dirty="0"/>
              <a:t>Yalta Conference</a:t>
            </a:r>
          </a:p>
          <a:p>
            <a:r>
              <a:rPr lang="en-US" dirty="0"/>
              <a:t>HUAC</a:t>
            </a:r>
          </a:p>
          <a:p>
            <a:r>
              <a:rPr lang="en-US" dirty="0"/>
              <a:t>NATO</a:t>
            </a:r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36009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21298" y="173042"/>
            <a:ext cx="8229600" cy="1066800"/>
          </a:xfrm>
        </p:spPr>
        <p:txBody>
          <a:bodyPr/>
          <a:lstStyle/>
          <a:p>
            <a:pPr algn="ctr"/>
            <a:r>
              <a:rPr lang="en-US" dirty="0" smtClean="0"/>
              <a:t>Thanks for watching!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21298" y="1291773"/>
            <a:ext cx="8229600" cy="4325112"/>
          </a:xfrm>
          <a:prstGeom prst="rect">
            <a:avLst/>
          </a:prstGeom>
        </p:spPr>
        <p:txBody>
          <a:bodyPr/>
          <a:lstStyle/>
          <a:p>
            <a:pPr marL="274320" lvl="1">
              <a:buClr>
                <a:schemeClr val="accent1"/>
              </a:buClr>
              <a:buSzPct val="85000"/>
              <a:buFont typeface="Wingdings 2"/>
              <a:buChar char=""/>
            </a:pPr>
            <a:r>
              <a:rPr lang="en-US" sz="4400" dirty="0"/>
              <a:t>Subscribe to my channel</a:t>
            </a:r>
          </a:p>
          <a:p>
            <a:pPr marL="274320" lvl="1">
              <a:buClr>
                <a:schemeClr val="accent1"/>
              </a:buClr>
              <a:buSzPct val="85000"/>
              <a:buFont typeface="Wingdings 2"/>
              <a:buChar char=""/>
            </a:pPr>
            <a:r>
              <a:rPr lang="en-US" sz="4400" dirty="0" smtClean="0"/>
              <a:t>Press the “Like” button</a:t>
            </a:r>
            <a:endParaRPr lang="en-US" sz="4400" dirty="0"/>
          </a:p>
          <a:p>
            <a:r>
              <a:rPr lang="en-US" sz="2400" dirty="0"/>
              <a:t>Questions? Comments</a:t>
            </a:r>
            <a:r>
              <a:rPr lang="en-US" sz="2400" dirty="0" smtClean="0"/>
              <a:t>?</a:t>
            </a:r>
          </a:p>
          <a:p>
            <a:r>
              <a:rPr lang="en-US" sz="2400" dirty="0" smtClean="0"/>
              <a:t>Ideas </a:t>
            </a:r>
            <a:r>
              <a:rPr lang="en-US" sz="2400" dirty="0"/>
              <a:t>for videos?</a:t>
            </a:r>
          </a:p>
          <a:p>
            <a:pPr lvl="1"/>
            <a:r>
              <a:rPr lang="en-US" sz="2400" dirty="0"/>
              <a:t>Leave in comments</a:t>
            </a:r>
          </a:p>
          <a:p>
            <a:endParaRPr lang="en-US" dirty="0"/>
          </a:p>
        </p:txBody>
      </p:sp>
      <p:sp>
        <p:nvSpPr>
          <p:cNvPr id="4" name="Down Arrow 3"/>
          <p:cNvSpPr/>
          <p:nvPr/>
        </p:nvSpPr>
        <p:spPr>
          <a:xfrm rot="663007">
            <a:off x="604110" y="4546118"/>
            <a:ext cx="3124200" cy="22098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Subscribe</a:t>
            </a:r>
          </a:p>
          <a:p>
            <a:pPr algn="ctr"/>
            <a:r>
              <a:rPr lang="en-US" dirty="0" smtClean="0"/>
              <a:t>Down here!</a:t>
            </a:r>
            <a:endParaRPr lang="en-US" dirty="0"/>
          </a:p>
        </p:txBody>
      </p:sp>
      <p:sp>
        <p:nvSpPr>
          <p:cNvPr id="7" name="AutoShape 2" descr="data:image/jpeg;base64,/9j/4AAQSkZJRgABAQAAAQABAAD/2wCEAAkGBxQQEhQUEBQUFBUUFRQUFhUVFBQUFBQWFBQXFhUVFBQYHCggGBolHRUUITEhJSkrLi4uFx8zODUsNygtLisBCgoKDg0OGxAQGiwkHyQsLCwvLCwsLCwsLCwsLCwsLSwsLCwsLCwsLCwsLCwsLCwsLCwsLCwsLCwsLCwsLCwsLP/AABEIAOEA4QMBEQACEQEDEQH/xAAcAAEAAgIDAQAAAAAAAAAAAAAABgcBBQIECAP/xABGEAABAwIBCAYHBQUHBQEAAAABAAIDBBEhBQYHEjFBUWETInGBkaEUIzJSYoKxQnKSorIzU3PB0TRDY4PC0vAXJCWTsxX/xAAbAQEAAgMBAQAAAAAAAAAAAAAABAUBAwYCB//EADoRAAIBAgIGCAUDAwQDAAAAAAABAgMEETEFEiFBUXEGEyJhgZHR4TJCobHBFDPwI1LxJGJyghY0kv/aAAwDAQACEQMRAD8AvFAEAQBAEAQBAEAQBAfKeoZGLvc1o23cQPqsNpZnuFOc3hFN8jTVeeNHHgZg48GNc7zAt5rU7imt5YU9D3k9uphzaXua2bSJTD2WyO7gPqVrd3AmQ6PXLzaR1XaSYt0L/wATV5/WR4G5dG6u+a8mG6SYt8L/AMTVj9YuAfRupumvJnZh0iUx9psje4H6Fe1dwNM+j1ysmmbKlzxo5MBLqng9rm+ZFvNbFcU3vIdTQ95D5MeTT9zdQVDJBdjmuHFpB+i2pp5FfOnODwkmuZ9Vk8BAEAQBAEAQBAEAQBAEAQBAEAQBAEBgm21ARrLOe1NT3DT0zuDCNW/N+zwuo87mEctpcWuhLmvtktVd+fl/ghOVc/6iW4YRE3gz2vxnHwsoc7qby2HRW2gLantktZ9+XkRepr3yG73OceLnFx8So7k3mXNOhCCwikuSwOuZSsYmzVRx1lg9YC6DAXQDWQYI5CUpiYcUdinr3xm7HOaeLSWnxC9KTWRqnQhNYSSfPaSfJWf1RFYPIlb8ftfjGPjdSIXU1ntKa50DbVNsVqvuy8v8E2yNnvTVFg89C47nkat+T9njZTIXMJZ7DnbrQlzR2xWsu7Py/wAkmBviMVIKdrAygCAIAgCAIAgCAIAgCAIAgCA0ucOc0NEOudZ+6NttbtPuhaataNPPMsLHRta7fZ2R4vL3KuzhzvnqiQXase6NuDbfEdru9V9SvKfI7Oy0TQtsGljLi8/DgR10hKjlqopHBDIQBALoAgCAIAgCAXQHNshCGHFMkOb+d09KQGu1mb43Yt7jtb3LfTryhlkVV7omhcrFrCXFZ+5aOb2c8NaLMOrJvjdbW5lvvBWNKtGplmcbfaMrWjxltjxWXjwN2txXBAEAQBAEAQBAEAQBAEBBM78+hFeKlILxg6Ta1vEM4nnsUOvc4dmJ0ujNBuphUrrZuXHn6ZlYVNS55JcSSTckm5J4kqubxOwhTjBJJbD4XWDYEAQBAEAQBAEAQBAEAQBALoD7U9SWEFpIINwRgQeIKynga501JYNFnZoZ9CS0VWQHYBsmwO5P4HnsVhQusdkzkNKaDcMalutm9cOXoT1TTmQgCAIAgCAIAgCAICts+88760FM7q4tkkB9ri1p4bbnf9YFxcfLE63Q+h8MK1dbdy4d7/C3FcPkuoB1aWBwuhkXQC6AXQC6A5wROkNo2ueeDGlx8AspN5Hmc4wWMmlzeH3NxS5pVsns00o++BH5PIK2qhUfykGppWyp51V4bftibGPR3XH7MTe2T+gXtWlQiS6QWS3t+HufX/pvW/4P/sP+1Z/SVO48f+RWf+7y9zrT5gV7cRGx/Jsjb/msvLtaq3G2GnrGXzNc0/xiaityDVQ/taeZo46hc38TbjzWuVKcc0ydSvrar8FSL8cH5PBmuutZLF0AQC6AzdAZZJZDDWJY2YmemrqwVLursZI4+zwa4n7PPds2bJ1vcYdmRy2mNDa2Nagtu9Lf3rv7t/POy1YHIBAEAQBAEAQBAQLSLnV0QNNC4h5HrHD7IP2AeJ38ioVzXw7ETpdB6L6x/qKq2blx7+S3d5Vb33VcdkthxQyYQBACUBJcgZkVVWA7VEMZ+3ICCRxazae+wUinbTntyRU3mmra2bjjrS4L8vL7k/yTo6pIbGUOncN8h6l/4YwPfdTIWlOOe05m56QXdXZB6i7s/N7fLAlVNSsjFo2NYODWho8lJSSyKadSdR4zbb7z7LJ4CAIAgCA1OVc26WqHroWE+8BqPHY9titc6MJ5om22kbm3/bm13ZryewgmXtGT23dRv1x+7kNnfK8YHsNu1Q6lm1tgzo7PpJGXZuI4d6y8V6eRAqqmfE8sla5j27WuFiP6jmoTTTwZ0tOpCpFTg8U96PisHsygCAyx1kMMtPR1nV0gFNO67h+ycd4A9gniN3JWNrXx7EvA4/Tmi9TG4pLZ8y/PqT9TTmAgCAIAgCA0ed+XhRQFw/aP6sY29a208gP5cVpr1erjjvLHRli7utq/Ktr5e5RlVUF7iXEkkkknaSdpKqG8WfRIRUUksj4rB7CAIYO1kzJ0lTIIoGl7zuGwD3nHcOa9Qg5vCJqr3FOhB1KjwX8yLbzVzDhpLSTWmm4kerYfgad/xHHsVnRtow2vazidI6bq3OMKfZh9Xzf4JgpJRhAEAQHB0gG0gdpAQzg2GytOwg9hCDBnNDAQBAEBq8v5AhrWak7bkey8YPYeLXfy2LXUpRqLCRMs76taT1qb5rc+ZTedWbEuT32f1onGzJRsd8Lh9l313KrrUZU3tyO70fpKlew7OySzX5XFGiWksAgCGT7U05Y4FpsQQQRtBGIKyngeJxUk08i8czcvitgBJHSMs2QbMdzgOBt9Vb0KvWR7z57pSwdpWwXwvavTwN8txWBAEAQGCbbUC2lG575eNXUOcD6tvVjG7VG/vOPgqivU15Y7j6JouyVrQUWu09r5+xG7rQWYugCA72RclyVczYYRdztpx1WNG1zjuA+thvXuEHOWqiPdXNO2pOrUexebfBF45s5uxUEWpELuNukkI60hG88sTYbrq2pUo01gj59fX9W8qa08ty3L+b3vNwtpBCA1GX85KeibeeQBx9mMdaR3Y0Y257FrnVjBdpku1sa9zLClHHv3eZXmV9KE7yRTRtibuc/rvPyjqt81DneP5UdLbdG4LbWlj3LYvMilbnBVTk9LUzOvuEjmN/Ayw8lGlWqSzZc0tG2tJdmmvFY/c1xeTtLj2uJ+q8az4kpUqayivJAOI2EjsJCaz4h0qbzivI7tHlqphI6KomZbcJHFvewkg+C9KrOOTI9XR9tU+KmvIlWSdJtTFYVDGTt3kerktxuOqT3DuUmF5JfEsSnuejlGW2lJxfB7UWNm9nNT1w9Q/rAXdG7qyN5lvDmMFNp1YzyOYu7CvaywqR8dz8TcrYQwgOvX0Uc8bo5mh7HCxaf+YHmsSipLBmyjWnRmpweDRR2d+bb8nzapJdG+5jkttHuu+Iee1VFai6cu4+haN0jC9pa2Ulmvyu5+xobrUWIusAXQEizKy6aOoa4nqOIZIPhJ2921bqFTUliVuk7JXVBx3raufvkXo1wIBGIOIKuD521g8GZQwEAQEU0j5Y9HpSwHrz3YOOrbrnwIHzKNdVNWGHEutBWnXXOu8obfHd6+BSj3XKqzvDjdAFgGWNLiA0EkkAAYkkmwAHG6zgG0li8i9MyM2hQQWdYzPs6V23Hcxp90f1VtQo9XHvPnuldIO8rYr4VkvzzZI1vKsICAZ9Z++jl1PRkGUYPlwLYjvDR9p/bgL79iiV7nU7MczodFaFdfCrW2Q4b37FUzzOkcXyOL3uN3OcbuJ5lVzbbxZ2VOnCnFRgsEjgvJ7CyAsAIAgF1kyc6ed0bmvjcWPabtc02IPIrMZOLxRrqU4VYuE1imXJmDnkK5vRT2bUMF8LBsrR9po3HiP+CzoV+sWDzOF0top2kteG2D+nc/wTFSSmCA1ecmRWVsD4X4Xxa7ex49lw/5sutdWmqkdVkuyu52tZVI+K4rgUBV0zonvjkFnscWOHNpsbclTtOLwZ9Ip1I1IKcMmsUfK68nsXWQZY6xQF1aNcr+kUoY43fD1DxLTcs8sPlVpa1NaGD3HCaetOpudeK2S2+O/wBfElqklIEAQFL6Tsq9NVuYD1YR0Y+9tf54dyqrqetPDgd7oK26m1UnnLb4bv53kNuo5ci6AXQE/wBE2QulldUvHVi6sfOQjF3cD4nkplpTxeu9xzfSG91Kat45y2vlw8S21YnGhAQjSTnYaRgggdaeQXJ3xRm41h8R2DvO5RbmtqLBZl5obRn6mfWVF2F9Xw9Sm2i2AVYd0ZugF0B3G5LnIuIJiOPRP/ovWpLgzQ7ming5x80dV7S0kOBBG0EEEdoK84G5NNYrajjdDIugF0AugPtR1b4ZGSxGz43BzTzHHkdh5FZjJxeKNValCtTdOa2M9B5vZVbWU8czcNdouPdcMHN7jdXNOanFSR82u7eVvWlSluf+GbFeyOEBVWl/I+pJHUsGEnq5PvNF2HvGsO4KvvKeDU0df0cu9aEqEnltXLeV1dQjpxdALoCYaM8qdDWNaT1ZQYzwucWnxFu8qRaz1anMp9OW/XWjazjt9fp9i6lanAhAfGtqBFG97sAxrnH5RdYk8FibKVN1JqC3tI8411QZHucdrnOce1xufqqRvF4n1CEVCKisksPI+F1gyLoB2YncOJ3IMeJ6EzUyUKSkhiG0Nu48Xu6zie8nwVzShqQSPm1/cu4uJVOL2clsRt1sIZ1so1rYIpJZDZsbHPPY0XsOaxKSisWbKVKVWahHNvA875Vyi+pmkmk9qR2sd9hsa0cgAB3KlnNzk5M+lW1vG3pRpRyR1brybztZKydJVStihbrPebDgBvc47mjaSvUIOTwRpuLiFCm6lR4JfzDmXZmvmXT0TQS0Szb5XNBN/gB9gdmKtKVvGC7zhL/S1e6k1jqx4L88SSreVZp84c24K5hbMwa1jqyADpGHiHcOWwrXUpRqLBk2zv61rPWg9m9bmURljJz6WeSGT2o3WvuIIu1w5EEFVE4OEnFn0K2uI3FKNWGT/mB07rybhdAEAugLO0M5RJ9IgJwGrKwcL3a/uwYe8qfZS2OJyfSWglKFVb8U/DIs1TjlggNDn1k/0ihqG2uWsMjfvR9YW8Ld61V461NosNFV+pu4S3Y4Pk9hQN1Tn0UzdALoD7UkxY4OabOaQ4HgQbg+KY4bTDipLVlk9h6NoKkTRMkGx7Wu8RdXcXrJM+YVqbpVJQe5tHYXo1Ea0jVXR0E1tr9SPuc8a35dZR7qWFNltoOlr3sMd2L8ls+pRLiqo784oAgNxmfR9PW00Z2GVrjzbH1yO8Nt3rbRjrVEiDpKt1VpUkuGHns/J6FVwfOAgIHpfyn0dKyEHGd+P3I7Od5lg71Eu54Qw4l/0et+suHUeUV9Xl+SnlWnbBAW/olyGIoDUuHXnwb8MbTYW7Tc+CsrSnhHW4nF9ILx1K3UrKP39ifKWc8EAQFQ6Y6YNqYXja+Ig89R2H6lXXi7SZ2XRuo3RnDg/uvYgChnRhDAQyEBMdE8pbXgbnRSA92qR9FKtH/UKPpBFO0x4NfkuxWZwwQHGVtwQd4I8QhlPB4nmioi1Hub7rnN/C4j+So2sHgfUac9eClxSZ81g9hAZaUBeujis6WgivtYXR/hOHkQrW1ljTRwOnKXV3ku/B+fuSdSCoIJpen1aWNvvSj8rSVDvX2Eu86Lo3DG4lLhH7spwlVx2QQBATHROy+UGn3YpD+kfzUm0X9TwKTpBLCz5yX5LtVocMEBT+mSovVQs3MiJtze7H9I8FXXj7SR2PRuGFGcuL+y9yAqGdGLE4DacB2nYgxS2s9J5JpRDBFE3ZHGxg+VoH8ldxWEUj5hXqOpVlN7235s7a9GoIAgKg0yVAdVQs9yIk/O/D9Krrx9pI7Ho3BqjOXF/Ze5AFDOjF0AugCAluiwXyjHyZIfIKTa/uFNp5/6N80XirQ4QIAgPNmVz/3E/wDGl/8Ao5Uk/ifM+m2v7MP+K+x1F5N4ugF0Bb2h2W9PM3hKHfijaP8ASrCyfZa7zkOk0f61OX+3Dyb9SwFNOaK30zP9XTj4nnwAH81BvckdT0ZXaqPuRVF1AOqMXQC6AmmiN3/kO2GT6tUq0/c8Cj6QL/Sf9l+S7FZnEBAUppcH/f8A+THbxcqy7/c8Dt+j3/qf9n+CFXUUvD7Uh9Yy/vs/UF6jmjxV/blyf2PTLNg7Fdny9mUAQBAefM+coekV9Q8G4D9RvZGAzDvBPeqivLWqM+h6Ko9VaQjvax89po1pLAwgMoDCAnGiCHWrnO9yF35nNCl2a7ePcUPSKeFqo8ZfYuhWRxQQGHGwKBHmarl15JHDEOe93i4lUktrZ9PpR1acVwS+x8brybAgF0Ba2hmTqVA+KM+RCn2W85bpMttN8/wWUpxypW2mdvq6c/E8eIB/koN7kjqejL21F3Iqe6gHVBAEBJNHdX0WUack2D3OjPztIaPxaq32zwqIq9M09ezn3YPy9i/VbHABAVNppoyJaea2DmPjJ4FpDhftDj4FV95Hamdb0bqpwnT4NMrdQjpjBWQelMhVgnpoJR/eRRu7CWgkdxuFdQetFM+ZXNN0q0oPc2vqd5ejSEBrc5Mo+i0s829kbi3m61mDxIXipLVi2SLSj11eFPi0ecS4nE4k4k8SdpVMfSkklgjF1gyEAQC6AtDQpSf2mUjD1cYPMazn/Vin2SzZyvSWptp0+b/C/JaKnHLBAdDL9X0NNPJ7kUjh2hhI815m8Itm+2p9ZWhDi0vqebGqkPphm6AIBdAWtoXb1Kg84x5EqfZbzlukz201z/BZanHKkA0xwXpYne7Lt+80hQ7xdlPvOj6Nzwrzjxj9mU4q47ALJgXQH0pqgxPZI32mOa8drHBw8wsxeDxPFSCqQcHk015npXJla2eKOVhu2RjXj5hdXUXisUfNKtN05uEs08DsrJrNFnrkL06lfELa468ZPvt2C+4HEd61VqevDAn6Nu/0twqm7J8n/MTz5LGWOLXgtc0lrgdoIwIKqGsNjPoUZKSUo5M4rBku7RJM91AA/wBlkj2xni29/qXBWlq26e04bTsIxu3q70m+ZNFJKYICu9MuU9SnigG2Z5cfuRWP6nN8Col3LCOrxOh6PUNevKo/lX1f8ZUN1XHYhYAWQFgC6yC+tGuTugyfDcYyjpj/AJmLfy6qtbeOrTRwOmK/W3c+7Z5e5KFvKsICHaVq/oqB7b4zObGOYvrO8mlR7mWFNlvoOj1l3F/27SjlVndhAEAWAW/oZitTzu4yhv4Y2n/UrCyXZb7zkuksv6tOP+37t+hYamnNEV0m0vSZPmttYWSdzXjW8iSo90sabLjQVTUvY478V5rZ9ShnKrO6ZhAZugCAtPRBnGNU0chsRrPhvvBN3sHMEl3eeCn2lTZqM5LT9k1L9RHJ7Hz4loKac0EBTemSjjjqYnsAD5WEyW36pAa487XHcq68ilJNHY9Hqs5UZRlkns8dxX5KiHQnofMeh6CgpmEWPRte4bDrP65B5i9u5W9GOrBI+d6Sq9bdVJd7XlsN6tpBCAo7SxlDpa9zBshY1neeu79QVZdyxnhwO30DR1LXW/uePlsIYoxdi6AIDKA2uauSDW1UUIBs513ngxuLieGAt2kLZShrzSId9cq3t5VN+7m8vU9GMYGgACwAAA4AbFcHzptt4s5IYCApvTHlXpKmOBpwgaS7H7cljjzDQPxKuvJ4yUeB2HR631KUqr+Z4Lkvcr9RDoggCAyFgIvjRjR9Fk+MnbIXSfiNm/lDVa2scKa7zhdO1esvJL+1JeWf1JWpBTnXyjSiaKSNwuHsc0j7wIXmS1k0baNR0qkZrc0zzRVQljnNdta4tPa02P0VLlsPpuspJSWT2+Z8kMBAEBzgndG5r43FrmkOa4YEEbCFlNp4o8VIRqRcZLFMuzMfPyOta2KciOoGFjg2X4mc/h8FZ0a6msHmcRpLRU7aTlHbDjw5k1UgqCg9Jlf02UZuEerE35W3d+Zz1VXMsajO70LS6uzj34v+eBo8i0fT1EMW3pJGNPYXC/ldaoR1pJE+5q9VRlPgmel2tsABsGCuj5q3iZQBAef9I0BZlGo1h7TmvHMOY3+h8FVXCwqM77Q81KzhhuxX1I2tBZhAEBi6Au/RjmuaOEyzC001iRjeOPa1h57Se4blZ21LUji82cRpm/VxV1IfDH6vj6E2UkpQgOllnKTKWCSaU2bG255nY1o5kkDvXmUlFYs20KMq1RU45s8319Y6eWSWTF0j3Pd2uN7DkNncqaUnJts+j0aSpU4045JYHwWDaEAQHOCMuIa0XJIAA2knAALBlNLa8j0vkukEEMcY2MY1vgLK7jHVikfMq9V1asqj3ts7S9GoICidKGSfR617mizZvWjhrH2/zY/Mqq5hq1OZ3uhrnrrSKecez6fT7EQWgswgMIAgBQEkoM/K+GPo2zkttYF7Q9zRa2Djj43W+NzUSwxKqroa0qS1tXDlkR2SQuJc43LiSSdpJNyStLeLxLSKUUorJEx0TUHS5Qa87IWPk5XI1Gj8xPcpFrHGePAp9O1tS1cf7ml+S81ZnEBAEBBdJuaDq1jZqcXmiBBb+9ZtsPiGNuNyOCi3NHXWKzLvQ2klbSdOp8L38H6cSlpIy0lrgWuBsQRYg8CDsVa1gdpGSksVtRxQyc4InPcGsaXOcbBrQSSeQCyk3sR5lOMFrSeCLWzA0eGJzaiuaNcYxwmxDDfB77YF28Dd27J1C2w7UjldKaZ6xOlQeze+Pcu4sxTTmwgCAprSvnUKiT0WFwMURvIQfblFxq9jfrfgq+6q4vUR12grDq49fNbXly4+JX6hnRGEBlAYQEu0Y5L9IroyRdsQMruHVsG/mI8Futoa1Rd20rtM3HU2cuMuz55/QvhWxwAQBAQrStkX0ik6Vo69Pd+zExkesHZYB3yqLd09aGPAvdAXfVXHVvKezx3eniUcVWnaMxdDAQBAZQGLoBdAW3oTobRVExHtPbGOxjQ4+bx4Kws49ls5LpFVxqQp8Fj5/wCCzFMOcCAIAgNRljNmlqzeohY53v21X9muMSOS1zpQlmiXQvrihspzaXDd5GkZoyyeDfo3nkZX2+q1/pafAmPTl418S8kSDJOQaal/s8McZ2FwaNY9rzifFbY04xyRAr3dav8AuSb+3kbJeyOEAQFeaSM+RTtdTUrrzuFnvaf2IO4H3z5KLcV9VaqzL3ROi3XkqtVdlfX2KbVadkZQyYQBAZahlF36J8i9BSdK4WfUHWxGIjFwzuOLvmVlaU9WGtxOM6QXXW3HVLKGzx3+ngTdSihCAIDi9gcCCLgggjiDtCGU2nijz1ntkE0NU+Ox1D14zxYd1+INx3Knq0+rngfRLC7V3bqpvyfP3zI+tZKMXQBALoAgBKA9CaO6DoMnwNO1zTIeN5CXfQgdytqEdWmkcBpSt1t1N9+HlsJItxXhAVRWZ/Opcqz613092xOaMS3oxbXYOIJdcb1Cdxq1WnkdLT0R11jGUfj2vnjuLOyfXx1EbZIXh7HC4c037jwPJTE01ijnalOVOTjNYNHZWTwEAQBAfCsq2QsL5XtYxuJc4gAd5WG0trPUISm9WKxZVmeek4vDocn3aMQ6cixI/wAIbt/WOPDioVa63Q8zpdH6D2qpcf8Az6lZF18Sbk4knEknaSVCzOnSSWCMLBkIAgMoDfZl5BdXVLIwOoCHyHhGCL952DtWylT6yeBFvrtWlB1Hnkuftmeh42BoDWiwAAA4AbArhbD53KTk8WckMBAEAQEZz+za/wD0KezcJY7vjPE2xYTwP1AWi4pdZHZmi00Tf/pK3a+GWx+vh9igJWFpIcCCDYgixBGBBG4qqO8fFHzWTyEAQBYB96KmM0jI27ZHtYO1xAv5r1GOLSPFWoqcHN7k2en4YgxrWtwDQGjsAsFdI+aybbxZzQwfCvqhDE+R2xjHPPyi6w3gsT3Tg5yUVvPME0xkc57jdz3FzjxLjcnxKpW8XifSYRUIqKyWw7uRctz0b9emkcwnaBix1veYcCvcKkoZEe5s6NwsKi8d5P8AJWl54FqqnDvjhOrf5HX+qlxvP7kUNfo9vpT8/U3seliiIxbODw6Np89Zbf1VMhPQV2nkvM+NTpbpR+zinf2hrfqVh3cD1DQNy82l4keyppbqH3FPDHEPeeTI/tAwA77rTK8e5FhR6PQW2pJvlsIRlbK81W7WqJXyEbNY9Vv3WjAdyjTqSnmy7t7SjQWFOOB0lrJBhZAWAZQGEBziYXEAAkk2AGJJOwBD0uLL90fZs+gU41x66UB0mzq+7H3XPfdWlvS6uO3NnC6X0h+qrYR+COxd/f4/YlKkFSEAQBAEAQFX6VMzy69ZTtuf75gFyf8AFAHnyF9xUG6o/PHxOq0HpNbLaq/+L/Hp5FTkKCdM1gYWTyEAQEt0W0PTZRi4RNfKflGqPNwW+2jjUKnTVXUtGuLS/nkX4rQ4cICH6Vso9Bk+QDbM5sI+a7nfla5aLmWrTZa6Go9Zdx7tvl7lDKrO5CAIBdAEAQBAEAQBAEBkLBlLEtXRZmdbVrKhpFsYWEW/zSD5ePBTbWh88vA5vTmk0k7ak/8Ak/x6+RaannKBAEAQBAEAQGCL7UBT2kbMQwF1TStvEbukYNsR2lzR7n07NldcW+r2o5HZaI0uq6VGs+1ufHu5/crghRC9awMLJ5CAs/QfSXkqZSMQ1kYP3iXOH5WeCm2azZzXSKp2YQ5v8epbanHLhAVFptyjrSwQA+w10rhzcdVvkHKDeSyidT0eo4KdV8islCOkCAIAgCAIAgCAIAgMgLGJ6SxLF0c5iGoLaiqb6naxh2ykbCR7n17FKt7fX7Usij0tpZW6dGi+3vfD3+3MuMCysjjDKAIAgCAIAgCAIDBF9qAq7PvRxcunoG4nF8AsO0xfXV8OCgV7X5oeR1WjNOLBUrl8pevr58SqpIy0kEEEEggixBG0EKEdK1vRwWTyXHoRjtTTnjN9GBWFouyzkekL/rxXd+Sx1LKA4yPDQS42ABJJ2ADElDKWLwR5szqyt6ZVzT7nv6v3GgNZ5AKoqz1ptn0Gxt+ot403nv5vaapayWLoAgCAIAgCAIAgOcbC4gAEkmwAxJJ2ABYPSW9lp5i6OPZnr22sQWQHliDL/t8eCm0LX5p+Rzek9OJY0rZ85enr5cS0wLKecoZQBAEAQBAEAQBAEAQBARbOzMeCvBdYRTbpWjb/ABG4a3btWirbxqbcmWthpeta9n4ocH+Hu+xTucmaVTQuPSsJZfCVoJjPC5+yeRVdUpTp5nX2l9Qu1/Te3g8/fwLJ0K/2SX+Mf0tU60+A5npAsLlciwlKKEgelzOH0em9HYfWVILT8MWx5PbfV7zwUa5qascOJc6FtOurdY8o7fHcUgq07MIAgCAIAgCAIDICwekmze5uZqVNc4CFhDN8rgRGOPW3nkMVsp0p1MiNd3tC1jjUe3gs/L1LjzSzGgoLPIEs37xw9nlG37O/HbirClbxp7c2chpDS9a67K7MOC383v8AsSpSCpCAIAgCAIAgCAIAgCAIAgCA4yRhwLXAEHAgi4I5hGsTMZOLxWZ0slZHhpdcU7BGHu13NF9XWta4H2dgwGC8QhGHwm+vdVa7TqvFpYY/zM7dTMI2OeQSGguIaC5xsL2AGJPJem8FiaYxcpKK3nnDOnKslZUySygtJcWtYcDGxps1hHEb+d1UVajnLFn0Oyso29BQjt3t8WajVWvEk6rFlkxgYshjAWQYGbIZwGqmJnVZzjiLiAASTgAMSSdwCxietTZiyU5G0e1tTY9H0TT9qU6n5bF3kt0LepLdhzK2vpazobNbWfCO365FiZA0Y0sFnT3qHixs7qxgj4AcewkhTKdpCPxbTn7rT9ep2aXYXm/Pd4E3ijDAGtAaBgABYDsAUpLAopScni3izmhgIAgCAIAgCAIAgCAIAgCAIAgCAIAgOpXZMhnFpoo5PvNB8yvMoRlmjdSuKtJ405NcmRqv0bUEtyGPiJ3xvI8GuuB4LRK1pvuLOlp68hsbUua9MGaeXRFAfYqJR2tY76WWv9FHcyZHpJV+amvN+50pNEB+zU+Mf9CvLsnuZuXSSO+n9fYR6ID9qp8I/wCpRWT4h9JI7qf19juxaIoB7VRKexrG/W69foo72aZdJKny015v2NxQaNaCKxLHykfvHk+LW2B8Fsja013kOrp68nsTUeS9cWSSgyXDALQxRx/daAfFb4wjHJFZVuKtV41JN82dxejSEAQBAEAQBAEAQBAEAQBAEAQBAEAQBAEAQBAEAQBAEAQBAEAQBAEAQBAEAQBAEAQBAf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AutoShape 4" descr="data:image/jpeg;base64,/9j/4AAQSkZJRgABAQAAAQABAAD/2wCEAAkGBxQQEhQUEBQUFBUUFRQUFhUVFBQUFBQWFBQXFhUVFBQYHCggGBolHRUUITEhJSkrLi4uFx8zODUsNygtLisBCgoKDg0OGxAQGiwkHyQsLCwvLCwsLCwsLCwsLCwsLSwsLCwsLCwsLCwsLCwsLCwsLCwsLCwsLCwsLCwsLCwsLP/AABEIAOEA4QMBEQACEQEDEQH/xAAcAAEAAgIDAQAAAAAAAAAAAAAABgcBBQIECAP/xABGEAABAwIBCAYHBQUHBQEAAAABAAIDBBEhBQYHEjFBUWETInGBkaEUIzJSYoKxQnKSorIzU3PB0TRDY4PC0vAXJCWTsxX/xAAbAQEAAgMBAQAAAAAAAAAAAAAABAUBAwYCB//EADoRAAIBAgIGCAUDAwQDAAAAAAABAgMEETEFEiFBUXEGEyJhgZHR4TJCobHBFDPwI1LxJGJyghY0kv/aAAwDAQACEQMRAD8AvFAEAQBAEAQBAEAQBAfKeoZGLvc1o23cQPqsNpZnuFOc3hFN8jTVeeNHHgZg48GNc7zAt5rU7imt5YU9D3k9uphzaXua2bSJTD2WyO7gPqVrd3AmQ6PXLzaR1XaSYt0L/wATV5/WR4G5dG6u+a8mG6SYt8L/AMTVj9YuAfRupumvJnZh0iUx9psje4H6Fe1dwNM+j1ysmmbKlzxo5MBLqng9rm+ZFvNbFcU3vIdTQ95D5MeTT9zdQVDJBdjmuHFpB+i2pp5FfOnODwkmuZ9Vk8BAEAQBAEAQBAEAQBAEAQBAEAQBAEBgm21ARrLOe1NT3DT0zuDCNW/N+zwuo87mEctpcWuhLmvtktVd+fl/ghOVc/6iW4YRE3gz2vxnHwsoc7qby2HRW2gLantktZ9+XkRepr3yG73OceLnFx8So7k3mXNOhCCwikuSwOuZSsYmzVRx1lg9YC6DAXQDWQYI5CUpiYcUdinr3xm7HOaeLSWnxC9KTWRqnQhNYSSfPaSfJWf1RFYPIlb8ftfjGPjdSIXU1ntKa50DbVNsVqvuy8v8E2yNnvTVFg89C47nkat+T9njZTIXMJZ7DnbrQlzR2xWsu7Py/wAkmBviMVIKdrAygCAIAgCAIAgCAIAgCAIAgCA0ucOc0NEOudZ+6NttbtPuhaataNPPMsLHRta7fZ2R4vL3KuzhzvnqiQXase6NuDbfEdru9V9SvKfI7Oy0TQtsGljLi8/DgR10hKjlqopHBDIQBALoAgCAIAgCAXQHNshCGHFMkOb+d09KQGu1mb43Yt7jtb3LfTryhlkVV7omhcrFrCXFZ+5aOb2c8NaLMOrJvjdbW5lvvBWNKtGplmcbfaMrWjxltjxWXjwN2txXBAEAQBAEAQBAEAQBAEBBM78+hFeKlILxg6Ta1vEM4nnsUOvc4dmJ0ujNBuphUrrZuXHn6ZlYVNS55JcSSTckm5J4kqubxOwhTjBJJbD4XWDYEAQBAEAQBAEAQBAEAQBALoD7U9SWEFpIINwRgQeIKynga501JYNFnZoZ9CS0VWQHYBsmwO5P4HnsVhQusdkzkNKaDcMalutm9cOXoT1TTmQgCAIAgCAIAgCAICts+88760FM7q4tkkB9ri1p4bbnf9YFxcfLE63Q+h8MK1dbdy4d7/C3FcPkuoB1aWBwuhkXQC6AXQC6A5wROkNo2ueeDGlx8AspN5Hmc4wWMmlzeH3NxS5pVsns00o++BH5PIK2qhUfykGppWyp51V4bftibGPR3XH7MTe2T+gXtWlQiS6QWS3t+HufX/pvW/4P/sP+1Z/SVO48f+RWf+7y9zrT5gV7cRGx/Jsjb/msvLtaq3G2GnrGXzNc0/xiaityDVQ/taeZo46hc38TbjzWuVKcc0ydSvrar8FSL8cH5PBmuutZLF0AQC6AzdAZZJZDDWJY2YmemrqwVLursZI4+zwa4n7PPds2bJ1vcYdmRy2mNDa2Nagtu9Lf3rv7t/POy1YHIBAEAQBAEAQBAQLSLnV0QNNC4h5HrHD7IP2AeJ38ioVzXw7ETpdB6L6x/qKq2blx7+S3d5Vb33VcdkthxQyYQBACUBJcgZkVVWA7VEMZ+3ICCRxazae+wUinbTntyRU3mmra2bjjrS4L8vL7k/yTo6pIbGUOncN8h6l/4YwPfdTIWlOOe05m56QXdXZB6i7s/N7fLAlVNSsjFo2NYODWho8lJSSyKadSdR4zbb7z7LJ4CAIAgCA1OVc26WqHroWE+8BqPHY9titc6MJ5om22kbm3/bm13ZryewgmXtGT23dRv1x+7kNnfK8YHsNu1Q6lm1tgzo7PpJGXZuI4d6y8V6eRAqqmfE8sla5j27WuFiP6jmoTTTwZ0tOpCpFTg8U96PisHsygCAyx1kMMtPR1nV0gFNO67h+ycd4A9gniN3JWNrXx7EvA4/Tmi9TG4pLZ8y/PqT9TTmAgCAIAgCA0ed+XhRQFw/aP6sY29a208gP5cVpr1erjjvLHRli7utq/Ktr5e5RlVUF7iXEkkkknaSdpKqG8WfRIRUUksj4rB7CAIYO1kzJ0lTIIoGl7zuGwD3nHcOa9Qg5vCJqr3FOhB1KjwX8yLbzVzDhpLSTWmm4kerYfgad/xHHsVnRtow2vazidI6bq3OMKfZh9Xzf4JgpJRhAEAQHB0gG0gdpAQzg2GytOwg9hCDBnNDAQBAEBq8v5AhrWak7bkey8YPYeLXfy2LXUpRqLCRMs76taT1qb5rc+ZTedWbEuT32f1onGzJRsd8Lh9l313KrrUZU3tyO70fpKlew7OySzX5XFGiWksAgCGT7U05Y4FpsQQQRtBGIKyngeJxUk08i8czcvitgBJHSMs2QbMdzgOBt9Vb0KvWR7z57pSwdpWwXwvavTwN8txWBAEAQGCbbUC2lG575eNXUOcD6tvVjG7VG/vOPgqivU15Y7j6JouyVrQUWu09r5+xG7rQWYugCA72RclyVczYYRdztpx1WNG1zjuA+thvXuEHOWqiPdXNO2pOrUexebfBF45s5uxUEWpELuNukkI60hG88sTYbrq2pUo01gj59fX9W8qa08ty3L+b3vNwtpBCA1GX85KeibeeQBx9mMdaR3Y0Y257FrnVjBdpku1sa9zLClHHv3eZXmV9KE7yRTRtibuc/rvPyjqt81DneP5UdLbdG4LbWlj3LYvMilbnBVTk9LUzOvuEjmN/Ayw8lGlWqSzZc0tG2tJdmmvFY/c1xeTtLj2uJ+q8az4kpUqayivJAOI2EjsJCaz4h0qbzivI7tHlqphI6KomZbcJHFvewkg+C9KrOOTI9XR9tU+KmvIlWSdJtTFYVDGTt3kerktxuOqT3DuUmF5JfEsSnuejlGW2lJxfB7UWNm9nNT1w9Q/rAXdG7qyN5lvDmMFNp1YzyOYu7CvaywqR8dz8TcrYQwgOvX0Uc8bo5mh7HCxaf+YHmsSipLBmyjWnRmpweDRR2d+bb8nzapJdG+5jkttHuu+Iee1VFai6cu4+haN0jC9pa2Ulmvyu5+xobrUWIusAXQEizKy6aOoa4nqOIZIPhJ2921bqFTUliVuk7JXVBx3raufvkXo1wIBGIOIKuD521g8GZQwEAQEU0j5Y9HpSwHrz3YOOrbrnwIHzKNdVNWGHEutBWnXXOu8obfHd6+BSj3XKqzvDjdAFgGWNLiA0EkkAAYkkmwAHG6zgG0li8i9MyM2hQQWdYzPs6V23Hcxp90f1VtQo9XHvPnuldIO8rYr4VkvzzZI1vKsICAZ9Z++jl1PRkGUYPlwLYjvDR9p/bgL79iiV7nU7MczodFaFdfCrW2Q4b37FUzzOkcXyOL3uN3OcbuJ5lVzbbxZ2VOnCnFRgsEjgvJ7CyAsAIAgF1kyc6ed0bmvjcWPabtc02IPIrMZOLxRrqU4VYuE1imXJmDnkK5vRT2bUMF8LBsrR9po3HiP+CzoV+sWDzOF0top2kteG2D+nc/wTFSSmCA1ecmRWVsD4X4Xxa7ex49lw/5sutdWmqkdVkuyu52tZVI+K4rgUBV0zonvjkFnscWOHNpsbclTtOLwZ9Ip1I1IKcMmsUfK68nsXWQZY6xQF1aNcr+kUoY43fD1DxLTcs8sPlVpa1NaGD3HCaetOpudeK2S2+O/wBfElqklIEAQFL6Tsq9NVuYD1YR0Y+9tf54dyqrqetPDgd7oK26m1UnnLb4bv53kNuo5ci6AXQE/wBE2QulldUvHVi6sfOQjF3cD4nkplpTxeu9xzfSG91Kat45y2vlw8S21YnGhAQjSTnYaRgggdaeQXJ3xRm41h8R2DvO5RbmtqLBZl5obRn6mfWVF2F9Xw9Sm2i2AVYd0ZugF0B3G5LnIuIJiOPRP/ovWpLgzQ7ming5x80dV7S0kOBBG0EEEdoK84G5NNYrajjdDIugF0AugPtR1b4ZGSxGz43BzTzHHkdh5FZjJxeKNValCtTdOa2M9B5vZVbWU8czcNdouPdcMHN7jdXNOanFSR82u7eVvWlSluf+GbFeyOEBVWl/I+pJHUsGEnq5PvNF2HvGsO4KvvKeDU0df0cu9aEqEnltXLeV1dQjpxdALoCYaM8qdDWNaT1ZQYzwucWnxFu8qRaz1anMp9OW/XWjazjt9fp9i6lanAhAfGtqBFG97sAxrnH5RdYk8FibKVN1JqC3tI8411QZHucdrnOce1xufqqRvF4n1CEVCKisksPI+F1gyLoB2YncOJ3IMeJ6EzUyUKSkhiG0Nu48Xu6zie8nwVzShqQSPm1/cu4uJVOL2clsRt1sIZ1so1rYIpJZDZsbHPPY0XsOaxKSisWbKVKVWahHNvA875Vyi+pmkmk9qR2sd9hsa0cgAB3KlnNzk5M+lW1vG3pRpRyR1brybztZKydJVStihbrPebDgBvc47mjaSvUIOTwRpuLiFCm6lR4JfzDmXZmvmXT0TQS0Szb5XNBN/gB9gdmKtKVvGC7zhL/S1e6k1jqx4L88SSreVZp84c24K5hbMwa1jqyADpGHiHcOWwrXUpRqLBk2zv61rPWg9m9bmURljJz6WeSGT2o3WvuIIu1w5EEFVE4OEnFn0K2uI3FKNWGT/mB07rybhdAEAugLO0M5RJ9IgJwGrKwcL3a/uwYe8qfZS2OJyfSWglKFVb8U/DIs1TjlggNDn1k/0ihqG2uWsMjfvR9YW8Ld61V461NosNFV+pu4S3Y4Pk9hQN1Tn0UzdALoD7UkxY4OabOaQ4HgQbg+KY4bTDipLVlk9h6NoKkTRMkGx7Wu8RdXcXrJM+YVqbpVJQe5tHYXo1Ea0jVXR0E1tr9SPuc8a35dZR7qWFNltoOlr3sMd2L8ls+pRLiqo784oAgNxmfR9PW00Z2GVrjzbH1yO8Nt3rbRjrVEiDpKt1VpUkuGHns/J6FVwfOAgIHpfyn0dKyEHGd+P3I7Od5lg71Eu54Qw4l/0et+suHUeUV9Xl+SnlWnbBAW/olyGIoDUuHXnwb8MbTYW7Tc+CsrSnhHW4nF9ILx1K3UrKP39ifKWc8EAQFQ6Y6YNqYXja+Ig89R2H6lXXi7SZ2XRuo3RnDg/uvYgChnRhDAQyEBMdE8pbXgbnRSA92qR9FKtH/UKPpBFO0x4NfkuxWZwwQHGVtwQd4I8QhlPB4nmioi1Hub7rnN/C4j+So2sHgfUac9eClxSZ81g9hAZaUBeujis6WgivtYXR/hOHkQrW1ljTRwOnKXV3ku/B+fuSdSCoIJpen1aWNvvSj8rSVDvX2Eu86Lo3DG4lLhH7spwlVx2QQBATHROy+UGn3YpD+kfzUm0X9TwKTpBLCz5yX5LtVocMEBT+mSovVQs3MiJtze7H9I8FXXj7SR2PRuGFGcuL+y9yAqGdGLE4DacB2nYgxS2s9J5JpRDBFE3ZHGxg+VoH8ldxWEUj5hXqOpVlN7235s7a9GoIAgKg0yVAdVQs9yIk/O/D9Krrx9pI7Ho3BqjOXF/Ze5AFDOjF0AugCAluiwXyjHyZIfIKTa/uFNp5/6N80XirQ4QIAgPNmVz/3E/wDGl/8Ao5Uk/ifM+m2v7MP+K+x1F5N4ugF0Bb2h2W9PM3hKHfijaP8ASrCyfZa7zkOk0f61OX+3Dyb9SwFNOaK30zP9XTj4nnwAH81BvckdT0ZXaqPuRVF1AOqMXQC6AmmiN3/kO2GT6tUq0/c8Cj6QL/Sf9l+S7FZnEBAUppcH/f8A+THbxcqy7/c8Dt+j3/qf9n+CFXUUvD7Uh9Yy/vs/UF6jmjxV/blyf2PTLNg7Fdny9mUAQBAefM+coekV9Q8G4D9RvZGAzDvBPeqivLWqM+h6Ko9VaQjvax89po1pLAwgMoDCAnGiCHWrnO9yF35nNCl2a7ePcUPSKeFqo8ZfYuhWRxQQGHGwKBHmarl15JHDEOe93i4lUktrZ9PpR1acVwS+x8brybAgF0Ba2hmTqVA+KM+RCn2W85bpMttN8/wWUpxypW2mdvq6c/E8eIB/koN7kjqejL21F3Iqe6gHVBAEBJNHdX0WUack2D3OjPztIaPxaq32zwqIq9M09ezn3YPy9i/VbHABAVNppoyJaea2DmPjJ4FpDhftDj4FV95Hamdb0bqpwnT4NMrdQjpjBWQelMhVgnpoJR/eRRu7CWgkdxuFdQetFM+ZXNN0q0oPc2vqd5ejSEBrc5Mo+i0s829kbi3m61mDxIXipLVi2SLSj11eFPi0ecS4nE4k4k8SdpVMfSkklgjF1gyEAQC6AtDQpSf2mUjD1cYPMazn/Vin2SzZyvSWptp0+b/C/JaKnHLBAdDL9X0NNPJ7kUjh2hhI815m8Itm+2p9ZWhDi0vqebGqkPphm6AIBdAWtoXb1Kg84x5EqfZbzlukz201z/BZanHKkA0xwXpYne7Lt+80hQ7xdlPvOj6Nzwrzjxj9mU4q47ALJgXQH0pqgxPZI32mOa8drHBw8wsxeDxPFSCqQcHk015npXJla2eKOVhu2RjXj5hdXUXisUfNKtN05uEs08DsrJrNFnrkL06lfELa468ZPvt2C+4HEd61VqevDAn6Nu/0twqm7J8n/MTz5LGWOLXgtc0lrgdoIwIKqGsNjPoUZKSUo5M4rBku7RJM91AA/wBlkj2xni29/qXBWlq26e04bTsIxu3q70m+ZNFJKYICu9MuU9SnigG2Z5cfuRWP6nN8Col3LCOrxOh6PUNevKo/lX1f8ZUN1XHYhYAWQFgC6yC+tGuTugyfDcYyjpj/AJmLfy6qtbeOrTRwOmK/W3c+7Z5e5KFvKsICHaVq/oqB7b4zObGOYvrO8mlR7mWFNlvoOj1l3F/27SjlVndhAEAWAW/oZitTzu4yhv4Y2n/UrCyXZb7zkuksv6tOP+37t+hYamnNEV0m0vSZPmttYWSdzXjW8iSo90sabLjQVTUvY478V5rZ9ShnKrO6ZhAZugCAtPRBnGNU0chsRrPhvvBN3sHMEl3eeCn2lTZqM5LT9k1L9RHJ7Hz4loKac0EBTemSjjjqYnsAD5WEyW36pAa487XHcq68ilJNHY9Hqs5UZRlkns8dxX5KiHQnofMeh6CgpmEWPRte4bDrP65B5i9u5W9GOrBI+d6Sq9bdVJd7XlsN6tpBCAo7SxlDpa9zBshY1neeu79QVZdyxnhwO30DR1LXW/uePlsIYoxdi6AIDKA2uauSDW1UUIBs513ngxuLieGAt2kLZShrzSId9cq3t5VN+7m8vU9GMYGgACwAAA4AbFcHzptt4s5IYCApvTHlXpKmOBpwgaS7H7cljjzDQPxKuvJ4yUeB2HR631KUqr+Z4Lkvcr9RDoggCAyFgIvjRjR9Fk+MnbIXSfiNm/lDVa2scKa7zhdO1esvJL+1JeWf1JWpBTnXyjSiaKSNwuHsc0j7wIXmS1k0baNR0qkZrc0zzRVQljnNdta4tPa02P0VLlsPpuspJSWT2+Z8kMBAEBzgndG5r43FrmkOa4YEEbCFlNp4o8VIRqRcZLFMuzMfPyOta2KciOoGFjg2X4mc/h8FZ0a6msHmcRpLRU7aTlHbDjw5k1UgqCg9Jlf02UZuEerE35W3d+Zz1VXMsajO70LS6uzj34v+eBo8i0fT1EMW3pJGNPYXC/ldaoR1pJE+5q9VRlPgmel2tsABsGCuj5q3iZQBAef9I0BZlGo1h7TmvHMOY3+h8FVXCwqM77Q81KzhhuxX1I2tBZhAEBi6Au/RjmuaOEyzC001iRjeOPa1h57Se4blZ21LUji82cRpm/VxV1IfDH6vj6E2UkpQgOllnKTKWCSaU2bG255nY1o5kkDvXmUlFYs20KMq1RU45s8319Y6eWSWTF0j3Pd2uN7DkNncqaUnJts+j0aSpU4045JYHwWDaEAQHOCMuIa0XJIAA2knAALBlNLa8j0vkukEEMcY2MY1vgLK7jHVikfMq9V1asqj3ts7S9GoICidKGSfR617mizZvWjhrH2/zY/Mqq5hq1OZ3uhrnrrSKecez6fT7EQWgswgMIAgBQEkoM/K+GPo2zkttYF7Q9zRa2Djj43W+NzUSwxKqroa0qS1tXDlkR2SQuJc43LiSSdpJNyStLeLxLSKUUorJEx0TUHS5Qa87IWPk5XI1Gj8xPcpFrHGePAp9O1tS1cf7ml+S81ZnEBAEBBdJuaDq1jZqcXmiBBb+9ZtsPiGNuNyOCi3NHXWKzLvQ2klbSdOp8L38H6cSlpIy0lrgWuBsQRYg8CDsVa1gdpGSksVtRxQyc4InPcGsaXOcbBrQSSeQCyk3sR5lOMFrSeCLWzA0eGJzaiuaNcYxwmxDDfB77YF28Dd27J1C2w7UjldKaZ6xOlQeze+Pcu4sxTTmwgCAprSvnUKiT0WFwMURvIQfblFxq9jfrfgq+6q4vUR12grDq49fNbXly4+JX6hnRGEBlAYQEu0Y5L9IroyRdsQMruHVsG/mI8Futoa1Rd20rtM3HU2cuMuz55/QvhWxwAQBAQrStkX0ik6Vo69Pd+zExkesHZYB3yqLd09aGPAvdAXfVXHVvKezx3eniUcVWnaMxdDAQBAZQGLoBdAW3oTobRVExHtPbGOxjQ4+bx4Kws49ls5LpFVxqQp8Fj5/wCCzFMOcCAIAgNRljNmlqzeohY53v21X9muMSOS1zpQlmiXQvrihspzaXDd5GkZoyyeDfo3nkZX2+q1/pafAmPTl418S8kSDJOQaal/s8McZ2FwaNY9rzifFbY04xyRAr3dav8AuSb+3kbJeyOEAQFeaSM+RTtdTUrrzuFnvaf2IO4H3z5KLcV9VaqzL3ROi3XkqtVdlfX2KbVadkZQyYQBAZahlF36J8i9BSdK4WfUHWxGIjFwzuOLvmVlaU9WGtxOM6QXXW3HVLKGzx3+ngTdSihCAIDi9gcCCLgggjiDtCGU2nijz1ntkE0NU+Ox1D14zxYd1+INx3Knq0+rngfRLC7V3bqpvyfP3zI+tZKMXQBALoAgBKA9CaO6DoMnwNO1zTIeN5CXfQgdytqEdWmkcBpSt1t1N9+HlsJItxXhAVRWZ/Opcqz613092xOaMS3oxbXYOIJdcb1Cdxq1WnkdLT0R11jGUfj2vnjuLOyfXx1EbZIXh7HC4c037jwPJTE01ijnalOVOTjNYNHZWTwEAQBAfCsq2QsL5XtYxuJc4gAd5WG0trPUISm9WKxZVmeek4vDocn3aMQ6cixI/wAIbt/WOPDioVa63Q8zpdH6D2qpcf8Az6lZF18Sbk4knEknaSVCzOnSSWCMLBkIAgMoDfZl5BdXVLIwOoCHyHhGCL952DtWylT6yeBFvrtWlB1Hnkuftmeh42BoDWiwAAA4AbArhbD53KTk8WckMBAEAQEZz+za/wD0KezcJY7vjPE2xYTwP1AWi4pdZHZmi00Tf/pK3a+GWx+vh9igJWFpIcCCDYgixBGBBG4qqO8fFHzWTyEAQBYB96KmM0jI27ZHtYO1xAv5r1GOLSPFWoqcHN7k2en4YgxrWtwDQGjsAsFdI+aybbxZzQwfCvqhDE+R2xjHPPyi6w3gsT3Tg5yUVvPME0xkc57jdz3FzjxLjcnxKpW8XifSYRUIqKyWw7uRctz0b9emkcwnaBix1veYcCvcKkoZEe5s6NwsKi8d5P8AJWl54FqqnDvjhOrf5HX+qlxvP7kUNfo9vpT8/U3seliiIxbODw6Np89Zbf1VMhPQV2nkvM+NTpbpR+zinf2hrfqVh3cD1DQNy82l4keyppbqH3FPDHEPeeTI/tAwA77rTK8e5FhR6PQW2pJvlsIRlbK81W7WqJXyEbNY9Vv3WjAdyjTqSnmy7t7SjQWFOOB0lrJBhZAWAZQGEBziYXEAAkk2AGJJOwBD0uLL90fZs+gU41x66UB0mzq+7H3XPfdWlvS6uO3NnC6X0h+qrYR+COxd/f4/YlKkFSEAQBAEAQFX6VMzy69ZTtuf75gFyf8AFAHnyF9xUG6o/PHxOq0HpNbLaq/+L/Hp5FTkKCdM1gYWTyEAQEt0W0PTZRi4RNfKflGqPNwW+2jjUKnTVXUtGuLS/nkX4rQ4cICH6Vso9Bk+QDbM5sI+a7nfla5aLmWrTZa6Go9Zdx7tvl7lDKrO5CAIBdAEAQBAEAQBAEBkLBlLEtXRZmdbVrKhpFsYWEW/zSD5ePBTbWh88vA5vTmk0k7ak/8Ak/x6+RaannKBAEAQBAEAQGCL7UBT2kbMQwF1TStvEbukYNsR2lzR7n07NldcW+r2o5HZaI0uq6VGs+1ufHu5/crghRC9awMLJ5CAs/QfSXkqZSMQ1kYP3iXOH5WeCm2azZzXSKp2YQ5v8epbanHLhAVFptyjrSwQA+w10rhzcdVvkHKDeSyidT0eo4KdV8islCOkCAIAgCAIAgCAIAgMgLGJ6SxLF0c5iGoLaiqb6naxh2ykbCR7n17FKt7fX7Usij0tpZW6dGi+3vfD3+3MuMCysjjDKAIAgCAIAgCAIDBF9qAq7PvRxcunoG4nF8AsO0xfXV8OCgV7X5oeR1WjNOLBUrl8pevr58SqpIy0kEEEEggixBG0EKEdK1vRwWTyXHoRjtTTnjN9GBWFouyzkekL/rxXd+Sx1LKA4yPDQS42ABJJ2ADElDKWLwR5szqyt6ZVzT7nv6v3GgNZ5AKoqz1ptn0Gxt+ot403nv5vaapayWLoAgCAIAgCAIAgOcbC4gAEkmwAxJJ2ABYPSW9lp5i6OPZnr22sQWQHliDL/t8eCm0LX5p+Rzek9OJY0rZ85enr5cS0wLKecoZQBAEAQBAEAQBAEAQBARbOzMeCvBdYRTbpWjb/ABG4a3btWirbxqbcmWthpeta9n4ocH+Hu+xTucmaVTQuPSsJZfCVoJjPC5+yeRVdUpTp5nX2l9Qu1/Te3g8/fwLJ0K/2SX+Mf0tU60+A5npAsLlciwlKKEgelzOH0em9HYfWVILT8MWx5PbfV7zwUa5qascOJc6FtOurdY8o7fHcUgq07MIAgCAIAgCAIDICwekmze5uZqVNc4CFhDN8rgRGOPW3nkMVsp0p1MiNd3tC1jjUe3gs/L1LjzSzGgoLPIEs37xw9nlG37O/HbirClbxp7c2chpDS9a67K7MOC383v8AsSpSCpCAIAgCAIAgCAIAgCAIAgCA4yRhwLXAEHAgi4I5hGsTMZOLxWZ0slZHhpdcU7BGHu13NF9XWta4H2dgwGC8QhGHwm+vdVa7TqvFpYY/zM7dTMI2OeQSGguIaC5xsL2AGJPJem8FiaYxcpKK3nnDOnKslZUySygtJcWtYcDGxps1hHEb+d1UVajnLFn0Oyso29BQjt3t8WajVWvEk6rFlkxgYshjAWQYGbIZwGqmJnVZzjiLiAASTgAMSSdwCxietTZiyU5G0e1tTY9H0TT9qU6n5bF3kt0LepLdhzK2vpazobNbWfCO365FiZA0Y0sFnT3qHixs7qxgj4AcewkhTKdpCPxbTn7rT9ep2aXYXm/Pd4E3ijDAGtAaBgABYDsAUpLAopScni3izmhgIAgCAIAgCAIAgCAIAgCAIAgCAIAgOpXZMhnFpoo5PvNB8yvMoRlmjdSuKtJ405NcmRqv0bUEtyGPiJ3xvI8GuuB4LRK1pvuLOlp68hsbUua9MGaeXRFAfYqJR2tY76WWv9FHcyZHpJV+amvN+50pNEB+zU+Mf9CvLsnuZuXSSO+n9fYR6ID9qp8I/wCpRWT4h9JI7qf19juxaIoB7VRKexrG/W69foo72aZdJKny015v2NxQaNaCKxLHykfvHk+LW2B8Fsja013kOrp68nsTUeS9cWSSgyXDALQxRx/daAfFb4wjHJFZVuKtV41JN82dxejSEAQBAEAQBAEAQBAEAQBAEAQBAEAQBAEAQBAEAQBAEAQBAEAQBAEAQBAEAQBAEAQBAf/Z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9" name="Group 8"/>
          <p:cNvGrpSpPr/>
          <p:nvPr/>
        </p:nvGrpSpPr>
        <p:grpSpPr>
          <a:xfrm>
            <a:off x="5410200" y="3124201"/>
            <a:ext cx="3726873" cy="3733800"/>
            <a:chOff x="5410200" y="3124201"/>
            <a:chExt cx="3726873" cy="3733800"/>
          </a:xfrm>
        </p:grpSpPr>
        <p:pic>
          <p:nvPicPr>
            <p:cNvPr id="10" name="Picture 9" descr="C:\Users\adam\Downloads\photo 2.JPG"/>
            <p:cNvPicPr/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10200" y="3124201"/>
              <a:ext cx="3726873" cy="37338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1" name="Rectangle 10"/>
            <p:cNvSpPr/>
            <p:nvPr/>
          </p:nvSpPr>
          <p:spPr>
            <a:xfrm>
              <a:off x="6705600" y="4572000"/>
              <a:ext cx="1143000" cy="8382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Dewey didn’t subscribe</a:t>
              </a:r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4124478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228600"/>
            <a:ext cx="9144000" cy="990600"/>
          </a:xfrm>
        </p:spPr>
        <p:txBody>
          <a:bodyPr>
            <a:normAutofit/>
          </a:bodyPr>
          <a:lstStyle/>
          <a:p>
            <a:pPr algn="ctr"/>
            <a:r>
              <a:rPr lang="en-US" sz="4000" dirty="0" smtClean="0"/>
              <a:t>Origins Of The Cold War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838200"/>
            <a:ext cx="9144000" cy="6019800"/>
          </a:xfrm>
        </p:spPr>
        <p:txBody>
          <a:bodyPr>
            <a:normAutofit/>
          </a:bodyPr>
          <a:lstStyle/>
          <a:p>
            <a:r>
              <a:rPr lang="en-US" sz="3600" dirty="0" smtClean="0"/>
              <a:t>Reasons for US-Soviet Tensions</a:t>
            </a:r>
          </a:p>
          <a:p>
            <a:pPr lvl="1"/>
            <a:r>
              <a:rPr lang="en-US" sz="2400" dirty="0" smtClean="0"/>
              <a:t>The Soviet Union wanted a “buffer zone” after WWII</a:t>
            </a:r>
          </a:p>
          <a:p>
            <a:pPr lvl="2"/>
            <a:r>
              <a:rPr lang="en-US" sz="2400" dirty="0" smtClean="0"/>
              <a:t>Twice since 1800 the Soviet Union was invaded</a:t>
            </a:r>
            <a:endParaRPr lang="en-US" sz="2400" dirty="0"/>
          </a:p>
          <a:p>
            <a:pPr lvl="1"/>
            <a:r>
              <a:rPr lang="en-US" sz="2400" dirty="0" smtClean="0"/>
              <a:t>The US and Britain delayed opening a second front</a:t>
            </a:r>
          </a:p>
          <a:p>
            <a:r>
              <a:rPr lang="en-US" sz="3600" dirty="0" smtClean="0"/>
              <a:t>Yalta Conference:</a:t>
            </a:r>
          </a:p>
          <a:p>
            <a:pPr lvl="1"/>
            <a:r>
              <a:rPr lang="en-US" sz="2400" dirty="0" smtClean="0"/>
              <a:t>Last meeting of the “Big Three” </a:t>
            </a:r>
          </a:p>
          <a:p>
            <a:pPr lvl="1"/>
            <a:r>
              <a:rPr lang="en-US" sz="2400" dirty="0"/>
              <a:t>Stalin agreed to free elections in Eastern Europe</a:t>
            </a:r>
          </a:p>
          <a:p>
            <a:pPr lvl="2"/>
            <a:r>
              <a:rPr lang="en-US" sz="2400" dirty="0"/>
              <a:t>Promised elections in Poland – never came true</a:t>
            </a:r>
          </a:p>
          <a:p>
            <a:pPr lvl="1"/>
            <a:r>
              <a:rPr lang="en-US" sz="2400" dirty="0"/>
              <a:t>USSR would join the UN</a:t>
            </a:r>
          </a:p>
          <a:p>
            <a:pPr lvl="1"/>
            <a:r>
              <a:rPr lang="en-US" sz="2400" dirty="0"/>
              <a:t>Germany would be divided into different zones</a:t>
            </a:r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4" name="Picture 3" descr="C:\Users\adam\Desktop\napoleon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47385" y="2895600"/>
            <a:ext cx="3396615" cy="3962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 descr="File:Yalta Conference (Churchill, Roosevelt, Stalin) (B&amp;W)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4759" y="0"/>
            <a:ext cx="4492625" cy="35052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692099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6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066800"/>
          </a:xfrm>
        </p:spPr>
        <p:txBody>
          <a:bodyPr/>
          <a:lstStyle/>
          <a:p>
            <a:r>
              <a:rPr lang="en-US" dirty="0" smtClean="0"/>
              <a:t>The Collapse of the Peace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990600"/>
            <a:ext cx="9144000" cy="5867400"/>
          </a:xfrm>
        </p:spPr>
        <p:txBody>
          <a:bodyPr/>
          <a:lstStyle/>
          <a:p>
            <a:r>
              <a:rPr lang="en-US" dirty="0" smtClean="0"/>
              <a:t>Potsdam Conference (July, 1945):</a:t>
            </a:r>
          </a:p>
          <a:p>
            <a:pPr lvl="1"/>
            <a:r>
              <a:rPr lang="en-US" dirty="0"/>
              <a:t>Japan given an ultimatum to surrender</a:t>
            </a:r>
          </a:p>
          <a:p>
            <a:pPr lvl="2"/>
            <a:r>
              <a:rPr lang="en-US" dirty="0"/>
              <a:t>Truman hinted to Stalin about a new weapon</a:t>
            </a:r>
          </a:p>
          <a:p>
            <a:pPr lvl="1"/>
            <a:r>
              <a:rPr lang="en-US" dirty="0"/>
              <a:t>Truman wanted to hold Stalin to agreements at Yalta</a:t>
            </a:r>
          </a:p>
          <a:p>
            <a:pPr lvl="2"/>
            <a:r>
              <a:rPr lang="en-US" dirty="0"/>
              <a:t>He saw it as a “pact”</a:t>
            </a:r>
          </a:p>
          <a:p>
            <a:r>
              <a:rPr lang="en-US" dirty="0" smtClean="0"/>
              <a:t>Chinese Civil War:</a:t>
            </a:r>
          </a:p>
          <a:p>
            <a:pPr lvl="1"/>
            <a:r>
              <a:rPr lang="en-US" dirty="0" smtClean="0"/>
              <a:t>Nationalists (Chiang Kai-shek) v. Communists (Mao Zedong)</a:t>
            </a:r>
          </a:p>
          <a:p>
            <a:pPr lvl="1"/>
            <a:r>
              <a:rPr lang="en-US" dirty="0" smtClean="0"/>
              <a:t>US supported the Nationalists</a:t>
            </a:r>
            <a:endParaRPr lang="en-US" dirty="0"/>
          </a:p>
          <a:p>
            <a:r>
              <a:rPr lang="en-US" dirty="0" smtClean="0"/>
              <a:t>***Containment***</a:t>
            </a:r>
          </a:p>
          <a:p>
            <a:pPr lvl="1"/>
            <a:r>
              <a:rPr lang="en-US" dirty="0" smtClean="0"/>
              <a:t>George Kennan, believed the Soviet threat of expansion should be “contained”</a:t>
            </a:r>
          </a:p>
          <a:p>
            <a:r>
              <a:rPr lang="en-US" dirty="0" smtClean="0"/>
              <a:t>Two forms of Containment:</a:t>
            </a:r>
          </a:p>
          <a:p>
            <a:pPr lvl="1"/>
            <a:r>
              <a:rPr lang="en-US" dirty="0" smtClean="0"/>
              <a:t>Truman Doctrine:</a:t>
            </a:r>
          </a:p>
          <a:p>
            <a:pPr lvl="2"/>
            <a:r>
              <a:rPr lang="en-US" dirty="0" smtClean="0"/>
              <a:t>$400 million in aid to Turkey and Greece</a:t>
            </a:r>
          </a:p>
          <a:p>
            <a:pPr lvl="1"/>
            <a:r>
              <a:rPr lang="en-US" dirty="0" smtClean="0"/>
              <a:t>Marshall Plan:</a:t>
            </a:r>
          </a:p>
          <a:p>
            <a:pPr lvl="2"/>
            <a:r>
              <a:rPr lang="en-US" dirty="0" smtClean="0"/>
              <a:t>$12 billion in economic aid to Europe</a:t>
            </a:r>
          </a:p>
          <a:p>
            <a:r>
              <a:rPr lang="en-US" dirty="0" smtClean="0"/>
              <a:t>National Security Act:</a:t>
            </a:r>
          </a:p>
          <a:p>
            <a:pPr lvl="1"/>
            <a:r>
              <a:rPr lang="en-US" dirty="0" smtClean="0"/>
              <a:t>Created the Department of Defense, CIA, and increased powers of the president</a:t>
            </a:r>
            <a:endParaRPr lang="en-US" dirty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4" name="Picture 3" descr="File:Potsdam conference 1945-8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3242945"/>
            <a:ext cx="4573270" cy="3615055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 descr="File:Kennan.jpe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2435" y="0"/>
            <a:ext cx="3072765" cy="3581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5" descr="File:Marshall Plan poster.JPG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-6927"/>
            <a:ext cx="3515360" cy="483298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583351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2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4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5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8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9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066800"/>
          </a:xfrm>
        </p:spPr>
        <p:txBody>
          <a:bodyPr/>
          <a:lstStyle/>
          <a:p>
            <a:r>
              <a:rPr lang="en-US" dirty="0" smtClean="0"/>
              <a:t>The Collapse of the Peace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990600"/>
            <a:ext cx="9144000" cy="5867400"/>
          </a:xfrm>
        </p:spPr>
        <p:txBody>
          <a:bodyPr/>
          <a:lstStyle/>
          <a:p>
            <a:r>
              <a:rPr lang="en-US" dirty="0"/>
              <a:t>Berlin </a:t>
            </a:r>
            <a:r>
              <a:rPr lang="en-US" dirty="0" smtClean="0"/>
              <a:t>Blockade (1948):</a:t>
            </a:r>
            <a:endParaRPr lang="en-US" dirty="0"/>
          </a:p>
          <a:p>
            <a:pPr lvl="1"/>
            <a:r>
              <a:rPr lang="en-US" dirty="0"/>
              <a:t>Stalin cut off all roads/trains to Berlin (located in East Germany)</a:t>
            </a:r>
          </a:p>
          <a:p>
            <a:pPr lvl="1"/>
            <a:r>
              <a:rPr lang="en-US" dirty="0"/>
              <a:t>US provided </a:t>
            </a:r>
            <a:r>
              <a:rPr lang="en-US" dirty="0" smtClean="0"/>
              <a:t>food, goods, etc. to citizens of Berlin</a:t>
            </a:r>
          </a:p>
          <a:p>
            <a:pPr lvl="1"/>
            <a:r>
              <a:rPr lang="en-US" dirty="0" smtClean="0"/>
              <a:t>Helps lead to the formation of…..</a:t>
            </a:r>
            <a:endParaRPr lang="en-US" dirty="0"/>
          </a:p>
          <a:p>
            <a:r>
              <a:rPr lang="en-US" dirty="0" smtClean="0"/>
              <a:t>North Atlantic Treaty Organization (NATO):</a:t>
            </a:r>
          </a:p>
          <a:p>
            <a:pPr lvl="1"/>
            <a:r>
              <a:rPr lang="en-US" dirty="0" smtClean="0"/>
              <a:t>First peace-time alliance in US History</a:t>
            </a:r>
          </a:p>
          <a:p>
            <a:pPr lvl="1"/>
            <a:r>
              <a:rPr lang="en-US" dirty="0" smtClean="0"/>
              <a:t>“An attack on one is an attack on all”</a:t>
            </a:r>
          </a:p>
          <a:p>
            <a:pPr lvl="1"/>
            <a:r>
              <a:rPr lang="en-US" dirty="0" smtClean="0"/>
              <a:t>The Soviet Union later responded with the Warsaw Pact</a:t>
            </a:r>
          </a:p>
          <a:p>
            <a:r>
              <a:rPr lang="en-US" dirty="0" smtClean="0"/>
              <a:t>1949: A bad year for the US’ foreign policy</a:t>
            </a:r>
          </a:p>
          <a:p>
            <a:pPr lvl="1"/>
            <a:r>
              <a:rPr lang="en-US" dirty="0" smtClean="0"/>
              <a:t>“Fall” of China</a:t>
            </a:r>
          </a:p>
          <a:p>
            <a:pPr lvl="1"/>
            <a:r>
              <a:rPr lang="en-US" dirty="0" smtClean="0"/>
              <a:t>Soviet Union detonates its own nuclear weapon</a:t>
            </a:r>
            <a:endParaRPr lang="en-US" dirty="0"/>
          </a:p>
          <a:p>
            <a:r>
              <a:rPr lang="en-US" dirty="0" smtClean="0"/>
              <a:t>**NSC-68**</a:t>
            </a:r>
          </a:p>
          <a:p>
            <a:pPr lvl="1"/>
            <a:r>
              <a:rPr lang="en-US" dirty="0" smtClean="0"/>
              <a:t>Urged for a more aggressive foreign policy and increase in defense spending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4" name="Picture 3" descr="File:Berlin Blockade Milk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75093" y="2594610"/>
            <a:ext cx="3396615" cy="426339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5370476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52400"/>
            <a:ext cx="9144000" cy="1295400"/>
          </a:xfrm>
        </p:spPr>
        <p:txBody>
          <a:bodyPr/>
          <a:lstStyle/>
          <a:p>
            <a:r>
              <a:rPr lang="en-US" dirty="0" smtClean="0"/>
              <a:t>American Society And Politics After the War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295400"/>
            <a:ext cx="9144000" cy="5562600"/>
          </a:xfrm>
        </p:spPr>
        <p:txBody>
          <a:bodyPr/>
          <a:lstStyle/>
          <a:p>
            <a:r>
              <a:rPr lang="en-US" dirty="0" smtClean="0"/>
              <a:t>Why was the economy better post WWII than post WWI?</a:t>
            </a:r>
          </a:p>
          <a:p>
            <a:pPr lvl="1"/>
            <a:r>
              <a:rPr lang="en-US" dirty="0" smtClean="0"/>
              <a:t>Consumer demand was high – little spending during the war</a:t>
            </a:r>
            <a:endParaRPr lang="en-US" dirty="0"/>
          </a:p>
          <a:p>
            <a:pPr lvl="1"/>
            <a:r>
              <a:rPr lang="en-US" dirty="0" smtClean="0"/>
              <a:t>Servicemen’s Readjustment Act of 1944 (G.I. Bill)</a:t>
            </a:r>
          </a:p>
          <a:p>
            <a:pPr lvl="2"/>
            <a:r>
              <a:rPr lang="en-US" dirty="0" smtClean="0"/>
              <a:t>Education and economic aid to veterans returning from war</a:t>
            </a:r>
          </a:p>
          <a:p>
            <a:endParaRPr lang="en-US" dirty="0" smtClean="0"/>
          </a:p>
          <a:p>
            <a:r>
              <a:rPr lang="en-US" dirty="0" smtClean="0"/>
              <a:t>Women, blacks, and Hispanics were pushed out of jobs for returning white soldiers</a:t>
            </a:r>
          </a:p>
          <a:p>
            <a:endParaRPr lang="en-US" dirty="0" smtClean="0"/>
          </a:p>
          <a:p>
            <a:r>
              <a:rPr lang="en-US" dirty="0" smtClean="0"/>
              <a:t>Truman’s “Fair Deal”:</a:t>
            </a:r>
          </a:p>
          <a:p>
            <a:pPr lvl="1"/>
            <a:r>
              <a:rPr lang="en-US" dirty="0" smtClean="0"/>
              <a:t>Proposed more Social Security, increased minimum wage, national insurance, etc.</a:t>
            </a:r>
          </a:p>
          <a:p>
            <a:pPr lvl="1"/>
            <a:r>
              <a:rPr lang="en-US" dirty="0" smtClean="0"/>
              <a:t>Biggest success came in minimum wage and housing</a:t>
            </a:r>
            <a:endParaRPr lang="en-US" dirty="0"/>
          </a:p>
          <a:p>
            <a:endParaRPr lang="en-US" dirty="0" smtClean="0"/>
          </a:p>
          <a:p>
            <a:r>
              <a:rPr lang="en-US" dirty="0" smtClean="0"/>
              <a:t>Taft-Hartley Act:</a:t>
            </a:r>
          </a:p>
          <a:p>
            <a:pPr lvl="1"/>
            <a:r>
              <a:rPr lang="en-US" dirty="0" smtClean="0"/>
              <a:t>Passed over Truman’s veto</a:t>
            </a:r>
          </a:p>
          <a:p>
            <a:pPr lvl="1"/>
            <a:r>
              <a:rPr lang="en-US" dirty="0" smtClean="0"/>
              <a:t>Outlawed the “closed-shop”</a:t>
            </a:r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4" name="Picture 3" descr="File:Harry-truman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7074" y="-20782"/>
            <a:ext cx="3336925" cy="426339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5946283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52400"/>
            <a:ext cx="9144000" cy="1295400"/>
          </a:xfrm>
        </p:spPr>
        <p:txBody>
          <a:bodyPr/>
          <a:lstStyle/>
          <a:p>
            <a:r>
              <a:rPr lang="en-US" dirty="0" smtClean="0"/>
              <a:t>American Society And Politics After the War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295400"/>
            <a:ext cx="9144000" cy="5562600"/>
          </a:xfrm>
        </p:spPr>
        <p:txBody>
          <a:bodyPr/>
          <a:lstStyle/>
          <a:p>
            <a:r>
              <a:rPr lang="en-US" dirty="0"/>
              <a:t>Election of 1948:</a:t>
            </a:r>
          </a:p>
          <a:p>
            <a:pPr lvl="1"/>
            <a:r>
              <a:rPr lang="en-US" dirty="0"/>
              <a:t>Dewey does NOT defeat Truman</a:t>
            </a:r>
          </a:p>
          <a:p>
            <a:pPr lvl="1"/>
            <a:r>
              <a:rPr lang="en-US" dirty="0"/>
              <a:t>Truman campaigned via RR</a:t>
            </a:r>
          </a:p>
          <a:p>
            <a:r>
              <a:rPr lang="en-US" dirty="0" smtClean="0"/>
              <a:t>Truman did not achieve many gains in Civil Rights</a:t>
            </a:r>
          </a:p>
          <a:p>
            <a:pPr lvl="1"/>
            <a:r>
              <a:rPr lang="en-US" dirty="0" smtClean="0"/>
              <a:t>Southern Congressmen did not support his plans, which included:</a:t>
            </a:r>
          </a:p>
          <a:p>
            <a:pPr lvl="2"/>
            <a:r>
              <a:rPr lang="en-US" dirty="0" smtClean="0"/>
              <a:t>Federal protection of black rights</a:t>
            </a:r>
          </a:p>
          <a:p>
            <a:pPr lvl="2"/>
            <a:r>
              <a:rPr lang="en-US" dirty="0" smtClean="0"/>
              <a:t>Abolishing poll taxes</a:t>
            </a:r>
          </a:p>
          <a:p>
            <a:r>
              <a:rPr lang="en-US" dirty="0" smtClean="0"/>
              <a:t>Executive </a:t>
            </a:r>
            <a:r>
              <a:rPr lang="en-US" dirty="0"/>
              <a:t>Order 9981 (1948):</a:t>
            </a:r>
          </a:p>
          <a:p>
            <a:pPr lvl="1"/>
            <a:r>
              <a:rPr lang="en-US" dirty="0"/>
              <a:t>Desegregated the US military</a:t>
            </a:r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4" name="Picture 3" descr="C:\Users\adam\Downloads\photo 2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3276600"/>
            <a:ext cx="2819400" cy="3581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 descr="File:ElectoralCollege1948.sv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14400" y="3340100"/>
            <a:ext cx="5943600" cy="34544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5586072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2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14400"/>
          </a:xfrm>
        </p:spPr>
        <p:txBody>
          <a:bodyPr/>
          <a:lstStyle/>
          <a:p>
            <a:r>
              <a:rPr lang="en-US" dirty="0" smtClean="0"/>
              <a:t>The Korean War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838200"/>
            <a:ext cx="9144000" cy="6019800"/>
          </a:xfrm>
        </p:spPr>
        <p:txBody>
          <a:bodyPr/>
          <a:lstStyle/>
          <a:p>
            <a:r>
              <a:rPr lang="en-US" dirty="0"/>
              <a:t>In June, 1950, N. Korea invaded S. Korea </a:t>
            </a:r>
          </a:p>
          <a:p>
            <a:pPr lvl="1"/>
            <a:r>
              <a:rPr lang="en-US" dirty="0"/>
              <a:t>Took over almost all of S. Korean</a:t>
            </a:r>
          </a:p>
          <a:p>
            <a:pPr lvl="1"/>
            <a:r>
              <a:rPr lang="en-US" dirty="0"/>
              <a:t>Truman saw the invasion as an act by the Soviet Union</a:t>
            </a:r>
          </a:p>
          <a:p>
            <a:r>
              <a:rPr lang="en-US" dirty="0"/>
              <a:t>US drastically increased its military size and spending</a:t>
            </a:r>
          </a:p>
          <a:p>
            <a:pPr lvl="1"/>
            <a:r>
              <a:rPr lang="en-US" dirty="0"/>
              <a:t>NSC-68</a:t>
            </a:r>
          </a:p>
          <a:p>
            <a:r>
              <a:rPr lang="en-US" dirty="0"/>
              <a:t>Eventually N. Korea is pushed back beyond the 38</a:t>
            </a:r>
            <a:r>
              <a:rPr lang="en-US" baseline="30000" dirty="0"/>
              <a:t>th</a:t>
            </a:r>
            <a:r>
              <a:rPr lang="en-US" dirty="0"/>
              <a:t> </a:t>
            </a:r>
          </a:p>
          <a:p>
            <a:r>
              <a:rPr lang="en-US" dirty="0"/>
              <a:t>China intervened on November 25,  on behalf of North Korea</a:t>
            </a:r>
          </a:p>
          <a:p>
            <a:pPr marL="640080" lvl="2" indent="-274320"/>
            <a:r>
              <a:rPr lang="en-US" dirty="0"/>
              <a:t>General MacArthur wanted to fight a large-scale war, attack the Chinese</a:t>
            </a:r>
          </a:p>
          <a:p>
            <a:r>
              <a:rPr lang="en-US" dirty="0"/>
              <a:t>MacArthur criticized Truman’s plans</a:t>
            </a:r>
          </a:p>
          <a:p>
            <a:pPr lvl="1"/>
            <a:r>
              <a:rPr lang="en-US" dirty="0"/>
              <a:t>Truman fired MacArthur</a:t>
            </a:r>
          </a:p>
          <a:p>
            <a:r>
              <a:rPr lang="en-US" dirty="0"/>
              <a:t>July, 1953: Ike agreed to a division of North Korea at the 38</a:t>
            </a:r>
            <a:r>
              <a:rPr lang="en-US" baseline="30000" dirty="0"/>
              <a:t>th</a:t>
            </a:r>
            <a:r>
              <a:rPr lang="en-US" dirty="0"/>
              <a:t> parallel; demilitarized zone</a:t>
            </a:r>
          </a:p>
          <a:p>
            <a:pPr lvl="1"/>
            <a:r>
              <a:rPr lang="en-US" dirty="0" smtClean="0"/>
              <a:t>36</a:t>
            </a:r>
            <a:r>
              <a:rPr lang="en-US" dirty="0"/>
              <a:t>, 940 Americans were killed, 103,284 were wounded</a:t>
            </a:r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4" name="Picture 3" descr="C:\Users\adam\Downloads\Crossing_the_38th_parallel._United_Nations_forces_withdraw_from_Pyongyang,_the_North_Korean_capital._They_recrossed..._-_NARA_-_541822.tif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6927"/>
            <a:ext cx="6019800" cy="479367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553707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20782" y="609600"/>
            <a:ext cx="9144000" cy="914400"/>
          </a:xfrm>
        </p:spPr>
        <p:txBody>
          <a:bodyPr/>
          <a:lstStyle/>
          <a:p>
            <a:r>
              <a:rPr lang="en-US" dirty="0" smtClean="0"/>
              <a:t>The Crusade Against Subversion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447800"/>
            <a:ext cx="9144000" cy="5410200"/>
          </a:xfrm>
        </p:spPr>
        <p:txBody>
          <a:bodyPr>
            <a:normAutofit lnSpcReduction="10000"/>
          </a:bodyPr>
          <a:lstStyle/>
          <a:p>
            <a:r>
              <a:rPr lang="en-US" dirty="0"/>
              <a:t>HUAC (created in 1945)</a:t>
            </a:r>
          </a:p>
          <a:p>
            <a:pPr lvl="1"/>
            <a:r>
              <a:rPr lang="en-US" dirty="0"/>
              <a:t>House Committee on Un-American Activities</a:t>
            </a:r>
          </a:p>
          <a:p>
            <a:pPr lvl="2"/>
            <a:r>
              <a:rPr lang="en-US" dirty="0"/>
              <a:t>Prominent member was Richard Nixon – NOT JOSEPH McCarthy!</a:t>
            </a:r>
          </a:p>
          <a:p>
            <a:pPr lvl="1"/>
            <a:r>
              <a:rPr lang="en-US" dirty="0"/>
              <a:t>Alger Hiss:</a:t>
            </a:r>
          </a:p>
          <a:p>
            <a:pPr lvl="2"/>
            <a:r>
              <a:rPr lang="en-US" dirty="0"/>
              <a:t>One-time aide to FDR</a:t>
            </a:r>
          </a:p>
          <a:p>
            <a:pPr lvl="2"/>
            <a:r>
              <a:rPr lang="en-US" dirty="0"/>
              <a:t>Accused of sharing 65 classified documents</a:t>
            </a:r>
          </a:p>
          <a:p>
            <a:pPr lvl="2"/>
            <a:r>
              <a:rPr lang="en-US" dirty="0"/>
              <a:t>Indicted and sentenced to 5 years in jail for perjury</a:t>
            </a:r>
          </a:p>
          <a:p>
            <a:pPr lvl="1"/>
            <a:r>
              <a:rPr lang="en-US" dirty="0"/>
              <a:t>“Hollywood Ten”</a:t>
            </a:r>
          </a:p>
          <a:p>
            <a:pPr lvl="2"/>
            <a:r>
              <a:rPr lang="en-US" dirty="0"/>
              <a:t>10 screenwriters that refused to testify before HUAC; sentenced to jail</a:t>
            </a:r>
          </a:p>
          <a:p>
            <a:r>
              <a:rPr lang="en-US" dirty="0"/>
              <a:t>Many activities became associated with Communism: declining religious sentiment, increased sexual freedom, agitation for civil rights</a:t>
            </a:r>
          </a:p>
          <a:p>
            <a:r>
              <a:rPr lang="en-US" dirty="0" smtClean="0"/>
              <a:t>Truman’s </a:t>
            </a:r>
            <a:r>
              <a:rPr lang="en-US" dirty="0"/>
              <a:t>Loyalty Program: </a:t>
            </a:r>
          </a:p>
          <a:p>
            <a:pPr lvl="1"/>
            <a:r>
              <a:rPr lang="en-US" dirty="0"/>
              <a:t>Truman issued an executive order (9835) for federal employees to take a loyalty oath</a:t>
            </a:r>
          </a:p>
          <a:p>
            <a:r>
              <a:rPr lang="en-US" dirty="0" smtClean="0"/>
              <a:t>McCarran Internal Security Act:</a:t>
            </a:r>
          </a:p>
          <a:p>
            <a:pPr lvl="1"/>
            <a:r>
              <a:rPr lang="en-US" dirty="0" smtClean="0"/>
              <a:t>Required Communist organizations to register with the government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4" name="Picture 3" descr="File:Alger Hiss (1950)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4335" y="0"/>
            <a:ext cx="3669665" cy="286194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760420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20782" y="609600"/>
            <a:ext cx="9144000" cy="914400"/>
          </a:xfrm>
        </p:spPr>
        <p:txBody>
          <a:bodyPr/>
          <a:lstStyle/>
          <a:p>
            <a:r>
              <a:rPr lang="en-US" dirty="0" smtClean="0"/>
              <a:t>The Crusade Against Subversion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447800"/>
            <a:ext cx="9144000" cy="5410200"/>
          </a:xfrm>
        </p:spPr>
        <p:txBody>
          <a:bodyPr>
            <a:normAutofit/>
          </a:bodyPr>
          <a:lstStyle/>
          <a:p>
            <a:r>
              <a:rPr lang="en-US" sz="2800" dirty="0" err="1"/>
              <a:t>Rosenbergs</a:t>
            </a:r>
            <a:endParaRPr lang="en-US" sz="2800" dirty="0"/>
          </a:p>
          <a:p>
            <a:pPr lvl="1"/>
            <a:r>
              <a:rPr lang="en-US" sz="1800" dirty="0"/>
              <a:t>Husband and wife convicted of giving a-bomb secrets to the Soviets</a:t>
            </a:r>
          </a:p>
          <a:p>
            <a:pPr lvl="1"/>
            <a:r>
              <a:rPr lang="en-US" sz="1800" dirty="0"/>
              <a:t>2008 – Revealed that the prosecution knew Ethel was innocent</a:t>
            </a:r>
          </a:p>
          <a:p>
            <a:r>
              <a:rPr lang="en-US" sz="2800" dirty="0" smtClean="0"/>
              <a:t>McCarthyism</a:t>
            </a:r>
            <a:endParaRPr lang="en-US" sz="2800" dirty="0"/>
          </a:p>
          <a:p>
            <a:pPr lvl="1"/>
            <a:r>
              <a:rPr lang="en-US" sz="1800" dirty="0"/>
              <a:t>Seen as a </a:t>
            </a:r>
            <a:r>
              <a:rPr lang="en-US" sz="1800" u="sng" dirty="0"/>
              <a:t>demagogue</a:t>
            </a:r>
            <a:endParaRPr lang="en-US" sz="1800" dirty="0"/>
          </a:p>
          <a:p>
            <a:pPr lvl="2"/>
            <a:r>
              <a:rPr lang="en-US" sz="1800" dirty="0"/>
              <a:t>Leader that capitalizes on prejudices and false claims to gain power</a:t>
            </a:r>
          </a:p>
          <a:p>
            <a:pPr lvl="1"/>
            <a:r>
              <a:rPr lang="en-US" sz="1800" dirty="0"/>
              <a:t>Joseph McCarthy (R – </a:t>
            </a:r>
            <a:r>
              <a:rPr lang="en-US" sz="1800" dirty="0" err="1"/>
              <a:t>Wisconson</a:t>
            </a:r>
            <a:r>
              <a:rPr lang="en-US" sz="1800" dirty="0"/>
              <a:t>)</a:t>
            </a:r>
          </a:p>
          <a:p>
            <a:pPr lvl="1"/>
            <a:r>
              <a:rPr lang="en-US" sz="1800" dirty="0"/>
              <a:t>Accused state department officials of being communists</a:t>
            </a:r>
          </a:p>
          <a:p>
            <a:pPr lvl="1"/>
            <a:r>
              <a:rPr lang="en-US" sz="1800" dirty="0"/>
              <a:t>Downfall happened when he attacked the </a:t>
            </a:r>
            <a:r>
              <a:rPr lang="en-US" sz="1800" dirty="0" smtClean="0"/>
              <a:t>army</a:t>
            </a:r>
          </a:p>
          <a:p>
            <a:pPr lvl="2"/>
            <a:r>
              <a:rPr lang="en-US" sz="1800" dirty="0" smtClean="0"/>
              <a:t>Seen by many as a bully on </a:t>
            </a:r>
            <a:r>
              <a:rPr lang="en-US" sz="1800" dirty="0" err="1" smtClean="0"/>
              <a:t>tv</a:t>
            </a:r>
            <a:endParaRPr lang="en-US" sz="1800" dirty="0"/>
          </a:p>
          <a:p>
            <a:pPr lvl="1"/>
            <a:r>
              <a:rPr lang="en-US" sz="1800" dirty="0"/>
              <a:t>Arthur Miller’s </a:t>
            </a:r>
            <a:r>
              <a:rPr lang="en-US" sz="1800" u="sng" dirty="0"/>
              <a:t>The Crucible</a:t>
            </a:r>
            <a:r>
              <a:rPr lang="en-US" sz="1800" dirty="0"/>
              <a:t> was an allegory to McCarthyism</a:t>
            </a:r>
            <a:endParaRPr lang="en-US" sz="1800" u="sng" dirty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4" name="Picture 3" descr="File:Julius and Ethel Rosenberg NYWTS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0" y="2667000"/>
            <a:ext cx="4360227" cy="3998912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 descr="File:Joseph McCarthy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1" y="-13856"/>
            <a:ext cx="3200400" cy="336665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514393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xecutive">
  <a:themeElements>
    <a:clrScheme name="Executive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Executive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Executiv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Executive</Template>
  <TotalTime>6774</TotalTime>
  <Words>854</Words>
  <Application>Microsoft Office PowerPoint</Application>
  <PresentationFormat>On-screen Show (4:3)</PresentationFormat>
  <Paragraphs>261</Paragraphs>
  <Slides>11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Executive</vt:lpstr>
      <vt:lpstr>American History: Chapter 27 Review Video</vt:lpstr>
      <vt:lpstr>Origins Of The Cold War</vt:lpstr>
      <vt:lpstr>The Collapse of the Peace</vt:lpstr>
      <vt:lpstr>The Collapse of the Peace</vt:lpstr>
      <vt:lpstr>American Society And Politics After the War</vt:lpstr>
      <vt:lpstr>American Society And Politics After the War</vt:lpstr>
      <vt:lpstr>The Korean War</vt:lpstr>
      <vt:lpstr>The Crusade Against Subversion</vt:lpstr>
      <vt:lpstr>The Crusade Against Subversion</vt:lpstr>
      <vt:lpstr>Quick Recap</vt:lpstr>
      <vt:lpstr>Thanks for watching!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Chapter 9 Review Video</dc:title>
  <dc:creator>Adam Norris</dc:creator>
  <cp:lastModifiedBy>adam</cp:lastModifiedBy>
  <cp:revision>331</cp:revision>
  <dcterms:created xsi:type="dcterms:W3CDTF">2013-08-26T14:38:25Z</dcterms:created>
  <dcterms:modified xsi:type="dcterms:W3CDTF">2014-04-03T00:27:42Z</dcterms:modified>
</cp:coreProperties>
</file>