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18288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</a:t>
            </a:r>
            <a:r>
              <a:rPr lang="en-US" sz="4800" dirty="0" smtClean="0"/>
              <a:t>28 </a:t>
            </a:r>
            <a:r>
              <a:rPr lang="en-US" sz="4800" dirty="0" smtClean="0"/>
              <a:t>Review Video</a:t>
            </a:r>
            <a:endParaRPr lang="en-US" sz="48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381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www.Apushreview.com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7"/>
            <a:ext cx="9144000" cy="755073"/>
          </a:xfrm>
        </p:spPr>
        <p:txBody>
          <a:bodyPr/>
          <a:lstStyle/>
          <a:p>
            <a:pPr algn="ctr"/>
            <a:r>
              <a:rPr lang="en-US" dirty="0" smtClean="0"/>
              <a:t>Eisenhower and Republicanism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 smtClean="0"/>
              <a:t>Secretary of State – John Foster Dulles</a:t>
            </a:r>
          </a:p>
          <a:p>
            <a:pPr lvl="1"/>
            <a:r>
              <a:rPr lang="en-US" sz="2000" dirty="0" smtClean="0"/>
              <a:t>Massive Retaliation:</a:t>
            </a:r>
          </a:p>
          <a:p>
            <a:pPr lvl="2"/>
            <a:r>
              <a:rPr lang="en-US" sz="2000" dirty="0" smtClean="0"/>
              <a:t>Brinkmanship </a:t>
            </a:r>
          </a:p>
          <a:p>
            <a:r>
              <a:rPr lang="en-US" sz="2100" dirty="0" err="1" smtClean="0"/>
              <a:t>Dien</a:t>
            </a:r>
            <a:r>
              <a:rPr lang="en-US" sz="2100" dirty="0" smtClean="0"/>
              <a:t> Bien </a:t>
            </a:r>
            <a:r>
              <a:rPr lang="en-US" sz="2100" dirty="0" err="1" smtClean="0"/>
              <a:t>Phu</a:t>
            </a:r>
            <a:r>
              <a:rPr lang="en-US" sz="2100" dirty="0" smtClean="0"/>
              <a:t> Falls (1954), Rock the clock, Einstein, James Dean…….</a:t>
            </a:r>
          </a:p>
          <a:p>
            <a:pPr lvl="1"/>
            <a:r>
              <a:rPr lang="en-US" sz="2000" dirty="0" smtClean="0"/>
              <a:t>France leaves Vietnam, fear that Vietnam could turn Communist…..</a:t>
            </a:r>
          </a:p>
          <a:p>
            <a:pPr lvl="1"/>
            <a:r>
              <a:rPr lang="en-US" sz="2000" dirty="0" smtClean="0"/>
              <a:t>US increases its presence</a:t>
            </a:r>
          </a:p>
          <a:p>
            <a:r>
              <a:rPr lang="en-US" sz="2400" dirty="0" smtClean="0"/>
              <a:t>Eisenhower Doctrine:</a:t>
            </a:r>
          </a:p>
          <a:p>
            <a:pPr lvl="1"/>
            <a:r>
              <a:rPr lang="en-US" sz="2000" dirty="0" smtClean="0"/>
              <a:t>Fear that Communism could progress to Middle East countries (oil)</a:t>
            </a:r>
          </a:p>
          <a:p>
            <a:pPr lvl="1"/>
            <a:r>
              <a:rPr lang="en-US" sz="2000" dirty="0" smtClean="0"/>
              <a:t>President could provide military and economic aid to nations resisting communism</a:t>
            </a:r>
          </a:p>
          <a:p>
            <a:r>
              <a:rPr lang="en-US" sz="2400" dirty="0" smtClean="0"/>
              <a:t>Iran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err="1" smtClean="0"/>
              <a:t>Moussadegh</a:t>
            </a:r>
            <a:r>
              <a:rPr lang="en-US" sz="2000" dirty="0" smtClean="0"/>
              <a:t> was overthrown</a:t>
            </a:r>
          </a:p>
          <a:p>
            <a:pPr lvl="1"/>
            <a:r>
              <a:rPr lang="en-US" sz="2000" dirty="0" smtClean="0"/>
              <a:t>The Shah was instituted as leader by the CIA</a:t>
            </a:r>
          </a:p>
          <a:p>
            <a:r>
              <a:rPr lang="en-US" sz="2400" dirty="0" smtClean="0"/>
              <a:t>Suez Crisis</a:t>
            </a:r>
          </a:p>
          <a:p>
            <a:pPr lvl="1"/>
            <a:r>
              <a:rPr lang="en-US" sz="2000" dirty="0" smtClean="0"/>
              <a:t>Egyptian President Nasser nationalized the Suez Canal</a:t>
            </a:r>
          </a:p>
          <a:p>
            <a:pPr lvl="1"/>
            <a:r>
              <a:rPr lang="en-US" sz="2000" dirty="0" smtClean="0"/>
              <a:t>France, Britain, and Israel attacked Egypt</a:t>
            </a:r>
          </a:p>
          <a:p>
            <a:pPr lvl="1"/>
            <a:r>
              <a:rPr lang="en-US" sz="2000" dirty="0" smtClean="0"/>
              <a:t>US did NOT support the attack, France, Britain, and Israel withdrew</a:t>
            </a:r>
          </a:p>
          <a:p>
            <a:r>
              <a:rPr lang="en-US" sz="2000" dirty="0" smtClean="0"/>
              <a:t>Guatemala President </a:t>
            </a:r>
            <a:r>
              <a:rPr lang="en-US" sz="2000" dirty="0" err="1" smtClean="0"/>
              <a:t>Arbenz</a:t>
            </a:r>
            <a:r>
              <a:rPr lang="en-US" sz="2000" dirty="0" smtClean="0"/>
              <a:t> was overthrown after he nationalized land owned by a US fruit company</a:t>
            </a:r>
          </a:p>
          <a:p>
            <a:endParaRPr lang="en-US" sz="2000" dirty="0"/>
          </a:p>
        </p:txBody>
      </p:sp>
      <p:pic>
        <p:nvPicPr>
          <p:cNvPr id="4" name="Picture 3" descr="File:Senator John Foster Dulles (R-NY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-28100"/>
            <a:ext cx="2438400" cy="27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ShahEisenhow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782"/>
            <a:ext cx="3126105" cy="3941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0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7"/>
            <a:ext cx="9144000" cy="755073"/>
          </a:xfrm>
        </p:spPr>
        <p:txBody>
          <a:bodyPr/>
          <a:lstStyle/>
          <a:p>
            <a:pPr algn="ctr"/>
            <a:r>
              <a:rPr lang="en-US" dirty="0" smtClean="0"/>
              <a:t>Eisenhower and Republicanism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Cuba:</a:t>
            </a:r>
          </a:p>
          <a:p>
            <a:pPr lvl="1"/>
            <a:r>
              <a:rPr lang="en-US" sz="2000" dirty="0" smtClean="0"/>
              <a:t>US businesses owned a significant amount of land and resources</a:t>
            </a:r>
          </a:p>
          <a:p>
            <a:pPr lvl="1"/>
            <a:r>
              <a:rPr lang="en-US" sz="2000" dirty="0" smtClean="0"/>
              <a:t>January 1, 1959: Fidel Castro comes to power</a:t>
            </a:r>
          </a:p>
          <a:p>
            <a:pPr lvl="1"/>
            <a:r>
              <a:rPr lang="en-US" sz="2000" dirty="0" smtClean="0"/>
              <a:t>Castro and the USSR grew close, US cut ties with Cuba</a:t>
            </a:r>
          </a:p>
          <a:p>
            <a:r>
              <a:rPr lang="en-US" sz="2400" dirty="0" smtClean="0"/>
              <a:t>Hungarian Revolt:</a:t>
            </a:r>
          </a:p>
          <a:p>
            <a:pPr lvl="1"/>
            <a:r>
              <a:rPr lang="en-US" sz="2000" dirty="0" smtClean="0"/>
              <a:t>Hungarian citizens sought democratic reforms</a:t>
            </a:r>
          </a:p>
          <a:p>
            <a:pPr lvl="1"/>
            <a:r>
              <a:rPr lang="en-US" sz="2000" dirty="0" smtClean="0"/>
              <a:t>The Soviet Union quickly crushed the revolution</a:t>
            </a:r>
          </a:p>
          <a:p>
            <a:pPr lvl="1"/>
            <a:r>
              <a:rPr lang="en-US" sz="2000" dirty="0" smtClean="0"/>
              <a:t>US did not intervene</a:t>
            </a:r>
          </a:p>
          <a:p>
            <a:r>
              <a:rPr lang="en-US" sz="2400" dirty="0" smtClean="0"/>
              <a:t>U-2 Spy plane, May 1, 1960:</a:t>
            </a:r>
          </a:p>
          <a:p>
            <a:pPr lvl="1"/>
            <a:r>
              <a:rPr lang="en-US" sz="2000" dirty="0" smtClean="0"/>
              <a:t>The US and Soviet Union planned a series of planned summits</a:t>
            </a:r>
          </a:p>
          <a:p>
            <a:pPr lvl="1"/>
            <a:r>
              <a:rPr lang="en-US" sz="2000" dirty="0" smtClean="0"/>
              <a:t>USSR shot down a US spy plane</a:t>
            </a:r>
          </a:p>
          <a:p>
            <a:pPr lvl="1"/>
            <a:r>
              <a:rPr lang="en-US" sz="2000" dirty="0" smtClean="0"/>
              <a:t>Khrushchev cancelled further summits </a:t>
            </a:r>
          </a:p>
        </p:txBody>
      </p:sp>
      <p:pic>
        <p:nvPicPr>
          <p:cNvPr id="4" name="Picture 3" descr="File:US Air Force U-2 (2139646280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724400" cy="3760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9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855"/>
            <a:ext cx="7924800" cy="824345"/>
          </a:xfrm>
        </p:spPr>
        <p:txBody>
          <a:bodyPr/>
          <a:lstStyle/>
          <a:p>
            <a:pPr algn="ctr"/>
            <a:r>
              <a:rPr lang="en-US" dirty="0" smtClean="0"/>
              <a:t>Quick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762000"/>
            <a:ext cx="79248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Levittowns</a:t>
            </a:r>
            <a:r>
              <a:rPr lang="en-US" sz="2400" dirty="0" smtClean="0"/>
              <a:t>, suburbs, and “white flight”</a:t>
            </a:r>
          </a:p>
          <a:p>
            <a:r>
              <a:rPr lang="en-US" sz="2400" i="1" dirty="0" smtClean="0"/>
              <a:t>Sputnik</a:t>
            </a:r>
            <a:r>
              <a:rPr lang="en-US" sz="2400" dirty="0" smtClean="0"/>
              <a:t> and the Space Race</a:t>
            </a:r>
          </a:p>
          <a:p>
            <a:r>
              <a:rPr lang="en-US" sz="2400" dirty="0" smtClean="0"/>
              <a:t>Interstate Highway System</a:t>
            </a:r>
          </a:p>
          <a:p>
            <a:r>
              <a:rPr lang="en-US" sz="2400" dirty="0" smtClean="0"/>
              <a:t>Beat Generation</a:t>
            </a:r>
          </a:p>
          <a:p>
            <a:r>
              <a:rPr lang="en-US" sz="2400" dirty="0" smtClean="0"/>
              <a:t>Double V Campaign</a:t>
            </a:r>
          </a:p>
          <a:p>
            <a:r>
              <a:rPr lang="en-US" sz="2400" i="1" dirty="0" smtClean="0"/>
              <a:t>Brown v. Board</a:t>
            </a:r>
            <a:endParaRPr lang="en-US" sz="2400" dirty="0" smtClean="0"/>
          </a:p>
          <a:p>
            <a:r>
              <a:rPr lang="en-US" sz="2400" dirty="0" smtClean="0"/>
              <a:t>Massive Resistance</a:t>
            </a:r>
          </a:p>
          <a:p>
            <a:r>
              <a:rPr lang="en-US" sz="2400" dirty="0" smtClean="0"/>
              <a:t>Southern Manifesto</a:t>
            </a:r>
          </a:p>
          <a:p>
            <a:r>
              <a:rPr lang="en-US" sz="2400" dirty="0" smtClean="0"/>
              <a:t>Eisenhower Doctrine</a:t>
            </a:r>
          </a:p>
          <a:p>
            <a:r>
              <a:rPr lang="en-US" sz="2400" dirty="0" smtClean="0"/>
              <a:t>Fall of </a:t>
            </a:r>
            <a:r>
              <a:rPr lang="en-US" sz="2400" dirty="0" err="1" smtClean="0"/>
              <a:t>Dien</a:t>
            </a:r>
            <a:r>
              <a:rPr lang="en-US" sz="2400" dirty="0" smtClean="0"/>
              <a:t> Bien </a:t>
            </a:r>
            <a:r>
              <a:rPr lang="en-US" sz="2400" dirty="0" err="1" smtClean="0"/>
              <a:t>Phu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Iran</a:t>
            </a:r>
          </a:p>
          <a:p>
            <a:r>
              <a:rPr lang="en-US" sz="2400" dirty="0" smtClean="0"/>
              <a:t>U2 Spy Plane</a:t>
            </a:r>
          </a:p>
          <a:p>
            <a:r>
              <a:rPr lang="en-US" sz="2400" dirty="0" smtClean="0"/>
              <a:t>Cuba!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19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 smtClean="0"/>
              <a:t>Press the “Like” button</a:t>
            </a:r>
            <a:endParaRPr lang="en-US" sz="4400" dirty="0"/>
          </a:p>
          <a:p>
            <a:r>
              <a:rPr lang="en-US" sz="2400" dirty="0"/>
              <a:t>Questions? Comments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Ideas </a:t>
            </a:r>
            <a:r>
              <a:rPr lang="en-US" sz="2400" dirty="0"/>
              <a:t>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File:Cla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3124200" cy="36437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4724400" y="3352800"/>
            <a:ext cx="2133600" cy="1371600"/>
          </a:xfrm>
          <a:prstGeom prst="wedgeRoundRectCallout">
            <a:avLst>
              <a:gd name="adj1" fmla="val 66180"/>
              <a:gd name="adj2" fmla="val 503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Don’t forget to subscribe!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n-US" dirty="0" smtClean="0"/>
              <a:t>“The Economic Miracle”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Why was there economic success after WWII? (Minus inflation in the immediate years)</a:t>
            </a:r>
          </a:p>
          <a:p>
            <a:pPr lvl="1"/>
            <a:r>
              <a:rPr lang="en-US" sz="3400" dirty="0" smtClean="0"/>
              <a:t>Government spending – Interstate Highway System</a:t>
            </a:r>
          </a:p>
          <a:p>
            <a:pPr lvl="1"/>
            <a:r>
              <a:rPr lang="en-US" sz="3400" dirty="0" smtClean="0"/>
              <a:t>Baby Boomers (1946 – 1964) – created consumer demand</a:t>
            </a:r>
          </a:p>
          <a:p>
            <a:pPr lvl="1"/>
            <a:r>
              <a:rPr lang="en-US" sz="3400" dirty="0" smtClean="0"/>
              <a:t>Growth of suburbs -&gt; increased home and automobile purchases </a:t>
            </a:r>
            <a:endParaRPr lang="en-US" sz="3400" dirty="0"/>
          </a:p>
          <a:p>
            <a:r>
              <a:rPr lang="en-US" sz="3400" dirty="0" smtClean="0"/>
              <a:t>Industries affected by the automobile:</a:t>
            </a:r>
          </a:p>
          <a:p>
            <a:pPr lvl="1"/>
            <a:r>
              <a:rPr lang="en-US" sz="3400" dirty="0" smtClean="0"/>
              <a:t>Housing and oil, especially in Texas</a:t>
            </a:r>
          </a:p>
          <a:p>
            <a:r>
              <a:rPr lang="en-US" sz="3400" dirty="0" smtClean="0"/>
              <a:t>Growth of the Sunbelt:</a:t>
            </a:r>
          </a:p>
          <a:p>
            <a:pPr lvl="1"/>
            <a:r>
              <a:rPr lang="en-US" sz="3200" dirty="0" smtClean="0"/>
              <a:t>15 </a:t>
            </a:r>
            <a:r>
              <a:rPr lang="en-US" sz="3200" dirty="0"/>
              <a:t>state area from VA, through FL, all the way to CA</a:t>
            </a:r>
          </a:p>
          <a:p>
            <a:pPr lvl="1"/>
            <a:r>
              <a:rPr lang="en-US" sz="3200" dirty="0"/>
              <a:t>Grew at a rate twice as fast as the Northeast (Frostbelt)</a:t>
            </a:r>
          </a:p>
          <a:p>
            <a:r>
              <a:rPr lang="en-US" sz="3400" dirty="0" smtClean="0"/>
              <a:t>Unions:</a:t>
            </a:r>
          </a:p>
          <a:p>
            <a:pPr lvl="1"/>
            <a:r>
              <a:rPr lang="en-US" sz="3400" dirty="0" smtClean="0"/>
              <a:t>“Escalator-clauses” – automatic pay increases in line with CPI (inflation)</a:t>
            </a:r>
          </a:p>
          <a:p>
            <a:pPr lvl="1"/>
            <a:r>
              <a:rPr lang="en-US" sz="3400" dirty="0" smtClean="0"/>
              <a:t>Strikes became less frequent</a:t>
            </a:r>
          </a:p>
          <a:p>
            <a:pPr lvl="1"/>
            <a:r>
              <a:rPr lang="en-US" sz="3400" dirty="0" smtClean="0"/>
              <a:t>AFL-CIO merged into one union</a:t>
            </a:r>
          </a:p>
          <a:p>
            <a:pPr lvl="1"/>
            <a:r>
              <a:rPr lang="en-US" sz="3400" dirty="0" smtClean="0"/>
              <a:t>Taft-Hartley Act hurt unions:</a:t>
            </a:r>
          </a:p>
          <a:p>
            <a:pPr lvl="2"/>
            <a:r>
              <a:rPr lang="en-US" sz="3400" dirty="0" smtClean="0"/>
              <a:t>Outlawed the “Closed-shop”</a:t>
            </a:r>
            <a:endParaRPr lang="en-US" sz="34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File:Sun belt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"/>
            <a:ext cx="5334000" cy="31242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4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20782"/>
            <a:ext cx="9144000" cy="588818"/>
          </a:xfrm>
        </p:spPr>
        <p:txBody>
          <a:bodyPr/>
          <a:lstStyle/>
          <a:p>
            <a:pPr algn="ctr"/>
            <a:r>
              <a:rPr lang="en-US" dirty="0" smtClean="0"/>
              <a:t>The Explosion of Science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New medical advancements:</a:t>
            </a:r>
          </a:p>
          <a:p>
            <a:pPr lvl="1"/>
            <a:r>
              <a:rPr lang="en-US" sz="2000" dirty="0" smtClean="0"/>
              <a:t>Many before the 1950s including: antiseptic solutions, penicillin</a:t>
            </a:r>
          </a:p>
          <a:p>
            <a:pPr lvl="1"/>
            <a:r>
              <a:rPr lang="en-US" sz="2000" dirty="0" smtClean="0"/>
              <a:t>1954 Polio vaccine – Jonas Salk – provided free vaccines </a:t>
            </a:r>
            <a:endParaRPr lang="en-US" sz="2000" dirty="0"/>
          </a:p>
          <a:p>
            <a:r>
              <a:rPr lang="en-US" sz="2800" dirty="0" smtClean="0"/>
              <a:t>DDT Pesticide – harmful to insects</a:t>
            </a:r>
          </a:p>
          <a:p>
            <a:pPr lvl="1"/>
            <a:r>
              <a:rPr lang="en-US" sz="2000" dirty="0" smtClean="0"/>
              <a:t>Rachel Carson’s </a:t>
            </a:r>
            <a:r>
              <a:rPr lang="en-US" sz="2000" i="1" dirty="0" smtClean="0"/>
              <a:t>Silent Spring</a:t>
            </a:r>
            <a:r>
              <a:rPr lang="en-US" sz="2000" dirty="0" smtClean="0"/>
              <a:t> in 1962 exemplified the harmful effects of pesticides</a:t>
            </a:r>
            <a:endParaRPr lang="en-US" sz="2000" dirty="0"/>
          </a:p>
          <a:p>
            <a:r>
              <a:rPr lang="en-US" sz="2800" dirty="0" smtClean="0"/>
              <a:t>1952 hydrogen bomb test:</a:t>
            </a:r>
          </a:p>
          <a:p>
            <a:pPr lvl="1"/>
            <a:r>
              <a:rPr lang="en-US" sz="2000" dirty="0" smtClean="0"/>
              <a:t>Much more powerful than atom bomb</a:t>
            </a:r>
          </a:p>
          <a:p>
            <a:pPr lvl="1"/>
            <a:r>
              <a:rPr lang="en-US" sz="2000" dirty="0" smtClean="0"/>
              <a:t>Soviet Union successfully tested their own the next year</a:t>
            </a:r>
            <a:endParaRPr lang="en-US" sz="2000" dirty="0"/>
          </a:p>
          <a:p>
            <a:r>
              <a:rPr lang="en-US" sz="2800" dirty="0" smtClean="0"/>
              <a:t>Space Program:</a:t>
            </a:r>
          </a:p>
          <a:p>
            <a:pPr lvl="1"/>
            <a:r>
              <a:rPr lang="en-US" sz="2000" dirty="0" smtClean="0"/>
              <a:t>1957 – Soviet Union launched </a:t>
            </a:r>
            <a:r>
              <a:rPr lang="en-US" sz="2000" i="1" dirty="0" smtClean="0"/>
              <a:t>Sputnik</a:t>
            </a:r>
            <a:endParaRPr lang="en-US" sz="2000" dirty="0" smtClean="0"/>
          </a:p>
          <a:p>
            <a:pPr lvl="2"/>
            <a:r>
              <a:rPr lang="en-US" sz="2000" dirty="0" smtClean="0"/>
              <a:t>***US Responded by increasing spending on science and education***</a:t>
            </a:r>
          </a:p>
          <a:p>
            <a:pPr lvl="1"/>
            <a:r>
              <a:rPr lang="en-US" sz="2000" dirty="0" smtClean="0"/>
              <a:t>In 1958, NASA was created</a:t>
            </a:r>
          </a:p>
          <a:p>
            <a:pPr lvl="1"/>
            <a:r>
              <a:rPr lang="en-US" sz="2000" dirty="0" smtClean="0"/>
              <a:t>Yuri Gagarin became first person in outer space on April 12, 1961</a:t>
            </a:r>
          </a:p>
          <a:p>
            <a:pPr lvl="1"/>
            <a:r>
              <a:rPr lang="en-US" sz="2000" dirty="0" smtClean="0"/>
              <a:t>Soviet Union 2, US 0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Rachel-Cars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60" y="0"/>
            <a:ext cx="225044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Sputnik as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91" y="763746"/>
            <a:ext cx="4114800" cy="319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Gagarin in Swede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746"/>
            <a:ext cx="2209800" cy="319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Clay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81100"/>
            <a:ext cx="4145597" cy="46116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>
            <a:off x="1905000" y="1295400"/>
            <a:ext cx="2743200" cy="1905000"/>
          </a:xfrm>
          <a:prstGeom prst="wedgeRoundRectCallout">
            <a:avLst>
              <a:gd name="adj1" fmla="val 65531"/>
              <a:gd name="adj2" fmla="val 43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Happy 185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birthday to me!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215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7"/>
            <a:ext cx="9144000" cy="755073"/>
          </a:xfrm>
        </p:spPr>
        <p:txBody>
          <a:bodyPr/>
          <a:lstStyle/>
          <a:p>
            <a:pPr algn="ctr"/>
            <a:r>
              <a:rPr lang="en-US" dirty="0" smtClean="0"/>
              <a:t>People Of Plenty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Rise in consumerism</a:t>
            </a:r>
          </a:p>
          <a:p>
            <a:pPr lvl="1"/>
            <a:r>
              <a:rPr lang="en-US" sz="2000" dirty="0" smtClean="0"/>
              <a:t>Consumer credit increased drastically in the 1950s</a:t>
            </a:r>
          </a:p>
          <a:p>
            <a:pPr lvl="2"/>
            <a:r>
              <a:rPr lang="en-US" sz="2000" dirty="0" smtClean="0"/>
              <a:t>Credit cards, store cards</a:t>
            </a:r>
            <a:endParaRPr lang="en-US" sz="2000" dirty="0"/>
          </a:p>
          <a:p>
            <a:pPr lvl="1"/>
            <a:r>
              <a:rPr lang="en-US" sz="2000" dirty="0" smtClean="0"/>
              <a:t>Car manufacturers produced newer, more stylish cars</a:t>
            </a:r>
          </a:p>
          <a:p>
            <a:pPr lvl="1"/>
            <a:r>
              <a:rPr lang="en-US" sz="2000" dirty="0" smtClean="0"/>
              <a:t>New appliances included: dishwashers, garbage disposals, and TVs</a:t>
            </a:r>
          </a:p>
          <a:p>
            <a:pPr lvl="1"/>
            <a:r>
              <a:rPr lang="en-US" sz="2000" dirty="0" smtClean="0"/>
              <a:t>Disneyland became very popular</a:t>
            </a:r>
            <a:endParaRPr lang="en-US" sz="2000" dirty="0"/>
          </a:p>
          <a:p>
            <a:r>
              <a:rPr lang="en-US" sz="2400" dirty="0" smtClean="0"/>
              <a:t>Federal Highway Act of 1956:</a:t>
            </a:r>
          </a:p>
          <a:p>
            <a:pPr lvl="1"/>
            <a:r>
              <a:rPr lang="en-US" sz="2000" dirty="0" smtClean="0"/>
              <a:t>Created more than 40,000 miles of highways</a:t>
            </a:r>
          </a:p>
          <a:p>
            <a:pPr lvl="1"/>
            <a:r>
              <a:rPr lang="en-US" sz="2000" dirty="0" smtClean="0"/>
              <a:t>Largest government works project</a:t>
            </a:r>
          </a:p>
          <a:p>
            <a:pPr lvl="1"/>
            <a:r>
              <a:rPr lang="en-US" sz="2000" dirty="0" smtClean="0"/>
              <a:t>Would be beneficial incase of a nuclear evacuation</a:t>
            </a:r>
          </a:p>
          <a:p>
            <a:r>
              <a:rPr lang="en-US" sz="2400" dirty="0" smtClean="0"/>
              <a:t>Impact of Highways?</a:t>
            </a:r>
          </a:p>
          <a:p>
            <a:pPr lvl="1"/>
            <a:r>
              <a:rPr lang="en-US" sz="2000" dirty="0" smtClean="0"/>
              <a:t>Railroad industry was negatively affected</a:t>
            </a:r>
          </a:p>
          <a:p>
            <a:pPr lvl="1"/>
            <a:r>
              <a:rPr lang="en-US" sz="2000" dirty="0" smtClean="0"/>
              <a:t>Hotel and motel industry drastically increased</a:t>
            </a:r>
          </a:p>
          <a:p>
            <a:pPr lvl="1"/>
            <a:r>
              <a:rPr lang="en-US" sz="2000" dirty="0" smtClean="0"/>
              <a:t>Growth of fast-food industries – McDonald’s</a:t>
            </a:r>
          </a:p>
          <a:p>
            <a:pPr lvl="1"/>
            <a:r>
              <a:rPr lang="en-US" sz="2000" dirty="0" smtClean="0"/>
              <a:t>Growth of suburbs -&gt; could travel farther</a:t>
            </a:r>
          </a:p>
          <a:p>
            <a:r>
              <a:rPr lang="en-US" sz="1900" dirty="0"/>
              <a:t>How would Henry Clay feel? Why</a:t>
            </a:r>
            <a:r>
              <a:rPr lang="en-US" sz="1900" dirty="0" smtClean="0"/>
              <a:t>?</a:t>
            </a:r>
            <a:endParaRPr lang="en-US" sz="2000" dirty="0" smtClean="0"/>
          </a:p>
        </p:txBody>
      </p:sp>
      <p:pic>
        <p:nvPicPr>
          <p:cNvPr id="4" name="Picture 3" descr="File:Highways195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56388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37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7"/>
            <a:ext cx="9144000" cy="526473"/>
          </a:xfrm>
        </p:spPr>
        <p:txBody>
          <a:bodyPr/>
          <a:lstStyle/>
          <a:p>
            <a:pPr algn="ctr"/>
            <a:r>
              <a:rPr lang="en-US" dirty="0" smtClean="0"/>
              <a:t>People Of Plenty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9144000" cy="6705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Suburbs:</a:t>
            </a:r>
          </a:p>
          <a:p>
            <a:pPr lvl="1"/>
            <a:r>
              <a:rPr lang="en-US" sz="1600" dirty="0"/>
              <a:t>Levittown: </a:t>
            </a:r>
          </a:p>
          <a:p>
            <a:pPr lvl="2"/>
            <a:r>
              <a:rPr lang="en-US" sz="1600" dirty="0"/>
              <a:t>Cookie-cutter houses in suburban Long Island, duplicated in many other cities</a:t>
            </a:r>
          </a:p>
          <a:p>
            <a:pPr lvl="2"/>
            <a:r>
              <a:rPr lang="en-US" sz="1600" dirty="0"/>
              <a:t>African Americans were forbidden from buying homes in Levittown</a:t>
            </a:r>
          </a:p>
          <a:p>
            <a:pPr lvl="1"/>
            <a:r>
              <a:rPr lang="en-US" sz="1600" dirty="0"/>
              <a:t>“White Flight”</a:t>
            </a:r>
          </a:p>
          <a:p>
            <a:pPr lvl="2"/>
            <a:r>
              <a:rPr lang="en-US" sz="1600" dirty="0"/>
              <a:t>Many White families moved to the suburbs</a:t>
            </a:r>
          </a:p>
          <a:p>
            <a:pPr lvl="2"/>
            <a:r>
              <a:rPr lang="en-US" sz="1600" dirty="0"/>
              <a:t>Blacks (especially from the South, moved to cities)</a:t>
            </a:r>
          </a:p>
          <a:p>
            <a:r>
              <a:rPr lang="en-US" sz="1800" dirty="0" smtClean="0"/>
              <a:t>Middle-Class Families:</a:t>
            </a:r>
          </a:p>
          <a:p>
            <a:pPr lvl="1"/>
            <a:r>
              <a:rPr lang="en-US" sz="1600" dirty="0" smtClean="0"/>
              <a:t>Many married women did not work</a:t>
            </a:r>
          </a:p>
          <a:p>
            <a:pPr lvl="2"/>
            <a:r>
              <a:rPr lang="en-US" sz="1600" dirty="0" smtClean="0"/>
              <a:t>Seen in television shows – “Leave it to Beaver”</a:t>
            </a:r>
          </a:p>
          <a:p>
            <a:pPr lvl="1"/>
            <a:r>
              <a:rPr lang="en-US" sz="1600" dirty="0" smtClean="0"/>
              <a:t>Dr. Benjamin Spock’s </a:t>
            </a:r>
            <a:r>
              <a:rPr lang="en-US" sz="1600" i="1" dirty="0" smtClean="0"/>
              <a:t>Baby and Childcare</a:t>
            </a:r>
            <a:r>
              <a:rPr lang="en-US" sz="1600" dirty="0" smtClean="0"/>
              <a:t>: raising children should be child-centered</a:t>
            </a:r>
          </a:p>
          <a:p>
            <a:pPr lvl="1"/>
            <a:r>
              <a:rPr lang="en-US" sz="1600" dirty="0"/>
              <a:t>“Cult of domesticity”</a:t>
            </a:r>
          </a:p>
          <a:p>
            <a:pPr lvl="2"/>
            <a:r>
              <a:rPr lang="en-US" sz="1600" dirty="0"/>
              <a:t>Women were expected to stay home, raise a family</a:t>
            </a:r>
          </a:p>
          <a:p>
            <a:r>
              <a:rPr lang="en-US" sz="1800" dirty="0" smtClean="0"/>
              <a:t>TV</a:t>
            </a:r>
            <a:endParaRPr lang="en-US" sz="1600" dirty="0" smtClean="0"/>
          </a:p>
          <a:p>
            <a:pPr lvl="1"/>
            <a:r>
              <a:rPr lang="en-US" sz="1600" dirty="0" smtClean="0"/>
              <a:t>40 million TVs in America by 1957 – more than refrigerators!</a:t>
            </a:r>
          </a:p>
          <a:p>
            <a:pPr lvl="1"/>
            <a:r>
              <a:rPr lang="en-US" sz="1600" dirty="0" smtClean="0"/>
              <a:t>Advertising industry increases</a:t>
            </a:r>
          </a:p>
          <a:p>
            <a:pPr lvl="1"/>
            <a:r>
              <a:rPr lang="en-US" sz="1600" dirty="0" smtClean="0"/>
              <a:t>TV “was also contributing to the sense of alienation and powerlessness among groups excluded from the world it portrayed.” (page 790)</a:t>
            </a:r>
          </a:p>
        </p:txBody>
      </p:sp>
      <p:pic>
        <p:nvPicPr>
          <p:cNvPr id="4" name="Picture 3" descr="File:LevittownP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943600" cy="476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Cleaver family Leave it to Beaver 196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"/>
            <a:ext cx="29718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45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7"/>
            <a:ext cx="9144000" cy="755073"/>
          </a:xfrm>
        </p:spPr>
        <p:txBody>
          <a:bodyPr/>
          <a:lstStyle/>
          <a:p>
            <a:pPr algn="ctr"/>
            <a:r>
              <a:rPr lang="en-US" dirty="0" smtClean="0"/>
              <a:t>People Of Plenty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White collar (office jobs) outnumbered blue collar (manufacturing) in the 1950s</a:t>
            </a:r>
          </a:p>
          <a:p>
            <a:r>
              <a:rPr lang="en-US" sz="2400" dirty="0" smtClean="0"/>
              <a:t>Schools increased focus on math and science (thanks </a:t>
            </a:r>
            <a:r>
              <a:rPr lang="en-US" sz="2400" i="1" dirty="0" smtClean="0"/>
              <a:t>Sputnik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***The Beat Generation***</a:t>
            </a:r>
          </a:p>
          <a:p>
            <a:pPr lvl="1"/>
            <a:r>
              <a:rPr lang="en-US" sz="2000" dirty="0" smtClean="0"/>
              <a:t>Authors that criticized middle-class values and conformity in the 1950s</a:t>
            </a:r>
          </a:p>
          <a:p>
            <a:pPr lvl="1"/>
            <a:r>
              <a:rPr lang="en-US" sz="2000" dirty="0" smtClean="0"/>
              <a:t>Jack Kerouac’s </a:t>
            </a:r>
            <a:r>
              <a:rPr lang="en-US" sz="2000" i="1" dirty="0" smtClean="0"/>
              <a:t>On The Road</a:t>
            </a:r>
            <a:endParaRPr lang="en-US" sz="2000" dirty="0" smtClean="0"/>
          </a:p>
          <a:p>
            <a:pPr lvl="1"/>
            <a:r>
              <a:rPr lang="en-US" sz="2000" dirty="0" smtClean="0"/>
              <a:t>***The Beats were similar to the Lost Generation of the 1920s***</a:t>
            </a:r>
            <a:endParaRPr lang="en-US" sz="2000" dirty="0"/>
          </a:p>
          <a:p>
            <a:r>
              <a:rPr lang="en-US" sz="2400" dirty="0" smtClean="0"/>
              <a:t>Rock ‘N’ Roll Music</a:t>
            </a:r>
            <a:endParaRPr lang="en-US" sz="2400" dirty="0"/>
          </a:p>
          <a:p>
            <a:pPr lvl="1"/>
            <a:r>
              <a:rPr lang="en-US" sz="2000" dirty="0" smtClean="0"/>
              <a:t>Influenced by African American music</a:t>
            </a:r>
          </a:p>
          <a:p>
            <a:pPr lvl="1"/>
            <a:r>
              <a:rPr lang="en-US" sz="2000" dirty="0" smtClean="0"/>
              <a:t>Elvis Presley – brought sexuality to the forefront of American society</a:t>
            </a:r>
          </a:p>
          <a:p>
            <a:pPr lvl="1"/>
            <a:endParaRPr lang="en-US" sz="2400" dirty="0" smtClean="0"/>
          </a:p>
          <a:p>
            <a:endParaRPr lang="en-US" sz="2400" dirty="0"/>
          </a:p>
          <a:p>
            <a:endParaRPr lang="en-US" sz="2000" dirty="0" smtClean="0"/>
          </a:p>
        </p:txBody>
      </p:sp>
      <p:pic>
        <p:nvPicPr>
          <p:cNvPr id="4" name="Picture 3" descr="File:Elvis Presley promoting Jailhouse Roc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3662680" cy="4303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86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7"/>
            <a:ext cx="9144000" cy="755073"/>
          </a:xfrm>
        </p:spPr>
        <p:txBody>
          <a:bodyPr/>
          <a:lstStyle/>
          <a:p>
            <a:pPr algn="ctr"/>
            <a:r>
              <a:rPr lang="en-US" dirty="0" smtClean="0"/>
              <a:t>The “Other America”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The Other America</a:t>
            </a:r>
            <a:r>
              <a:rPr lang="en-US" sz="2800" dirty="0" smtClean="0"/>
              <a:t> – Michael Harrington</a:t>
            </a:r>
            <a:endParaRPr lang="en-US" sz="2400" dirty="0"/>
          </a:p>
          <a:p>
            <a:pPr lvl="1"/>
            <a:r>
              <a:rPr lang="en-US" sz="2400" dirty="0" smtClean="0"/>
              <a:t>Book that brought attention to poverty</a:t>
            </a:r>
          </a:p>
          <a:p>
            <a:pPr lvl="1"/>
            <a:r>
              <a:rPr lang="en-US" sz="2400" dirty="0" smtClean="0"/>
              <a:t>Influenced LBJ’s “Great Society”</a:t>
            </a:r>
          </a:p>
          <a:p>
            <a:pPr lvl="1"/>
            <a:r>
              <a:rPr lang="en-US" sz="2400" dirty="0"/>
              <a:t>Argued 25% of </a:t>
            </a:r>
            <a:r>
              <a:rPr lang="en-US" sz="2400" dirty="0" smtClean="0"/>
              <a:t>nation and 40</a:t>
            </a:r>
            <a:r>
              <a:rPr lang="en-US" sz="2400" dirty="0"/>
              <a:t>% of African </a:t>
            </a:r>
            <a:r>
              <a:rPr lang="en-US" sz="2400" dirty="0" smtClean="0"/>
              <a:t>Americans lived </a:t>
            </a:r>
            <a:r>
              <a:rPr lang="en-US" sz="2400" dirty="0"/>
              <a:t>in </a:t>
            </a:r>
            <a:r>
              <a:rPr lang="en-US" sz="2400" dirty="0" smtClean="0"/>
              <a:t>poverty</a:t>
            </a:r>
          </a:p>
          <a:p>
            <a:pPr lvl="1"/>
            <a:r>
              <a:rPr lang="en-US" sz="2400" dirty="0" smtClean="0"/>
              <a:t>Native Americans were the poorest group in America</a:t>
            </a:r>
          </a:p>
          <a:p>
            <a:r>
              <a:rPr lang="en-US" sz="2800" dirty="0" smtClean="0"/>
              <a:t>Inner Cities:</a:t>
            </a:r>
          </a:p>
          <a:p>
            <a:pPr lvl="1"/>
            <a:r>
              <a:rPr lang="en-US" sz="2400" dirty="0" smtClean="0"/>
              <a:t>Due to the growth of suburbs, many cities became rundown, or “ghettos”</a:t>
            </a:r>
          </a:p>
          <a:p>
            <a:pPr lvl="1"/>
            <a:r>
              <a:rPr lang="en-US" sz="2400" dirty="0" smtClean="0"/>
              <a:t>“Urban Renewal”</a:t>
            </a:r>
          </a:p>
          <a:p>
            <a:pPr lvl="2"/>
            <a:r>
              <a:rPr lang="en-US" sz="2400" dirty="0" smtClean="0"/>
              <a:t>Effort to rebuild poor areas of cities </a:t>
            </a:r>
          </a:p>
        </p:txBody>
      </p:sp>
    </p:spTree>
    <p:extLst>
      <p:ext uri="{BB962C8B-B14F-4D97-AF65-F5344CB8AC3E}">
        <p14:creationId xmlns:p14="http://schemas.microsoft.com/office/powerpoint/2010/main" val="40464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7"/>
            <a:ext cx="9144000" cy="755073"/>
          </a:xfrm>
        </p:spPr>
        <p:txBody>
          <a:bodyPr/>
          <a:lstStyle/>
          <a:p>
            <a:pPr algn="ctr"/>
            <a:r>
              <a:rPr lang="en-US" dirty="0" smtClean="0"/>
              <a:t>The Rise of the Civil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1948: Truman desegregated </a:t>
            </a:r>
            <a:r>
              <a:rPr lang="en-US" sz="3800" dirty="0" smtClean="0"/>
              <a:t>military (9981)</a:t>
            </a:r>
          </a:p>
          <a:p>
            <a:r>
              <a:rPr lang="en-US" sz="3800" dirty="0" smtClean="0"/>
              <a:t>Double V campaign (WWII):</a:t>
            </a:r>
          </a:p>
          <a:p>
            <a:pPr lvl="1"/>
            <a:r>
              <a:rPr lang="en-US" sz="3800" dirty="0" smtClean="0"/>
              <a:t>Victory over fascism abroad, victory over racism at home</a:t>
            </a:r>
            <a:endParaRPr lang="en-US" sz="3800" dirty="0"/>
          </a:p>
          <a:p>
            <a:r>
              <a:rPr lang="en-US" sz="3800" i="1" dirty="0"/>
              <a:t>***Brown v. Board </a:t>
            </a:r>
            <a:r>
              <a:rPr lang="en-US" sz="3800" dirty="0"/>
              <a:t>(1954)***</a:t>
            </a:r>
          </a:p>
          <a:p>
            <a:pPr lvl="1"/>
            <a:r>
              <a:rPr lang="en-US" sz="3400" dirty="0"/>
              <a:t>Ended “Separate but Equal” established by </a:t>
            </a:r>
            <a:r>
              <a:rPr lang="en-US" sz="3400" i="1" dirty="0"/>
              <a:t>Plessy</a:t>
            </a:r>
          </a:p>
          <a:p>
            <a:pPr lvl="1"/>
            <a:r>
              <a:rPr lang="en-US" sz="3400" dirty="0"/>
              <a:t>Schools must be desegregated with “All deliberate speed”</a:t>
            </a:r>
          </a:p>
          <a:p>
            <a:r>
              <a:rPr lang="en-US" sz="3800" dirty="0" smtClean="0"/>
              <a:t>Massive Resistance:</a:t>
            </a:r>
          </a:p>
          <a:p>
            <a:pPr lvl="1"/>
            <a:r>
              <a:rPr lang="en-US" sz="3400" dirty="0" smtClean="0"/>
              <a:t>Many southern schools shut down rather than desegregate</a:t>
            </a:r>
          </a:p>
          <a:p>
            <a:pPr lvl="1"/>
            <a:r>
              <a:rPr lang="en-US" sz="3400" dirty="0" smtClean="0"/>
              <a:t>“Southern Manifesto”</a:t>
            </a:r>
          </a:p>
          <a:p>
            <a:pPr lvl="2"/>
            <a:r>
              <a:rPr lang="en-US" sz="3400" dirty="0" smtClean="0"/>
              <a:t>Signed by over 90 members of Congress, stated the Supreme Court overstepped its boundaries</a:t>
            </a:r>
          </a:p>
          <a:p>
            <a:pPr lvl="2"/>
            <a:r>
              <a:rPr lang="en-US" sz="3400" dirty="0" smtClean="0"/>
              <a:t>Nowhere in the Constitution is education mentioned</a:t>
            </a:r>
          </a:p>
          <a:p>
            <a:r>
              <a:rPr lang="en-US" sz="3800" dirty="0" smtClean="0"/>
              <a:t>“Little Rock Nine”</a:t>
            </a:r>
            <a:endParaRPr lang="en-US" sz="3800" dirty="0"/>
          </a:p>
          <a:p>
            <a:pPr lvl="1"/>
            <a:r>
              <a:rPr lang="en-US" sz="3400" dirty="0" smtClean="0"/>
              <a:t>Arkansas: </a:t>
            </a:r>
            <a:r>
              <a:rPr lang="en-US" sz="3400" dirty="0"/>
              <a:t>Eisenhower </a:t>
            </a:r>
            <a:r>
              <a:rPr lang="en-US" sz="3400" dirty="0" smtClean="0"/>
              <a:t>sent </a:t>
            </a:r>
            <a:r>
              <a:rPr lang="en-US" sz="3400" dirty="0"/>
              <a:t>troops to escort “Little Rock 9” to </a:t>
            </a:r>
            <a:r>
              <a:rPr lang="en-US" sz="3400" dirty="0" smtClean="0"/>
              <a:t>school</a:t>
            </a:r>
          </a:p>
        </p:txBody>
      </p:sp>
      <p:pic>
        <p:nvPicPr>
          <p:cNvPr id="4" name="Picture 3" descr="File:&quot;V&quot; home campaign, Washington, DC, 10-1942 - NARA - 533827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4038600" cy="3408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101st Airborne at Little Rock Central Hig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27" y="762000"/>
            <a:ext cx="6858000" cy="451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80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7"/>
            <a:ext cx="9144000" cy="755073"/>
          </a:xfrm>
        </p:spPr>
        <p:txBody>
          <a:bodyPr/>
          <a:lstStyle/>
          <a:p>
            <a:pPr algn="ctr"/>
            <a:r>
              <a:rPr lang="en-US" dirty="0" smtClean="0"/>
              <a:t>The Rise of the Civil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r>
              <a:rPr lang="en-US" sz="2900" dirty="0"/>
              <a:t>Montgomery Bus Boycott:</a:t>
            </a:r>
          </a:p>
          <a:p>
            <a:pPr lvl="1"/>
            <a:r>
              <a:rPr lang="en-US" sz="2600" dirty="0"/>
              <a:t>December 1, Rosa Parks refused to give up her seat</a:t>
            </a:r>
          </a:p>
          <a:p>
            <a:pPr lvl="1"/>
            <a:r>
              <a:rPr lang="en-US" sz="2600" dirty="0"/>
              <a:t>Martin Luther King, Jr. – 26 years old</a:t>
            </a:r>
          </a:p>
          <a:p>
            <a:pPr lvl="2"/>
            <a:r>
              <a:rPr lang="en-US" sz="2600" dirty="0"/>
              <a:t>Drew on ideas from Jesus, Thoreau, and Gandhi </a:t>
            </a:r>
          </a:p>
          <a:p>
            <a:pPr lvl="1"/>
            <a:r>
              <a:rPr lang="en-US" sz="2600" dirty="0"/>
              <a:t>1 year after Rosa Parks was arrested, Montgomery busses were </a:t>
            </a:r>
            <a:r>
              <a:rPr lang="en-US" sz="2600" dirty="0" smtClean="0"/>
              <a:t>desegregated</a:t>
            </a:r>
            <a:endParaRPr lang="en-US" sz="2000" dirty="0"/>
          </a:p>
          <a:p>
            <a:r>
              <a:rPr lang="en-US" sz="2600" dirty="0" smtClean="0"/>
              <a:t>TV and Civil Rights:</a:t>
            </a:r>
          </a:p>
          <a:p>
            <a:pPr lvl="1"/>
            <a:r>
              <a:rPr lang="en-US" sz="2600" dirty="0" smtClean="0"/>
              <a:t>Demonstrated how whites lived, inspired activism to achieve similar living conditions</a:t>
            </a:r>
          </a:p>
          <a:p>
            <a:r>
              <a:rPr lang="en-US" sz="2600" dirty="0" smtClean="0"/>
              <a:t>The Cold War Helped contribute to the Civil Rights Movement</a:t>
            </a:r>
          </a:p>
          <a:p>
            <a:pPr lvl="1"/>
            <a:r>
              <a:rPr lang="en-US" sz="2600" dirty="0" smtClean="0"/>
              <a:t>Is the US “better” than the Soviet Union if there is discrimination and racism?</a:t>
            </a:r>
            <a:endParaRPr lang="en-US" sz="2600" dirty="0"/>
          </a:p>
        </p:txBody>
      </p:sp>
      <p:pic>
        <p:nvPicPr>
          <p:cNvPr id="4" name="Picture 3" descr="File:Rosapark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91276"/>
            <a:ext cx="2845117" cy="3459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4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Horiz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7648</TotalTime>
  <Words>1165</Words>
  <Application>Microsoft Office PowerPoint</Application>
  <PresentationFormat>On-screen Show (4:3)</PresentationFormat>
  <Paragraphs>172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Horizon</vt:lpstr>
      <vt:lpstr>American History: Chapter 28 Review Video</vt:lpstr>
      <vt:lpstr>“The Economic Miracle”</vt:lpstr>
      <vt:lpstr>The Explosion of Science and Technology</vt:lpstr>
      <vt:lpstr>People Of Plenty</vt:lpstr>
      <vt:lpstr>People Of Plenty Continued</vt:lpstr>
      <vt:lpstr>People Of Plenty Continued</vt:lpstr>
      <vt:lpstr>The “Other America”</vt:lpstr>
      <vt:lpstr>The Rise of the Civil Rights Movement</vt:lpstr>
      <vt:lpstr>The Rise of the Civil Rights Movement</vt:lpstr>
      <vt:lpstr>Eisenhower and Republicanism</vt:lpstr>
      <vt:lpstr>Eisenhower and Republicanism</vt:lpstr>
      <vt:lpstr>Quick Recap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356</cp:revision>
  <dcterms:created xsi:type="dcterms:W3CDTF">2013-08-26T14:38:25Z</dcterms:created>
  <dcterms:modified xsi:type="dcterms:W3CDTF">2014-04-06T02:22:33Z</dcterms:modified>
</cp:coreProperties>
</file>