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3"/>
  </p:notesMasterIdLst>
  <p:sldIdLst>
    <p:sldId id="256" r:id="rId2"/>
    <p:sldId id="28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297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D1D30-5272-41D7-BF71-00AFC73D9225}" type="datetimeFigureOut">
              <a:rPr lang="en-US" smtClean="0"/>
              <a:t>4/13/2014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2D738-EB8F-45C6-8123-B27B74FDA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71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76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77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77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77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77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77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77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77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77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4/13/2014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4/13/2014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4/13/2014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4/13/2014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4/13/2014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4/13/2014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4/13/2014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4/13/2014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4/13/2014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4/13/2014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4/13/2014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EDF18F2-0992-4D86-8F4D-CE61AB4BF035}" type="datetimeFigureOut">
              <a:rPr lang="en-US" smtClean="0"/>
              <a:t>4/13/2014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1663" y="1828800"/>
            <a:ext cx="7384473" cy="2362200"/>
          </a:xfrm>
        </p:spPr>
        <p:txBody>
          <a:bodyPr>
            <a:normAutofit/>
          </a:bodyPr>
          <a:lstStyle/>
          <a:p>
            <a:pPr algn="ctr"/>
            <a:r>
              <a:rPr lang="en-US" sz="4800" i="1" dirty="0" smtClean="0">
                <a:solidFill>
                  <a:schemeClr val="tx1"/>
                </a:solidFill>
              </a:rPr>
              <a:t>American History: </a:t>
            </a:r>
            <a:r>
              <a:rPr lang="en-US" sz="4800" smtClean="0"/>
              <a:t>Chapter </a:t>
            </a:r>
            <a:r>
              <a:rPr lang="en-US" sz="4800" smtClean="0"/>
              <a:t>29 </a:t>
            </a:r>
            <a:r>
              <a:rPr lang="en-US" sz="4800" dirty="0" smtClean="0"/>
              <a:t>Review Video</a:t>
            </a:r>
            <a:endParaRPr lang="en-US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4191000"/>
            <a:ext cx="7696200" cy="1825625"/>
          </a:xfrm>
        </p:spPr>
        <p:txBody>
          <a:bodyPr/>
          <a:lstStyle/>
          <a:p>
            <a:pPr algn="ctr"/>
            <a:r>
              <a:rPr lang="en-US" dirty="0" smtClean="0"/>
              <a:t>Civil Rights, Vietnam, And The Ordeal Of Liberalism</a:t>
            </a:r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609600" y="381000"/>
            <a:ext cx="7848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tx1"/>
                </a:solidFill>
              </a:rPr>
              <a:t>www.Apushreview.com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5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855"/>
            <a:ext cx="7924800" cy="824345"/>
          </a:xfrm>
        </p:spPr>
        <p:txBody>
          <a:bodyPr/>
          <a:lstStyle/>
          <a:p>
            <a:pPr algn="ctr"/>
            <a:r>
              <a:rPr lang="en-US" dirty="0" smtClean="0"/>
              <a:t>Quick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7924800" cy="6019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Great Society, Medicare, Medicaid</a:t>
            </a:r>
          </a:p>
          <a:p>
            <a:r>
              <a:rPr lang="en-US" sz="2400" dirty="0" smtClean="0"/>
              <a:t>Sit-ins</a:t>
            </a:r>
          </a:p>
          <a:p>
            <a:r>
              <a:rPr lang="en-US" sz="2400" dirty="0" smtClean="0"/>
              <a:t>James Meredith</a:t>
            </a:r>
          </a:p>
          <a:p>
            <a:r>
              <a:rPr lang="en-US" sz="2400" dirty="0" smtClean="0"/>
              <a:t>Civil Rights Act of 1964</a:t>
            </a:r>
          </a:p>
          <a:p>
            <a:r>
              <a:rPr lang="en-US" sz="2400" dirty="0" smtClean="0"/>
              <a:t>Voting Rights Act of 1965</a:t>
            </a:r>
          </a:p>
          <a:p>
            <a:r>
              <a:rPr lang="en-US" sz="2400" dirty="0" smtClean="0"/>
              <a:t>Letter from a Birmingham Jail</a:t>
            </a:r>
          </a:p>
          <a:p>
            <a:r>
              <a:rPr lang="en-US" sz="2400" dirty="0" smtClean="0"/>
              <a:t>Flexible Response</a:t>
            </a:r>
          </a:p>
          <a:p>
            <a:r>
              <a:rPr lang="en-US" sz="2400" dirty="0" smtClean="0"/>
              <a:t>Bay of Pigs</a:t>
            </a:r>
          </a:p>
          <a:p>
            <a:r>
              <a:rPr lang="en-US" sz="2400" dirty="0" smtClean="0"/>
              <a:t>Cuban Missile Crisis</a:t>
            </a:r>
          </a:p>
          <a:p>
            <a:r>
              <a:rPr lang="en-US" sz="2400" dirty="0" smtClean="0"/>
              <a:t>Gulf of Tonkin</a:t>
            </a:r>
          </a:p>
          <a:p>
            <a:r>
              <a:rPr lang="en-US" sz="2400" dirty="0" smtClean="0"/>
              <a:t>Tet Offensive</a:t>
            </a:r>
          </a:p>
          <a:p>
            <a:r>
              <a:rPr lang="en-US" sz="2400" dirty="0" smtClean="0"/>
              <a:t>George Wallace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190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1298" y="173042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Thanks for watching!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1298" y="1291773"/>
            <a:ext cx="8229600" cy="4325112"/>
          </a:xfrm>
          <a:prstGeom prst="rect">
            <a:avLst/>
          </a:prstGeom>
        </p:spPr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4400" dirty="0"/>
              <a:t>Subscribe to my channel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4400" dirty="0" smtClean="0"/>
              <a:t>Press the “Like” button</a:t>
            </a:r>
            <a:endParaRPr lang="en-US" sz="4400" dirty="0"/>
          </a:p>
          <a:p>
            <a:r>
              <a:rPr lang="en-US" sz="2400" dirty="0"/>
              <a:t>Questions? Comments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Ideas </a:t>
            </a:r>
            <a:r>
              <a:rPr lang="en-US" sz="2400" dirty="0"/>
              <a:t>for videos?</a:t>
            </a:r>
          </a:p>
          <a:p>
            <a:pPr lvl="1"/>
            <a:r>
              <a:rPr lang="en-US" sz="2400" dirty="0"/>
              <a:t>Leave in comments</a:t>
            </a:r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663007">
            <a:off x="604110" y="4546118"/>
            <a:ext cx="3124200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Subscribe</a:t>
            </a:r>
          </a:p>
          <a:p>
            <a:pPr algn="ctr"/>
            <a:r>
              <a:rPr lang="en-US" dirty="0" smtClean="0"/>
              <a:t>Down here!</a:t>
            </a:r>
            <a:endParaRPr lang="en-US" dirty="0"/>
          </a:p>
        </p:txBody>
      </p:sp>
      <p:sp>
        <p:nvSpPr>
          <p:cNvPr id="7" name="AutoShape 2" descr="data:image/jpeg;base64,/9j/4AAQSkZJRgABAQAAAQABAAD/2wCEAAkGBxQQEhQUEBQUFBUUFRQUFhUVFBQUFBQWFBQXFhUVFBQYHCggGBolHRUUITEhJSkrLi4uFx8zODUsNygtLisBCgoKDg0OGxAQGiwkHyQsLCwvLCwsLCwsLCwsLCwsLSwsLCwsLCwsLCwsLCwsLCwsLCwsLCwsLCwsLCwsLCwsLP/AABEIAOEA4QMBEQACEQEDEQH/xAAcAAEAAgIDAQAAAAAAAAAAAAAABgcBBQIECAP/xABGEAABAwIBCAYHBQUHBQEAAAABAAIDBBEhBQYHEjFBUWETInGBkaEUIzJSYoKxQnKSorIzU3PB0TRDY4PC0vAXJCWTsxX/xAAbAQEAAgMBAQAAAAAAAAAAAAAABAUBAwYCB//EADoRAAIBAgIGCAUDAwQDAAAAAAABAgMEETEFEiFBUXEGEyJhgZHR4TJCobHBFDPwI1LxJGJyghY0kv/aAAwDAQACEQMRAD8AvFAEAQBAEAQBAEAQBAfKeoZGLvc1o23cQPqsNpZnuFOc3hFN8jTVeeNHHgZg48GNc7zAt5rU7imt5YU9D3k9uphzaXua2bSJTD2WyO7gPqVrd3AmQ6PXLzaR1XaSYt0L/wATV5/WR4G5dG6u+a8mG6SYt8L/AMTVj9YuAfRupumvJnZh0iUx9psje4H6Fe1dwNM+j1ysmmbKlzxo5MBLqng9rm+ZFvNbFcU3vIdTQ95D5MeTT9zdQVDJBdjmuHFpB+i2pp5FfOnODwkmuZ9Vk8BAEAQBAEAQBAEAQBAEAQBAEAQBAEBgm21ARrLOe1NT3DT0zuDCNW/N+zwuo87mEctpcWuhLmvtktVd+fl/ghOVc/6iW4YRE3gz2vxnHwsoc7qby2HRW2gLantktZ9+XkRepr3yG73OceLnFx8So7k3mXNOhCCwikuSwOuZSsYmzVRx1lg9YC6DAXQDWQYI5CUpiYcUdinr3xm7HOaeLSWnxC9KTWRqnQhNYSSfPaSfJWf1RFYPIlb8ftfjGPjdSIXU1ntKa50DbVNsVqvuy8v8E2yNnvTVFg89C47nkat+T9njZTIXMJZ7DnbrQlzR2xWsu7Py/wAkmBviMVIKdrAygCAIAgCAIAgCAIAgCAIAgCA0ucOc0NEOudZ+6NttbtPuhaataNPPMsLHRta7fZ2R4vL3KuzhzvnqiQXase6NuDbfEdru9V9SvKfI7Oy0TQtsGljLi8/DgR10hKjlqopHBDIQBALoAgCAIAgCAXQHNshCGHFMkOb+d09KQGu1mb43Yt7jtb3LfTryhlkVV7omhcrFrCXFZ+5aOb2c8NaLMOrJvjdbW5lvvBWNKtGplmcbfaMrWjxltjxWXjwN2txXBAEAQBAEAQBAEAQBAEBBM78+hFeKlILxg6Ta1vEM4nnsUOvc4dmJ0ujNBuphUrrZuXHn6ZlYVNS55JcSSTckm5J4kqubxOwhTjBJJbD4XWDYEAQBAEAQBAEAQBAEAQBALoD7U9SWEFpIINwRgQeIKynga501JYNFnZoZ9CS0VWQHYBsmwO5P4HnsVhQusdkzkNKaDcMalutm9cOXoT1TTmQgCAIAgCAIAgCAICts+88760FM7q4tkkB9ri1p4bbnf9YFxcfLE63Q+h8MK1dbdy4d7/C3FcPkuoB1aWBwuhkXQC6AXQC6A5wROkNo2ueeDGlx8AspN5Hmc4wWMmlzeH3NxS5pVsns00o++BH5PIK2qhUfykGppWyp51V4bftibGPR3XH7MTe2T+gXtWlQiS6QWS3t+HufX/pvW/4P/sP+1Z/SVO48f+RWf+7y9zrT5gV7cRGx/Jsjb/msvLtaq3G2GnrGXzNc0/xiaityDVQ/taeZo46hc38TbjzWuVKcc0ydSvrar8FSL8cH5PBmuutZLF0AQC6AzdAZZJZDDWJY2YmemrqwVLursZI4+zwa4n7PPds2bJ1vcYdmRy2mNDa2Nagtu9Lf3rv7t/POy1YHIBAEAQBAEAQBAQLSLnV0QNNC4h5HrHD7IP2AeJ38ioVzXw7ETpdB6L6x/qKq2blx7+S3d5Vb33VcdkthxQyYQBACUBJcgZkVVWA7VEMZ+3ICCRxazae+wUinbTntyRU3mmra2bjjrS4L8vL7k/yTo6pIbGUOncN8h6l/4YwPfdTIWlOOe05m56QXdXZB6i7s/N7fLAlVNSsjFo2NYODWho8lJSSyKadSdR4zbb7z7LJ4CAIAgCA1OVc26WqHroWE+8BqPHY9titc6MJ5om22kbm3/bm13ZryewgmXtGT23dRv1x+7kNnfK8YHsNu1Q6lm1tgzo7PpJGXZuI4d6y8V6eRAqqmfE8sla5j27WuFiP6jmoTTTwZ0tOpCpFTg8U96PisHsygCAyx1kMMtPR1nV0gFNO67h+ycd4A9gniN3JWNrXx7EvA4/Tmi9TG4pLZ8y/PqT9TTmAgCAIAgCA0ed+XhRQFw/aP6sY29a208gP5cVpr1erjjvLHRli7utq/Ktr5e5RlVUF7iXEkkkknaSdpKqG8WfRIRUUksj4rB7CAIYO1kzJ0lTIIoGl7zuGwD3nHcOa9Qg5vCJqr3FOhB1KjwX8yLbzVzDhpLSTWmm4kerYfgad/xHHsVnRtow2vazidI6bq3OMKfZh9Xzf4JgpJRhAEAQHB0gG0gdpAQzg2GytOwg9hCDBnNDAQBAEBq8v5AhrWak7bkey8YPYeLXfy2LXUpRqLCRMs76taT1qb5rc+ZTedWbEuT32f1onGzJRsd8Lh9l313KrrUZU3tyO70fpKlew7OySzX5XFGiWksAgCGT7U05Y4FpsQQQRtBGIKyngeJxUk08i8czcvitgBJHSMs2QbMdzgOBt9Vb0KvWR7z57pSwdpWwXwvavTwN8txWBAEAQGCbbUC2lG575eNXUOcD6tvVjG7VG/vOPgqivU15Y7j6JouyVrQUWu09r5+xG7rQWYugCA72RclyVczYYRdztpx1WNG1zjuA+thvXuEHOWqiPdXNO2pOrUexebfBF45s5uxUEWpELuNukkI60hG88sTYbrq2pUo01gj59fX9W8qa08ty3L+b3vNwtpBCA1GX85KeibeeQBx9mMdaR3Y0Y257FrnVjBdpku1sa9zLClHHv3eZXmV9KE7yRTRtibuc/rvPyjqt81DneP5UdLbdG4LbWlj3LYvMilbnBVTk9LUzOvuEjmN/Ayw8lGlWqSzZc0tG2tJdmmvFY/c1xeTtLj2uJ+q8az4kpUqayivJAOI2EjsJCaz4h0qbzivI7tHlqphI6KomZbcJHFvewkg+C9KrOOTI9XR9tU+KmvIlWSdJtTFYVDGTt3kerktxuOqT3DuUmF5JfEsSnuejlGW2lJxfB7UWNm9nNT1w9Q/rAXdG7qyN5lvDmMFNp1YzyOYu7CvaywqR8dz8TcrYQwgOvX0Uc8bo5mh7HCxaf+YHmsSipLBmyjWnRmpweDRR2d+bb8nzapJdG+5jkttHuu+Iee1VFai6cu4+haN0jC9pa2Ulmvyu5+xobrUWIusAXQEizKy6aOoa4nqOIZIPhJ2921bqFTUliVuk7JXVBx3raufvkXo1wIBGIOIKuD521g8GZQwEAQEU0j5Y9HpSwHrz3YOOrbrnwIHzKNdVNWGHEutBWnXXOu8obfHd6+BSj3XKqzvDjdAFgGWNLiA0EkkAAYkkmwAHG6zgG0li8i9MyM2hQQWdYzPs6V23Hcxp90f1VtQo9XHvPnuldIO8rYr4VkvzzZI1vKsICAZ9Z++jl1PRkGUYPlwLYjvDR9p/bgL79iiV7nU7MczodFaFdfCrW2Q4b37FUzzOkcXyOL3uN3OcbuJ5lVzbbxZ2VOnCnFRgsEjgvJ7CyAsAIAgF1kyc6ed0bmvjcWPabtc02IPIrMZOLxRrqU4VYuE1imXJmDnkK5vRT2bUMF8LBsrR9po3HiP+CzoV+sWDzOF0top2kteG2D+nc/wTFSSmCA1ecmRWVsD4X4Xxa7ex49lw/5sutdWmqkdVkuyu52tZVI+K4rgUBV0zonvjkFnscWOHNpsbclTtOLwZ9Ip1I1IKcMmsUfK68nsXWQZY6xQF1aNcr+kUoY43fD1DxLTcs8sPlVpa1NaGD3HCaetOpudeK2S2+O/wBfElqklIEAQFL6Tsq9NVuYD1YR0Y+9tf54dyqrqetPDgd7oK26m1UnnLb4bv53kNuo5ci6AXQE/wBE2QulldUvHVi6sfOQjF3cD4nkplpTxeu9xzfSG91Kat45y2vlw8S21YnGhAQjSTnYaRgggdaeQXJ3xRm41h8R2DvO5RbmtqLBZl5obRn6mfWVF2F9Xw9Sm2i2AVYd0ZugF0B3G5LnIuIJiOPRP/ovWpLgzQ7ming5x80dV7S0kOBBG0EEEdoK84G5NNYrajjdDIugF0AugPtR1b4ZGSxGz43BzTzHHkdh5FZjJxeKNValCtTdOa2M9B5vZVbWU8czcNdouPdcMHN7jdXNOanFSR82u7eVvWlSluf+GbFeyOEBVWl/I+pJHUsGEnq5PvNF2HvGsO4KvvKeDU0df0cu9aEqEnltXLeV1dQjpxdALoCYaM8qdDWNaT1ZQYzwucWnxFu8qRaz1anMp9OW/XWjazjt9fp9i6lanAhAfGtqBFG97sAxrnH5RdYk8FibKVN1JqC3tI8411QZHucdrnOce1xufqqRvF4n1CEVCKisksPI+F1gyLoB2YncOJ3IMeJ6EzUyUKSkhiG0Nu48Xu6zie8nwVzShqQSPm1/cu4uJVOL2clsRt1sIZ1so1rYIpJZDZsbHPPY0XsOaxKSisWbKVKVWahHNvA875Vyi+pmkmk9qR2sd9hsa0cgAB3KlnNzk5M+lW1vG3pRpRyR1brybztZKydJVStihbrPebDgBvc47mjaSvUIOTwRpuLiFCm6lR4JfzDmXZmvmXT0TQS0Szb5XNBN/gB9gdmKtKVvGC7zhL/S1e6k1jqx4L88SSreVZp84c24K5hbMwa1jqyADpGHiHcOWwrXUpRqLBk2zv61rPWg9m9bmURljJz6WeSGT2o3WvuIIu1w5EEFVE4OEnFn0K2uI3FKNWGT/mB07rybhdAEAugLO0M5RJ9IgJwGrKwcL3a/uwYe8qfZS2OJyfSWglKFVb8U/DIs1TjlggNDn1k/0ihqG2uWsMjfvR9YW8Ld61V461NosNFV+pu4S3Y4Pk9hQN1Tn0UzdALoD7UkxY4OabOaQ4HgQbg+KY4bTDipLVlk9h6NoKkTRMkGx7Wu8RdXcXrJM+YVqbpVJQe5tHYXo1Ea0jVXR0E1tr9SPuc8a35dZR7qWFNltoOlr3sMd2L8ls+pRLiqo784oAgNxmfR9PW00Z2GVrjzbH1yO8Nt3rbRjrVEiDpKt1VpUkuGHns/J6FVwfOAgIHpfyn0dKyEHGd+P3I7Od5lg71Eu54Qw4l/0et+suHUeUV9Xl+SnlWnbBAW/olyGIoDUuHXnwb8MbTYW7Tc+CsrSnhHW4nF9ILx1K3UrKP39ifKWc8EAQFQ6Y6YNqYXja+Ig89R2H6lXXi7SZ2XRuo3RnDg/uvYgChnRhDAQyEBMdE8pbXgbnRSA92qR9FKtH/UKPpBFO0x4NfkuxWZwwQHGVtwQd4I8QhlPB4nmioi1Hub7rnN/C4j+So2sHgfUac9eClxSZ81g9hAZaUBeujis6WgivtYXR/hOHkQrW1ljTRwOnKXV3ku/B+fuSdSCoIJpen1aWNvvSj8rSVDvX2Eu86Lo3DG4lLhH7spwlVx2QQBATHROy+UGn3YpD+kfzUm0X9TwKTpBLCz5yX5LtVocMEBT+mSovVQs3MiJtze7H9I8FXXj7SR2PRuGFGcuL+y9yAqGdGLE4DacB2nYgxS2s9J5JpRDBFE3ZHGxg+VoH8ldxWEUj5hXqOpVlN7235s7a9GoIAgKg0yVAdVQs9yIk/O/D9Krrx9pI7Ho3BqjOXF/Ze5AFDOjF0AugCAluiwXyjHyZIfIKTa/uFNp5/6N80XirQ4QIAgPNmVz/3E/wDGl/8Ao5Uk/ifM+m2v7MP+K+x1F5N4ugF0Bb2h2W9PM3hKHfijaP8ASrCyfZa7zkOk0f61OX+3Dyb9SwFNOaK30zP9XTj4nnwAH81BvckdT0ZXaqPuRVF1AOqMXQC6AmmiN3/kO2GT6tUq0/c8Cj6QL/Sf9l+S7FZnEBAUppcH/f8A+THbxcqy7/c8Dt+j3/qf9n+CFXUUvD7Uh9Yy/vs/UF6jmjxV/blyf2PTLNg7Fdny9mUAQBAefM+coekV9Q8G4D9RvZGAzDvBPeqivLWqM+h6Ko9VaQjvax89po1pLAwgMoDCAnGiCHWrnO9yF35nNCl2a7ePcUPSKeFqo8ZfYuhWRxQQGHGwKBHmarl15JHDEOe93i4lUktrZ9PpR1acVwS+x8brybAgF0Ba2hmTqVA+KM+RCn2W85bpMttN8/wWUpxypW2mdvq6c/E8eIB/koN7kjqejL21F3Iqe6gHVBAEBJNHdX0WUack2D3OjPztIaPxaq32zwqIq9M09ezn3YPy9i/VbHABAVNppoyJaea2DmPjJ4FpDhftDj4FV95Hamdb0bqpwnT4NMrdQjpjBWQelMhVgnpoJR/eRRu7CWgkdxuFdQetFM+ZXNN0q0oPc2vqd5ejSEBrc5Mo+i0s829kbi3m61mDxIXipLVi2SLSj11eFPi0ecS4nE4k4k8SdpVMfSkklgjF1gyEAQC6AtDQpSf2mUjD1cYPMazn/Vin2SzZyvSWptp0+b/C/JaKnHLBAdDL9X0NNPJ7kUjh2hhI815m8Itm+2p9ZWhDi0vqebGqkPphm6AIBdAWtoXb1Kg84x5EqfZbzlukz201z/BZanHKkA0xwXpYne7Lt+80hQ7xdlPvOj6Nzwrzjxj9mU4q47ALJgXQH0pqgxPZI32mOa8drHBw8wsxeDxPFSCqQcHk015npXJla2eKOVhu2RjXj5hdXUXisUfNKtN05uEs08DsrJrNFnrkL06lfELa468ZPvt2C+4HEd61VqevDAn6Nu/0twqm7J8n/MTz5LGWOLXgtc0lrgdoIwIKqGsNjPoUZKSUo5M4rBku7RJM91AA/wBlkj2xni29/qXBWlq26e04bTsIxu3q70m+ZNFJKYICu9MuU9SnigG2Z5cfuRWP6nN8Col3LCOrxOh6PUNevKo/lX1f8ZUN1XHYhYAWQFgC6yC+tGuTugyfDcYyjpj/AJmLfy6qtbeOrTRwOmK/W3c+7Z5e5KFvKsICHaVq/oqB7b4zObGOYvrO8mlR7mWFNlvoOj1l3F/27SjlVndhAEAWAW/oZitTzu4yhv4Y2n/UrCyXZb7zkuksv6tOP+37t+hYamnNEV0m0vSZPmttYWSdzXjW8iSo90sabLjQVTUvY478V5rZ9ShnKrO6ZhAZugCAtPRBnGNU0chsRrPhvvBN3sHMEl3eeCn2lTZqM5LT9k1L9RHJ7Hz4loKac0EBTemSjjjqYnsAD5WEyW36pAa487XHcq68ilJNHY9Hqs5UZRlkns8dxX5KiHQnofMeh6CgpmEWPRte4bDrP65B5i9u5W9GOrBI+d6Sq9bdVJd7XlsN6tpBCAo7SxlDpa9zBshY1neeu79QVZdyxnhwO30DR1LXW/uePlsIYoxdi6AIDKA2uauSDW1UUIBs513ngxuLieGAt2kLZShrzSId9cq3t5VN+7m8vU9GMYGgACwAAA4AbFcHzptt4s5IYCApvTHlXpKmOBpwgaS7H7cljjzDQPxKuvJ4yUeB2HR631KUqr+Z4Lkvcr9RDoggCAyFgIvjRjR9Fk+MnbIXSfiNm/lDVa2scKa7zhdO1esvJL+1JeWf1JWpBTnXyjSiaKSNwuHsc0j7wIXmS1k0baNR0qkZrc0zzRVQljnNdta4tPa02P0VLlsPpuspJSWT2+Z8kMBAEBzgndG5r43FrmkOa4YEEbCFlNp4o8VIRqRcZLFMuzMfPyOta2KciOoGFjg2X4mc/h8FZ0a6msHmcRpLRU7aTlHbDjw5k1UgqCg9Jlf02UZuEerE35W3d+Zz1VXMsajO70LS6uzj34v+eBo8i0fT1EMW3pJGNPYXC/ldaoR1pJE+5q9VRlPgmel2tsABsGCuj5q3iZQBAef9I0BZlGo1h7TmvHMOY3+h8FVXCwqM77Q81KzhhuxX1I2tBZhAEBi6Au/RjmuaOEyzC001iRjeOPa1h57Se4blZ21LUji82cRpm/VxV1IfDH6vj6E2UkpQgOllnKTKWCSaU2bG255nY1o5kkDvXmUlFYs20KMq1RU45s8319Y6eWSWTF0j3Pd2uN7DkNncqaUnJts+j0aSpU4045JYHwWDaEAQHOCMuIa0XJIAA2knAALBlNLa8j0vkukEEMcY2MY1vgLK7jHVikfMq9V1asqj3ts7S9GoICidKGSfR617mizZvWjhrH2/zY/Mqq5hq1OZ3uhrnrrSKecez6fT7EQWgswgMIAgBQEkoM/K+GPo2zkttYF7Q9zRa2Djj43W+NzUSwxKqroa0qS1tXDlkR2SQuJc43LiSSdpJNyStLeLxLSKUUorJEx0TUHS5Qa87IWPk5XI1Gj8xPcpFrHGePAp9O1tS1cf7ml+S81ZnEBAEBBdJuaDq1jZqcXmiBBb+9ZtsPiGNuNyOCi3NHXWKzLvQ2klbSdOp8L38H6cSlpIy0lrgWuBsQRYg8CDsVa1gdpGSksVtRxQyc4InPcGsaXOcbBrQSSeQCyk3sR5lOMFrSeCLWzA0eGJzaiuaNcYxwmxDDfB77YF28Dd27J1C2w7UjldKaZ6xOlQeze+Pcu4sxTTmwgCAprSvnUKiT0WFwMURvIQfblFxq9jfrfgq+6q4vUR12grDq49fNbXly4+JX6hnRGEBlAYQEu0Y5L9IroyRdsQMruHVsG/mI8Futoa1Rd20rtM3HU2cuMuz55/QvhWxwAQBAQrStkX0ik6Vo69Pd+zExkesHZYB3yqLd09aGPAvdAXfVXHVvKezx3eniUcVWnaMxdDAQBAZQGLoBdAW3oTobRVExHtPbGOxjQ4+bx4Kws49ls5LpFVxqQp8Fj5/wCCzFMOcCAIAgNRljNmlqzeohY53v21X9muMSOS1zpQlmiXQvrihspzaXDd5GkZoyyeDfo3nkZX2+q1/pafAmPTl418S8kSDJOQaal/s8McZ2FwaNY9rzifFbY04xyRAr3dav8AuSb+3kbJeyOEAQFeaSM+RTtdTUrrzuFnvaf2IO4H3z5KLcV9VaqzL3ROi3XkqtVdlfX2KbVadkZQyYQBAZahlF36J8i9BSdK4WfUHWxGIjFwzuOLvmVlaU9WGtxOM6QXXW3HVLKGzx3+ngTdSihCAIDi9gcCCLgggjiDtCGU2nijz1ntkE0NU+Ox1D14zxYd1+INx3Knq0+rngfRLC7V3bqpvyfP3zI+tZKMXQBALoAgBKA9CaO6DoMnwNO1zTIeN5CXfQgdytqEdWmkcBpSt1t1N9+HlsJItxXhAVRWZ/Opcqz613092xOaMS3oxbXYOIJdcb1Cdxq1WnkdLT0R11jGUfj2vnjuLOyfXx1EbZIXh7HC4c037jwPJTE01ijnalOVOTjNYNHZWTwEAQBAfCsq2QsL5XtYxuJc4gAd5WG0trPUISm9WKxZVmeek4vDocn3aMQ6cixI/wAIbt/WOPDioVa63Q8zpdH6D2qpcf8Az6lZF18Sbk4knEknaSVCzOnSSWCMLBkIAgMoDfZl5BdXVLIwOoCHyHhGCL952DtWylT6yeBFvrtWlB1Hnkuftmeh42BoDWiwAAA4AbArhbD53KTk8WckMBAEAQEZz+za/wD0KezcJY7vjPE2xYTwP1AWi4pdZHZmi00Tf/pK3a+GWx+vh9igJWFpIcCCDYgixBGBBG4qqO8fFHzWTyEAQBYB96KmM0jI27ZHtYO1xAv5r1GOLSPFWoqcHN7k2en4YgxrWtwDQGjsAsFdI+aybbxZzQwfCvqhDE+R2xjHPPyi6w3gsT3Tg5yUVvPME0xkc57jdz3FzjxLjcnxKpW8XifSYRUIqKyWw7uRctz0b9emkcwnaBix1veYcCvcKkoZEe5s6NwsKi8d5P8AJWl54FqqnDvjhOrf5HX+qlxvP7kUNfo9vpT8/U3seliiIxbODw6Np89Zbf1VMhPQV2nkvM+NTpbpR+zinf2hrfqVh3cD1DQNy82l4keyppbqH3FPDHEPeeTI/tAwA77rTK8e5FhR6PQW2pJvlsIRlbK81W7WqJXyEbNY9Vv3WjAdyjTqSnmy7t7SjQWFOOB0lrJBhZAWAZQGEBziYXEAAkk2AGJJOwBD0uLL90fZs+gU41x66UB0mzq+7H3XPfdWlvS6uO3NnC6X0h+qrYR+COxd/f4/YlKkFSEAQBAEAQFX6VMzy69ZTtuf75gFyf8AFAHnyF9xUG6o/PHxOq0HpNbLaq/+L/Hp5FTkKCdM1gYWTyEAQEt0W0PTZRi4RNfKflGqPNwW+2jjUKnTVXUtGuLS/nkX4rQ4cICH6Vso9Bk+QDbM5sI+a7nfla5aLmWrTZa6Go9Zdx7tvl7lDKrO5CAIBdAEAQBAEAQBAEBkLBlLEtXRZmdbVrKhpFsYWEW/zSD5ePBTbWh88vA5vTmk0k7ak/8Ak/x6+RaannKBAEAQBAEAQGCL7UBT2kbMQwF1TStvEbukYNsR2lzR7n07NldcW+r2o5HZaI0uq6VGs+1ufHu5/crghRC9awMLJ5CAs/QfSXkqZSMQ1kYP3iXOH5WeCm2azZzXSKp2YQ5v8epbanHLhAVFptyjrSwQA+w10rhzcdVvkHKDeSyidT0eo4KdV8islCOkCAIAgCAIAgCAIAgMgLGJ6SxLF0c5iGoLaiqb6naxh2ykbCR7n17FKt7fX7Usij0tpZW6dGi+3vfD3+3MuMCysjjDKAIAgCAIAgCAIDBF9qAq7PvRxcunoG4nF8AsO0xfXV8OCgV7X5oeR1WjNOLBUrl8pevr58SqpIy0kEEEEggixBG0EKEdK1vRwWTyXHoRjtTTnjN9GBWFouyzkekL/rxXd+Sx1LKA4yPDQS42ABJJ2ADElDKWLwR5szqyt6ZVzT7nv6v3GgNZ5AKoqz1ptn0Gxt+ot403nv5vaapayWLoAgCAIAgCAIAgOcbC4gAEkmwAxJJ2ABYPSW9lp5i6OPZnr22sQWQHliDL/t8eCm0LX5p+Rzek9OJY0rZ85enr5cS0wLKecoZQBAEAQBAEAQBAEAQBARbOzMeCvBdYRTbpWjb/ABG4a3btWirbxqbcmWthpeta9n4ocH+Hu+xTucmaVTQuPSsJZfCVoJjPC5+yeRVdUpTp5nX2l9Qu1/Te3g8/fwLJ0K/2SX+Mf0tU60+A5npAsLlciwlKKEgelzOH0em9HYfWVILT8MWx5PbfV7zwUa5qascOJc6FtOurdY8o7fHcUgq07MIAgCAIAgCAIDICwekmze5uZqVNc4CFhDN8rgRGOPW3nkMVsp0p1MiNd3tC1jjUe3gs/L1LjzSzGgoLPIEs37xw9nlG37O/HbirClbxp7c2chpDS9a67K7MOC383v8AsSpSCpCAIAgCAIAgCAIAgCAIAgCA4yRhwLXAEHAgi4I5hGsTMZOLxWZ0slZHhpdcU7BGHu13NF9XWta4H2dgwGC8QhGHwm+vdVa7TqvFpYY/zM7dTMI2OeQSGguIaC5xsL2AGJPJem8FiaYxcpKK3nnDOnKslZUySygtJcWtYcDGxps1hHEb+d1UVajnLFn0Oyso29BQjt3t8WajVWvEk6rFlkxgYshjAWQYGbIZwGqmJnVZzjiLiAASTgAMSSdwCxietTZiyU5G0e1tTY9H0TT9qU6n5bF3kt0LepLdhzK2vpazobNbWfCO365FiZA0Y0sFnT3qHixs7qxgj4AcewkhTKdpCPxbTn7rT9ep2aXYXm/Pd4E3ijDAGtAaBgABYDsAUpLAopScni3izmhgIAgCAIAgCAIAgCAIAgCAIAgCAIAgOpXZMhnFpoo5PvNB8yvMoRlmjdSuKtJ405NcmRqv0bUEtyGPiJ3xvI8GuuB4LRK1pvuLOlp68hsbUua9MGaeXRFAfYqJR2tY76WWv9FHcyZHpJV+amvN+50pNEB+zU+Mf9CvLsnuZuXSSO+n9fYR6ID9qp8I/wCpRWT4h9JI7qf19juxaIoB7VRKexrG/W69foo72aZdJKny015v2NxQaNaCKxLHykfvHk+LW2B8Fsja013kOrp68nsTUeS9cWSSgyXDALQxRx/daAfFb4wjHJFZVuKtV41JN82dxejS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data:image/jpeg;base64,/9j/4AAQSkZJRgABAQAAAQABAAD/2wCEAAkGBxQQEhQUEBQUFBUUFRQUFhUVFBQUFBQWFBQXFhUVFBQYHCggGBolHRUUITEhJSkrLi4uFx8zODUsNygtLisBCgoKDg0OGxAQGiwkHyQsLCwvLCwsLCwsLCwsLCwsLSwsLCwsLCwsLCwsLCwsLCwsLCwsLCwsLCwsLCwsLCwsLP/AABEIAOEA4QMBEQACEQEDEQH/xAAcAAEAAgIDAQAAAAAAAAAAAAAABgcBBQIECAP/xABGEAABAwIBCAYHBQUHBQEAAAABAAIDBBEhBQYHEjFBUWETInGBkaEUIzJSYoKxQnKSorIzU3PB0TRDY4PC0vAXJCWTsxX/xAAbAQEAAgMBAQAAAAAAAAAAAAAABAUBAwYCB//EADoRAAIBAgIGCAUDAwQDAAAAAAABAgMEETEFEiFBUXEGEyJhgZHR4TJCobHBFDPwI1LxJGJyghY0kv/aAAwDAQACEQMRAD8AvFAEAQBAEAQBAEAQBAfKeoZGLvc1o23cQPqsNpZnuFOc3hFN8jTVeeNHHgZg48GNc7zAt5rU7imt5YU9D3k9uphzaXua2bSJTD2WyO7gPqVrd3AmQ6PXLzaR1XaSYt0L/wATV5/WR4G5dG6u+a8mG6SYt8L/AMTVj9YuAfRupumvJnZh0iUx9psje4H6Fe1dwNM+j1ysmmbKlzxo5MBLqng9rm+ZFvNbFcU3vIdTQ95D5MeTT9zdQVDJBdjmuHFpB+i2pp5FfOnODwkmuZ9Vk8BAEAQBAEAQBAEAQBAEAQBAEAQBAEBgm21ARrLOe1NT3DT0zuDCNW/N+zwuo87mEctpcWuhLmvtktVd+fl/ghOVc/6iW4YRE3gz2vxnHwsoc7qby2HRW2gLantktZ9+XkRepr3yG73OceLnFx8So7k3mXNOhCCwikuSwOuZSsYmzVRx1lg9YC6DAXQDWQYI5CUpiYcUdinr3xm7HOaeLSWnxC9KTWRqnQhNYSSfPaSfJWf1RFYPIlb8ftfjGPjdSIXU1ntKa50DbVNsVqvuy8v8E2yNnvTVFg89C47nkat+T9njZTIXMJZ7DnbrQlzR2xWsu7Py/wAkmBviMVIKdrAygCAIAgCAIAgCAIAgCAIAgCA0ucOc0NEOudZ+6NttbtPuhaataNPPMsLHRta7fZ2R4vL3KuzhzvnqiQXase6NuDbfEdru9V9SvKfI7Oy0TQtsGljLi8/DgR10hKjlqopHBDIQBALoAgCAIAgCAXQHNshCGHFMkOb+d09KQGu1mb43Yt7jtb3LfTryhlkVV7omhcrFrCXFZ+5aOb2c8NaLMOrJvjdbW5lvvBWNKtGplmcbfaMrWjxltjxWXjwN2txXBAEAQBAEAQBAEAQBAEBBM78+hFeKlILxg6Ta1vEM4nnsUOvc4dmJ0ujNBuphUrrZuXHn6ZlYVNS55JcSSTckm5J4kqubxOwhTjBJJbD4XWDYEAQBAEAQBAEAQBAEAQBALoD7U9SWEFpIINwRgQeIKynga501JYNFnZoZ9CS0VWQHYBsmwO5P4HnsVhQusdkzkNKaDcMalutm9cOXoT1TTmQgCAIAgCAIAgCAICts+88760FM7q4tkkB9ri1p4bbnf9YFxcfLE63Q+h8MK1dbdy4d7/C3FcPkuoB1aWBwuhkXQC6AXQC6A5wROkNo2ueeDGlx8AspN5Hmc4wWMmlzeH3NxS5pVsns00o++BH5PIK2qhUfykGppWyp51V4bftibGPR3XH7MTe2T+gXtWlQiS6QWS3t+HufX/pvW/4P/sP+1Z/SVO48f+RWf+7y9zrT5gV7cRGx/Jsjb/msvLtaq3G2GnrGXzNc0/xiaityDVQ/taeZo46hc38TbjzWuVKcc0ydSvrar8FSL8cH5PBmuutZLF0AQC6AzdAZZJZDDWJY2YmemrqwVLursZI4+zwa4n7PPds2bJ1vcYdmRy2mNDa2Nagtu9Lf3rv7t/POy1YHIBAEAQBAEAQBAQLSLnV0QNNC4h5HrHD7IP2AeJ38ioVzXw7ETpdB6L6x/qKq2blx7+S3d5Vb33VcdkthxQyYQBACUBJcgZkVVWA7VEMZ+3ICCRxazae+wUinbTntyRU3mmra2bjjrS4L8vL7k/yTo6pIbGUOncN8h6l/4YwPfdTIWlOOe05m56QXdXZB6i7s/N7fLAlVNSsjFo2NYODWho8lJSSyKadSdR4zbb7z7LJ4CAIAgCA1OVc26WqHroWE+8BqPHY9titc6MJ5om22kbm3/bm13ZryewgmXtGT23dRv1x+7kNnfK8YHsNu1Q6lm1tgzo7PpJGXZuI4d6y8V6eRAqqmfE8sla5j27WuFiP6jmoTTTwZ0tOpCpFTg8U96PisHsygCAyx1kMMtPR1nV0gFNO67h+ycd4A9gniN3JWNrXx7EvA4/Tmi9TG4pLZ8y/PqT9TTmAgCAIAgCA0ed+XhRQFw/aP6sY29a208gP5cVpr1erjjvLHRli7utq/Ktr5e5RlVUF7iXEkkkknaSdpKqG8WfRIRUUksj4rB7CAIYO1kzJ0lTIIoGl7zuGwD3nHcOa9Qg5vCJqr3FOhB1KjwX8yLbzVzDhpLSTWmm4kerYfgad/xHHsVnRtow2vazidI6bq3OMKfZh9Xzf4JgpJRhAEAQHB0gG0gdpAQzg2GytOwg9hCDBnNDAQBAEBq8v5AhrWak7bkey8YPYeLXfy2LXUpRqLCRMs76taT1qb5rc+ZTedWbEuT32f1onGzJRsd8Lh9l313KrrUZU3tyO70fpKlew7OySzX5XFGiWksAgCGT7U05Y4FpsQQQRtBGIKyngeJxUk08i8czcvitgBJHSMs2QbMdzgOBt9Vb0KvWR7z57pSwdpWwXwvavTwN8txWBAEAQGCbbUC2lG575eNXUOcD6tvVjG7VG/vOPgqivU15Y7j6JouyVrQUWu09r5+xG7rQWYugCA72RclyVczYYRdztpx1WNG1zjuA+thvXuEHOWqiPdXNO2pOrUexebfBF45s5uxUEWpELuNukkI60hG88sTYbrq2pUo01gj59fX9W8qa08ty3L+b3vNwtpBCA1GX85KeibeeQBx9mMdaR3Y0Y257FrnVjBdpku1sa9zLClHHv3eZXmV9KE7yRTRtibuc/rvPyjqt81DneP5UdLbdG4LbWlj3LYvMilbnBVTk9LUzOvuEjmN/Ayw8lGlWqSzZc0tG2tJdmmvFY/c1xeTtLj2uJ+q8az4kpUqayivJAOI2EjsJCaz4h0qbzivI7tHlqphI6KomZbcJHFvewkg+C9KrOOTI9XR9tU+KmvIlWSdJtTFYVDGTt3kerktxuOqT3DuUmF5JfEsSnuejlGW2lJxfB7UWNm9nNT1w9Q/rAXdG7qyN5lvDmMFNp1YzyOYu7CvaywqR8dz8TcrYQwgOvX0Uc8bo5mh7HCxaf+YHmsSipLBmyjWnRmpweDRR2d+bb8nzapJdG+5jkttHuu+Iee1VFai6cu4+haN0jC9pa2Ulmvyu5+xobrUWIusAXQEizKy6aOoa4nqOIZIPhJ2921bqFTUliVuk7JXVBx3raufvkXo1wIBGIOIKuD521g8GZQwEAQEU0j5Y9HpSwHrz3YOOrbrnwIHzKNdVNWGHEutBWnXXOu8obfHd6+BSj3XKqzvDjdAFgGWNLiA0EkkAAYkkmwAHG6zgG0li8i9MyM2hQQWdYzPs6V23Hcxp90f1VtQo9XHvPnuldIO8rYr4VkvzzZI1vKsICAZ9Z++jl1PRkGUYPlwLYjvDR9p/bgL79iiV7nU7MczodFaFdfCrW2Q4b37FUzzOkcXyOL3uN3OcbuJ5lVzbbxZ2VOnCnFRgsEjgvJ7CyAsAIAgF1kyc6ed0bmvjcWPabtc02IPIrMZOLxRrqU4VYuE1imXJmDnkK5vRT2bUMF8LBsrR9po3HiP+CzoV+sWDzOF0top2kteG2D+nc/wTFSSmCA1ecmRWVsD4X4Xxa7ex49lw/5sutdWmqkdVkuyu52tZVI+K4rgUBV0zonvjkFnscWOHNpsbclTtOLwZ9Ip1I1IKcMmsUfK68nsXWQZY6xQF1aNcr+kUoY43fD1DxLTcs8sPlVpa1NaGD3HCaetOpudeK2S2+O/wBfElqklIEAQFL6Tsq9NVuYD1YR0Y+9tf54dyqrqetPDgd7oK26m1UnnLb4bv53kNuo5ci6AXQE/wBE2QulldUvHVi6sfOQjF3cD4nkplpTxeu9xzfSG91Kat45y2vlw8S21YnGhAQjSTnYaRgggdaeQXJ3xRm41h8R2DvO5RbmtqLBZl5obRn6mfWVF2F9Xw9Sm2i2AVYd0ZugF0B3G5LnIuIJiOPRP/ovWpLgzQ7ming5x80dV7S0kOBBG0EEEdoK84G5NNYrajjdDIugF0AugPtR1b4ZGSxGz43BzTzHHkdh5FZjJxeKNValCtTdOa2M9B5vZVbWU8czcNdouPdcMHN7jdXNOanFSR82u7eVvWlSluf+GbFeyOEBVWl/I+pJHUsGEnq5PvNF2HvGsO4KvvKeDU0df0cu9aEqEnltXLeV1dQjpxdALoCYaM8qdDWNaT1ZQYzwucWnxFu8qRaz1anMp9OW/XWjazjt9fp9i6lanAhAfGtqBFG97sAxrnH5RdYk8FibKVN1JqC3tI8411QZHucdrnOce1xufqqRvF4n1CEVCKisksPI+F1gyLoB2YncOJ3IMeJ6EzUyUKSkhiG0Nu48Xu6zie8nwVzShqQSPm1/cu4uJVOL2clsRt1sIZ1so1rYIpJZDZsbHPPY0XsOaxKSisWbKVKVWahHNvA875Vyi+pmkmk9qR2sd9hsa0cgAB3KlnNzk5M+lW1vG3pRpRyR1brybztZKydJVStihbrPebDgBvc47mjaSvUIOTwRpuLiFCm6lR4JfzDmXZmvmXT0TQS0Szb5XNBN/gB9gdmKtKVvGC7zhL/S1e6k1jqx4L88SSreVZp84c24K5hbMwa1jqyADpGHiHcOWwrXUpRqLBk2zv61rPWg9m9bmURljJz6WeSGT2o3WvuIIu1w5EEFVE4OEnFn0K2uI3FKNWGT/mB07rybhdAEAugLO0M5RJ9IgJwGrKwcL3a/uwYe8qfZS2OJyfSWglKFVb8U/DIs1TjlggNDn1k/0ihqG2uWsMjfvR9YW8Ld61V461NosNFV+pu4S3Y4Pk9hQN1Tn0UzdALoD7UkxY4OabOaQ4HgQbg+KY4bTDipLVlk9h6NoKkTRMkGx7Wu8RdXcXrJM+YVqbpVJQe5tHYXo1Ea0jVXR0E1tr9SPuc8a35dZR7qWFNltoOlr3sMd2L8ls+pRLiqo784oAgNxmfR9PW00Z2GVrjzbH1yO8Nt3rbRjrVEiDpKt1VpUkuGHns/J6FVwfOAgIHpfyn0dKyEHGd+P3I7Od5lg71Eu54Qw4l/0et+suHUeUV9Xl+SnlWnbBAW/olyGIoDUuHXnwb8MbTYW7Tc+CsrSnhHW4nF9ILx1K3UrKP39ifKWc8EAQFQ6Y6YNqYXja+Ig89R2H6lXXi7SZ2XRuo3RnDg/uvYgChnRhDAQyEBMdE8pbXgbnRSA92qR9FKtH/UKPpBFO0x4NfkuxWZwwQHGVtwQd4I8QhlPB4nmioi1Hub7rnN/C4j+So2sHgfUac9eClxSZ81g9hAZaUBeujis6WgivtYXR/hOHkQrW1ljTRwOnKXV3ku/B+fuSdSCoIJpen1aWNvvSj8rSVDvX2Eu86Lo3DG4lLhH7spwlVx2QQBATHROy+UGn3YpD+kfzUm0X9TwKTpBLCz5yX5LtVocMEBT+mSovVQs3MiJtze7H9I8FXXj7SR2PRuGFGcuL+y9yAqGdGLE4DacB2nYgxS2s9J5JpRDBFE3ZHGxg+VoH8ldxWEUj5hXqOpVlN7235s7a9GoIAgKg0yVAdVQs9yIk/O/D9Krrx9pI7Ho3BqjOXF/Ze5AFDOjF0AugCAluiwXyjHyZIfIKTa/uFNp5/6N80XirQ4QIAgPNmVz/3E/wDGl/8Ao5Uk/ifM+m2v7MP+K+x1F5N4ugF0Bb2h2W9PM3hKHfijaP8ASrCyfZa7zkOk0f61OX+3Dyb9SwFNOaK30zP9XTj4nnwAH81BvckdT0ZXaqPuRVF1AOqMXQC6AmmiN3/kO2GT6tUq0/c8Cj6QL/Sf9l+S7FZnEBAUppcH/f8A+THbxcqy7/c8Dt+j3/qf9n+CFXUUvD7Uh9Yy/vs/UF6jmjxV/blyf2PTLNg7Fdny9mUAQBAefM+coekV9Q8G4D9RvZGAzDvBPeqivLWqM+h6Ko9VaQjvax89po1pLAwgMoDCAnGiCHWrnO9yF35nNCl2a7ePcUPSKeFqo8ZfYuhWRxQQGHGwKBHmarl15JHDEOe93i4lUktrZ9PpR1acVwS+x8brybAgF0Ba2hmTqVA+KM+RCn2W85bpMttN8/wWUpxypW2mdvq6c/E8eIB/koN7kjqejL21F3Iqe6gHVBAEBJNHdX0WUack2D3OjPztIaPxaq32zwqIq9M09ezn3YPy9i/VbHABAVNppoyJaea2DmPjJ4FpDhftDj4FV95Hamdb0bqpwnT4NMrdQjpjBWQelMhVgnpoJR/eRRu7CWgkdxuFdQetFM+ZXNN0q0oPc2vqd5ejSEBrc5Mo+i0s829kbi3m61mDxIXipLVi2SLSj11eFPi0ecS4nE4k4k8SdpVMfSkklgjF1gyEAQC6AtDQpSf2mUjD1cYPMazn/Vin2SzZyvSWptp0+b/C/JaKnHLBAdDL9X0NNPJ7kUjh2hhI815m8Itm+2p9ZWhDi0vqebGqkPphm6AIBdAWtoXb1Kg84x5EqfZbzlukz201z/BZanHKkA0xwXpYne7Lt+80hQ7xdlPvOj6Nzwrzjxj9mU4q47ALJgXQH0pqgxPZI32mOa8drHBw8wsxeDxPFSCqQcHk015npXJla2eKOVhu2RjXj5hdXUXisUfNKtN05uEs08DsrJrNFnrkL06lfELa468ZPvt2C+4HEd61VqevDAn6Nu/0twqm7J8n/MTz5LGWOLXgtc0lrgdoIwIKqGsNjPoUZKSUo5M4rBku7RJM91AA/wBlkj2xni29/qXBWlq26e04bTsIxu3q70m+ZNFJKYICu9MuU9SnigG2Z5cfuRWP6nN8Col3LCOrxOh6PUNevKo/lX1f8ZUN1XHYhYAWQFgC6yC+tGuTugyfDcYyjpj/AJmLfy6qtbeOrTRwOmK/W3c+7Z5e5KFvKsICHaVq/oqB7b4zObGOYvrO8mlR7mWFNlvoOj1l3F/27SjlVndhAEAWAW/oZitTzu4yhv4Y2n/UrCyXZb7zkuksv6tOP+37t+hYamnNEV0m0vSZPmttYWSdzXjW8iSo90sabLjQVTUvY478V5rZ9ShnKrO6ZhAZugCAtPRBnGNU0chsRrPhvvBN3sHMEl3eeCn2lTZqM5LT9k1L9RHJ7Hz4loKac0EBTemSjjjqYnsAD5WEyW36pAa487XHcq68ilJNHY9Hqs5UZRlkns8dxX5KiHQnofMeh6CgpmEWPRte4bDrP65B5i9u5W9GOrBI+d6Sq9bdVJd7XlsN6tpBCAo7SxlDpa9zBshY1neeu79QVZdyxnhwO30DR1LXW/uePlsIYoxdi6AIDKA2uauSDW1UUIBs513ngxuLieGAt2kLZShrzSId9cq3t5VN+7m8vU9GMYGgACwAAA4AbFcHzptt4s5IYCApvTHlXpKmOBpwgaS7H7cljjzDQPxKuvJ4yUeB2HR631KUqr+Z4Lkvcr9RDoggCAyFgIvjRjR9Fk+MnbIXSfiNm/lDVa2scKa7zhdO1esvJL+1JeWf1JWpBTnXyjSiaKSNwuHsc0j7wIXmS1k0baNR0qkZrc0zzRVQljnNdta4tPa02P0VLlsPpuspJSWT2+Z8kMBAEBzgndG5r43FrmkOa4YEEbCFlNp4o8VIRqRcZLFMuzMfPyOta2KciOoGFjg2X4mc/h8FZ0a6msHmcRpLRU7aTlHbDjw5k1UgqCg9Jlf02UZuEerE35W3d+Zz1VXMsajO70LS6uzj34v+eBo8i0fT1EMW3pJGNPYXC/ldaoR1pJE+5q9VRlPgmel2tsABsGCuj5q3iZQBAef9I0BZlGo1h7TmvHMOY3+h8FVXCwqM77Q81KzhhuxX1I2tBZhAEBi6Au/RjmuaOEyzC001iRjeOPa1h57Se4blZ21LUji82cRpm/VxV1IfDH6vj6E2UkpQgOllnKTKWCSaU2bG255nY1o5kkDvXmUlFYs20KMq1RU45s8319Y6eWSWTF0j3Pd2uN7DkNncqaUnJts+j0aSpU4045JYHwWDaEAQHOCMuIa0XJIAA2knAALBlNLa8j0vkukEEMcY2MY1vgLK7jHVikfMq9V1asqj3ts7S9GoICidKGSfR617mizZvWjhrH2/zY/Mqq5hq1OZ3uhrnrrSKecez6fT7EQWgswgMIAgBQEkoM/K+GPo2zkttYF7Q9zRa2Djj43W+NzUSwxKqroa0qS1tXDlkR2SQuJc43LiSSdpJNyStLeLxLSKUUorJEx0TUHS5Qa87IWPk5XI1Gj8xPcpFrHGePAp9O1tS1cf7ml+S81ZnEBAEBBdJuaDq1jZqcXmiBBb+9ZtsPiGNuNyOCi3NHXWKzLvQ2klbSdOp8L38H6cSlpIy0lrgWuBsQRYg8CDsVa1gdpGSksVtRxQyc4InPcGsaXOcbBrQSSeQCyk3sR5lOMFrSeCLWzA0eGJzaiuaNcYxwmxDDfB77YF28Dd27J1C2w7UjldKaZ6xOlQeze+Pcu4sxTTmwgCAprSvnUKiT0WFwMURvIQfblFxq9jfrfgq+6q4vUR12grDq49fNbXly4+JX6hnRGEBlAYQEu0Y5L9IroyRdsQMruHVsG/mI8Futoa1Rd20rtM3HU2cuMuz55/QvhWxwAQBAQrStkX0ik6Vo69Pd+zExkesHZYB3yqLd09aGPAvdAXfVXHVvKezx3eniUcVWnaMxdDAQBAZQGLoBdAW3oTobRVExHtPbGOxjQ4+bx4Kws49ls5LpFVxqQp8Fj5/wCCzFMOcCAIAgNRljNmlqzeohY53v21X9muMSOS1zpQlmiXQvrihspzaXDd5GkZoyyeDfo3nkZX2+q1/pafAmPTl418S8kSDJOQaal/s8McZ2FwaNY9rzifFbY04xyRAr3dav8AuSb+3kbJeyOEAQFeaSM+RTtdTUrrzuFnvaf2IO4H3z5KLcV9VaqzL3ROi3XkqtVdlfX2KbVadkZQyYQBAZahlF36J8i9BSdK4WfUHWxGIjFwzuOLvmVlaU9WGtxOM6QXXW3HVLKGzx3+ngTdSihCAIDi9gcCCLgggjiDtCGU2nijz1ntkE0NU+Ox1D14zxYd1+INx3Knq0+rngfRLC7V3bqpvyfP3zI+tZKMXQBALoAgBKA9CaO6DoMnwNO1zTIeN5CXfQgdytqEdWmkcBpSt1t1N9+HlsJItxXhAVRWZ/Opcqz613092xOaMS3oxbXYOIJdcb1Cdxq1WnkdLT0R11jGUfj2vnjuLOyfXx1EbZIXh7HC4c037jwPJTE01ijnalOVOTjNYNHZWTwEAQBAfCsq2QsL5XtYxuJc4gAd5WG0trPUISm9WKxZVmeek4vDocn3aMQ6cixI/wAIbt/WOPDioVa63Q8zpdH6D2qpcf8Az6lZF18Sbk4knEknaSVCzOnSSWCMLBkIAgMoDfZl5BdXVLIwOoCHyHhGCL952DtWylT6yeBFvrtWlB1Hnkuftmeh42BoDWiwAAA4AbArhbD53KTk8WckMBAEAQEZz+za/wD0KezcJY7vjPE2xYTwP1AWi4pdZHZmi00Tf/pK3a+GWx+vh9igJWFpIcCCDYgixBGBBG4qqO8fFHzWTyEAQBYB96KmM0jI27ZHtYO1xAv5r1GOLSPFWoqcHN7k2en4YgxrWtwDQGjsAsFdI+aybbxZzQwfCvqhDE+R2xjHPPyi6w3gsT3Tg5yUVvPME0xkc57jdz3FzjxLjcnxKpW8XifSYRUIqKyWw7uRctz0b9emkcwnaBix1veYcCvcKkoZEe5s6NwsKi8d5P8AJWl54FqqnDvjhOrf5HX+qlxvP7kUNfo9vpT8/U3seliiIxbODw6Np89Zbf1VMhPQV2nkvM+NTpbpR+zinf2hrfqVh3cD1DQNy82l4keyppbqH3FPDHEPeeTI/tAwA77rTK8e5FhR6PQW2pJvlsIRlbK81W7WqJXyEbNY9Vv3WjAdyjTqSnmy7t7SjQWFOOB0lrJBhZAWAZQGEBziYXEAAkk2AGJJOwBD0uLL90fZs+gU41x66UB0mzq+7H3XPfdWlvS6uO3NnC6X0h+qrYR+COxd/f4/YlKkFSEAQBAEAQFX6VMzy69ZTtuf75gFyf8AFAHnyF9xUG6o/PHxOq0HpNbLaq/+L/Hp5FTkKCdM1gYWTyEAQEt0W0PTZRi4RNfKflGqPNwW+2jjUKnTVXUtGuLS/nkX4rQ4cICH6Vso9Bk+QDbM5sI+a7nfla5aLmWrTZa6Go9Zdx7tvl7lDKrO5CAIBdAEAQBAEAQBAEBkLBlLEtXRZmdbVrKhpFsYWEW/zSD5ePBTbWh88vA5vTmk0k7ak/8Ak/x6+RaannKBAEAQBAEAQGCL7UBT2kbMQwF1TStvEbukYNsR2lzR7n07NldcW+r2o5HZaI0uq6VGs+1ufHu5/crghRC9awMLJ5CAs/QfSXkqZSMQ1kYP3iXOH5WeCm2azZzXSKp2YQ5v8epbanHLhAVFptyjrSwQA+w10rhzcdVvkHKDeSyidT0eo4KdV8islCOkCAIAgCAIAgCAIAgMgLGJ6SxLF0c5iGoLaiqb6naxh2ykbCR7n17FKt7fX7Usij0tpZW6dGi+3vfD3+3MuMCysjjDKAIAgCAIAgCAIDBF9qAq7PvRxcunoG4nF8AsO0xfXV8OCgV7X5oeR1WjNOLBUrl8pevr58SqpIy0kEEEEggixBG0EKEdK1vRwWTyXHoRjtTTnjN9GBWFouyzkekL/rxXd+Sx1LKA4yPDQS42ABJJ2ADElDKWLwR5szqyt6ZVzT7nv6v3GgNZ5AKoqz1ptn0Gxt+ot403nv5vaapayWLoAgCAIAgCAIAgOcbC4gAEkmwAxJJ2ABYPSW9lp5i6OPZnr22sQWQHliDL/t8eCm0LX5p+Rzek9OJY0rZ85enr5cS0wLKecoZQBAEAQBAEAQBAEAQBARbOzMeCvBdYRTbpWjb/ABG4a3btWirbxqbcmWthpeta9n4ocH+Hu+xTucmaVTQuPSsJZfCVoJjPC5+yeRVdUpTp5nX2l9Qu1/Te3g8/fwLJ0K/2SX+Mf0tU60+A5npAsLlciwlKKEgelzOH0em9HYfWVILT8MWx5PbfV7zwUa5qascOJc6FtOurdY8o7fHcUgq07MIAgCAIAgCAIDICwekmze5uZqVNc4CFhDN8rgRGOPW3nkMVsp0p1MiNd3tC1jjUe3gs/L1LjzSzGgoLPIEs37xw9nlG37O/HbirClbxp7c2chpDS9a67K7MOC383v8AsSpSCpCAIAgCAIAgCAIAgCAIAgCA4yRhwLXAEHAgi4I5hGsTMZOLxWZ0slZHhpdcU7BGHu13NF9XWta4H2dgwGC8QhGHwm+vdVa7TqvFpYY/zM7dTMI2OeQSGguIaC5xsL2AGJPJem8FiaYxcpKK3nnDOnKslZUySygtJcWtYcDGxps1hHEb+d1UVajnLFn0Oyso29BQjt3t8WajVWvEk6rFlkxgYshjAWQYGbIZwGqmJnVZzjiLiAASTgAMSSdwCxietTZiyU5G0e1tTY9H0TT9qU6n5bF3kt0LepLdhzK2vpazobNbWfCO365FiZA0Y0sFnT3qHixs7qxgj4AcewkhTKdpCPxbTn7rT9ep2aXYXm/Pd4E3ijDAGtAaBgABYDsAUpLAopScni3izmhgIAgCAIAgCAIAgCAIAgCAIAgCAIAgOpXZMhnFpoo5PvNB8yvMoRlmjdSuKtJ405NcmRqv0bUEtyGPiJ3xvI8GuuB4LRK1pvuLOlp68hsbUua9MGaeXRFAfYqJR2tY76WWv9FHcyZHpJV+amvN+50pNEB+zU+Mf9CvLsnuZuXSSO+n9fYR6ID9qp8I/wCpRWT4h9JI7qf19juxaIoB7VRKexrG/W69foo72aZdJKny015v2NxQaNaCKxLHykfvHk+LW2B8Fsja013kOrp68nsTUeS9cWSSgyXDALQxRx/daAfFb4wjHJFZVuKtV41JN82dxejS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File:Lyndon Johnson and Richard Russel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122" y="3276600"/>
            <a:ext cx="5232878" cy="355369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ounded Rectangular Callout 5"/>
          <p:cNvSpPr/>
          <p:nvPr/>
        </p:nvSpPr>
        <p:spPr>
          <a:xfrm>
            <a:off x="6934200" y="2895600"/>
            <a:ext cx="2209800" cy="1752600"/>
          </a:xfrm>
          <a:prstGeom prst="wedgeRoundRectCallout">
            <a:avLst>
              <a:gd name="adj1" fmla="val -18952"/>
              <a:gd name="adj2" fmla="val 8226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Subscribe, now…..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2447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Expanding the Liberal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 fontScale="62500" lnSpcReduction="20000"/>
          </a:bodyPr>
          <a:lstStyle/>
          <a:p>
            <a:r>
              <a:rPr lang="en-US" sz="3200" dirty="0" smtClean="0"/>
              <a:t>Election of 1960:</a:t>
            </a:r>
          </a:p>
          <a:p>
            <a:pPr lvl="1"/>
            <a:r>
              <a:rPr lang="en-US" sz="3200" dirty="0" smtClean="0"/>
              <a:t>Kennedy (D) v. Nixon (R)</a:t>
            </a:r>
          </a:p>
          <a:p>
            <a:pPr lvl="1"/>
            <a:r>
              <a:rPr lang="en-US" sz="3200" dirty="0" smtClean="0"/>
              <a:t>TV played an important role</a:t>
            </a:r>
          </a:p>
          <a:p>
            <a:pPr lvl="1"/>
            <a:r>
              <a:rPr lang="en-US" sz="3200" dirty="0" smtClean="0"/>
              <a:t>Kennedy won in a close election</a:t>
            </a:r>
            <a:endParaRPr lang="en-US" sz="3200" dirty="0"/>
          </a:p>
          <a:p>
            <a:r>
              <a:rPr lang="en-US" sz="3200" dirty="0"/>
              <a:t>New Frontier – urban renewal, civil rights, health care</a:t>
            </a:r>
            <a:endParaRPr lang="en-US" sz="3200" dirty="0" smtClean="0"/>
          </a:p>
          <a:p>
            <a:r>
              <a:rPr lang="en-US" sz="3200" dirty="0" smtClean="0"/>
              <a:t>LBJ’s “Great Society”</a:t>
            </a:r>
          </a:p>
          <a:p>
            <a:pPr lvl="1"/>
            <a:r>
              <a:rPr lang="en-US" sz="3200" dirty="0"/>
              <a:t>Focused on domestic programs including civil rights, poverty, and education</a:t>
            </a:r>
          </a:p>
          <a:p>
            <a:pPr lvl="1"/>
            <a:r>
              <a:rPr lang="en-US" sz="3200" dirty="0"/>
              <a:t>Built on ideas and programs laid forth from The New Deal</a:t>
            </a:r>
          </a:p>
          <a:p>
            <a:r>
              <a:rPr lang="en-US" sz="3200" dirty="0"/>
              <a:t>War on Poverty:</a:t>
            </a:r>
          </a:p>
          <a:p>
            <a:pPr lvl="1"/>
            <a:r>
              <a:rPr lang="en-US" sz="3200" dirty="0"/>
              <a:t>Office of Economic Opportunity:</a:t>
            </a:r>
          </a:p>
          <a:p>
            <a:pPr lvl="2"/>
            <a:r>
              <a:rPr lang="en-US" sz="3200" dirty="0"/>
              <a:t>Administered money to various programs and areas of the country, particularly lower-income areas</a:t>
            </a:r>
          </a:p>
          <a:p>
            <a:r>
              <a:rPr lang="en-US" sz="3200" dirty="0"/>
              <a:t>Medicare:</a:t>
            </a:r>
          </a:p>
          <a:p>
            <a:pPr lvl="1"/>
            <a:r>
              <a:rPr lang="en-US" sz="3200" dirty="0"/>
              <a:t>Medical  assistance and insurance for elderly Americans</a:t>
            </a:r>
          </a:p>
          <a:p>
            <a:r>
              <a:rPr lang="en-US" sz="3200" dirty="0" smtClean="0"/>
              <a:t>Medicaid</a:t>
            </a:r>
            <a:r>
              <a:rPr lang="en-US" sz="3200" dirty="0"/>
              <a:t>:</a:t>
            </a:r>
          </a:p>
          <a:p>
            <a:pPr lvl="1"/>
            <a:r>
              <a:rPr lang="en-US" sz="3200" dirty="0"/>
              <a:t>Health care for lower income families and individuals</a:t>
            </a:r>
          </a:p>
          <a:p>
            <a:r>
              <a:rPr lang="en-US" sz="3200" dirty="0"/>
              <a:t>Housing and Urban Development (HUD)</a:t>
            </a:r>
          </a:p>
          <a:p>
            <a:pPr lvl="1"/>
            <a:r>
              <a:rPr lang="en-US" sz="3200" dirty="0"/>
              <a:t>Cabinet position created during LBJ’s administration</a:t>
            </a:r>
          </a:p>
          <a:p>
            <a:pPr lvl="1"/>
            <a:r>
              <a:rPr lang="en-US" sz="3200" dirty="0"/>
              <a:t>Focused on urban development and renewal</a:t>
            </a:r>
          </a:p>
          <a:p>
            <a:pPr lvl="1"/>
            <a:r>
              <a:rPr lang="en-US" sz="3200" dirty="0"/>
              <a:t>(Still around today)</a:t>
            </a:r>
          </a:p>
          <a:p>
            <a:endParaRPr lang="en-US" sz="3400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File:Kennedy Nixon Debat (1960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341" y="2667000"/>
            <a:ext cx="5949315" cy="402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File:US-DeptOfHUD-Seal.sv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599" y="616426"/>
            <a:ext cx="4602797" cy="41011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143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Expanding the Liberal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/>
          </a:bodyPr>
          <a:lstStyle/>
          <a:p>
            <a:r>
              <a:rPr lang="en-US" sz="3300" dirty="0"/>
              <a:t>Immigration Act of 1965:</a:t>
            </a:r>
          </a:p>
          <a:p>
            <a:pPr lvl="1"/>
            <a:r>
              <a:rPr lang="en-US" sz="3300" dirty="0"/>
              <a:t>Eliminated quotas from 1920s</a:t>
            </a:r>
          </a:p>
          <a:p>
            <a:r>
              <a:rPr lang="en-US" sz="3200" dirty="0" smtClean="0"/>
              <a:t>Impact of the Great Society?</a:t>
            </a:r>
          </a:p>
          <a:p>
            <a:pPr lvl="1"/>
            <a:r>
              <a:rPr lang="en-US" sz="3000" dirty="0" smtClean="0"/>
              <a:t>Several programs are still around today</a:t>
            </a:r>
          </a:p>
          <a:p>
            <a:pPr lvl="1"/>
            <a:r>
              <a:rPr lang="en-US" sz="3000" dirty="0" smtClean="0"/>
              <a:t>Poverty was reduced in the 1960s</a:t>
            </a:r>
          </a:p>
          <a:p>
            <a:pPr lvl="1"/>
            <a:r>
              <a:rPr lang="en-US" sz="3000" dirty="0" smtClean="0"/>
              <a:t>Vietnam and the Great Society competed with each other for government funds</a:t>
            </a:r>
            <a:endParaRPr lang="en-US" sz="3000" dirty="0"/>
          </a:p>
          <a:p>
            <a:endParaRPr lang="en-US" sz="3200" dirty="0"/>
          </a:p>
          <a:p>
            <a:endParaRPr lang="en-US" sz="34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1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Battle For Racial Equality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Greensboro, North Carolina </a:t>
            </a:r>
            <a:r>
              <a:rPr lang="en-US" dirty="0" smtClean="0"/>
              <a:t>Sit-in, February </a:t>
            </a:r>
            <a:r>
              <a:rPr lang="en-US" dirty="0"/>
              <a:t>1, 1960</a:t>
            </a:r>
          </a:p>
          <a:p>
            <a:pPr lvl="1"/>
            <a:r>
              <a:rPr lang="en-US" dirty="0"/>
              <a:t>4 black students sat at a segregated counter of a Woolworth’s </a:t>
            </a:r>
          </a:p>
          <a:p>
            <a:pPr lvl="1"/>
            <a:r>
              <a:rPr lang="en-US" dirty="0" smtClean="0"/>
              <a:t>Inspired </a:t>
            </a:r>
            <a:r>
              <a:rPr lang="en-US" dirty="0"/>
              <a:t>sit-ins across the country</a:t>
            </a:r>
          </a:p>
          <a:p>
            <a:r>
              <a:rPr lang="en-US" dirty="0"/>
              <a:t>Congress of Racial Equality (CORE)</a:t>
            </a:r>
          </a:p>
          <a:p>
            <a:pPr lvl="1"/>
            <a:r>
              <a:rPr lang="en-US" dirty="0"/>
              <a:t>“Freedom riders” wanted to challenge segregation on interstate buses in the South</a:t>
            </a:r>
          </a:p>
          <a:p>
            <a:r>
              <a:rPr lang="en-US" dirty="0"/>
              <a:t>James Meredith:</a:t>
            </a:r>
          </a:p>
          <a:p>
            <a:pPr lvl="1"/>
            <a:r>
              <a:rPr lang="en-US" dirty="0"/>
              <a:t>28 year old black Air Force Veteran registered at University of Mississippi</a:t>
            </a:r>
          </a:p>
          <a:p>
            <a:pPr lvl="1"/>
            <a:r>
              <a:rPr lang="en-US" dirty="0" smtClean="0"/>
              <a:t>Kennedy </a:t>
            </a:r>
            <a:r>
              <a:rPr lang="en-US" dirty="0"/>
              <a:t>ordered 30,000 troops to restore order </a:t>
            </a:r>
          </a:p>
          <a:p>
            <a:r>
              <a:rPr lang="en-US" dirty="0"/>
              <a:t>Eugene “Bull” Connor:</a:t>
            </a:r>
          </a:p>
          <a:p>
            <a:pPr lvl="1"/>
            <a:r>
              <a:rPr lang="en-US" dirty="0"/>
              <a:t>Used fire hoses and dogs to break up protests</a:t>
            </a:r>
          </a:p>
          <a:p>
            <a:r>
              <a:rPr lang="en-US" dirty="0"/>
              <a:t>“Letter from a Birmingham Jail”</a:t>
            </a:r>
          </a:p>
          <a:p>
            <a:pPr lvl="1"/>
            <a:r>
              <a:rPr lang="en-US" dirty="0"/>
              <a:t>Drew on Thoreau’s and Gandhi’s ideas of civil disobedience</a:t>
            </a:r>
          </a:p>
          <a:p>
            <a:r>
              <a:rPr lang="en-US" dirty="0" smtClean="0"/>
              <a:t>Governor </a:t>
            </a:r>
            <a:r>
              <a:rPr lang="en-US" dirty="0"/>
              <a:t>George Wallace</a:t>
            </a:r>
          </a:p>
          <a:p>
            <a:pPr lvl="1"/>
            <a:r>
              <a:rPr lang="en-US" dirty="0"/>
              <a:t>Vowed to avoid desegregation at the University of Alabama</a:t>
            </a:r>
          </a:p>
          <a:p>
            <a:r>
              <a:rPr lang="en-US" dirty="0" smtClean="0"/>
              <a:t>Kennedy </a:t>
            </a:r>
            <a:r>
              <a:rPr lang="en-US" dirty="0"/>
              <a:t>realized he could no longer negotiate the issue of civil rights</a:t>
            </a:r>
          </a:p>
          <a:p>
            <a:r>
              <a:rPr lang="en-US" dirty="0"/>
              <a:t>August 28, 1963: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I have a dream”</a:t>
            </a:r>
          </a:p>
          <a:p>
            <a:r>
              <a:rPr lang="en-US" dirty="0"/>
              <a:t>Civil Rights Act of 1964:</a:t>
            </a:r>
          </a:p>
          <a:p>
            <a:pPr lvl="1"/>
            <a:r>
              <a:rPr lang="en-US" dirty="0"/>
              <a:t>Guaranteed equal access to public accommodations</a:t>
            </a:r>
          </a:p>
          <a:p>
            <a:pPr lvl="1"/>
            <a:r>
              <a:rPr lang="en-US" dirty="0" smtClean="0"/>
              <a:t>Government </a:t>
            </a:r>
            <a:r>
              <a:rPr lang="en-US" dirty="0"/>
              <a:t>could cut off funds where discrimination occurred</a:t>
            </a:r>
          </a:p>
          <a:p>
            <a:r>
              <a:rPr lang="en-US" dirty="0"/>
              <a:t>Voting Rights Act of 1965:</a:t>
            </a:r>
          </a:p>
          <a:p>
            <a:pPr lvl="1"/>
            <a:r>
              <a:rPr lang="en-US" dirty="0"/>
              <a:t>Federal government could register voters</a:t>
            </a:r>
          </a:p>
          <a:p>
            <a:pPr lvl="1"/>
            <a:r>
              <a:rPr lang="en-US" dirty="0"/>
              <a:t>Eliminated literacy tests for </a:t>
            </a:r>
            <a:r>
              <a:rPr lang="en-US" dirty="0" smtClean="0"/>
              <a:t>voting</a:t>
            </a:r>
          </a:p>
          <a:p>
            <a:r>
              <a:rPr lang="en-US" dirty="0"/>
              <a:t>24</a:t>
            </a:r>
            <a:r>
              <a:rPr lang="en-US" baseline="30000" dirty="0"/>
              <a:t>th</a:t>
            </a:r>
            <a:r>
              <a:rPr lang="en-US" dirty="0"/>
              <a:t> Amendment:</a:t>
            </a:r>
          </a:p>
          <a:p>
            <a:pPr lvl="1"/>
            <a:r>
              <a:rPr lang="en-US" dirty="0"/>
              <a:t>Eliminated poll taxes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James Meredith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738409"/>
            <a:ext cx="3147060" cy="4084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Bull Connor (1960)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-6927"/>
            <a:ext cx="2819400" cy="3816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File:MLK mugshot birmingham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"/>
            <a:ext cx="502920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File:Wallace at University of Alabama edit2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927" y="482628"/>
            <a:ext cx="4419600" cy="2837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581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Battle For Racial Equality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 Jure Discrimination:</a:t>
            </a:r>
          </a:p>
          <a:p>
            <a:pPr lvl="1"/>
            <a:r>
              <a:rPr lang="en-US" dirty="0"/>
              <a:t>Discrimination by laws</a:t>
            </a:r>
          </a:p>
          <a:p>
            <a:r>
              <a:rPr lang="en-US" dirty="0"/>
              <a:t>De Facto Discrimination:</a:t>
            </a:r>
          </a:p>
          <a:p>
            <a:pPr lvl="1"/>
            <a:r>
              <a:rPr lang="en-US" dirty="0"/>
              <a:t>Discrimination by custom and tradition</a:t>
            </a:r>
          </a:p>
          <a:p>
            <a:r>
              <a:rPr lang="en-US" dirty="0" smtClean="0"/>
              <a:t>Watts Riots (1965):</a:t>
            </a:r>
          </a:p>
          <a:p>
            <a:pPr lvl="1"/>
            <a:r>
              <a:rPr lang="en-US" dirty="0" smtClean="0"/>
              <a:t>6 day riot in August; 34 people died; other racial riots occurred in other cities</a:t>
            </a:r>
          </a:p>
          <a:p>
            <a:r>
              <a:rPr lang="en-US" dirty="0" smtClean="0"/>
              <a:t>“Black Power”:</a:t>
            </a:r>
          </a:p>
          <a:p>
            <a:pPr lvl="1"/>
            <a:r>
              <a:rPr lang="en-US" dirty="0" smtClean="0"/>
              <a:t>Movement “away from interracial cooperation and toward increased awareness of racial distinctiveness.” (p. 816)</a:t>
            </a:r>
          </a:p>
          <a:p>
            <a:pPr lvl="1"/>
            <a:r>
              <a:rPr lang="en-US" dirty="0" smtClean="0"/>
              <a:t>Inspired by Marcus Garvey from the 1920s</a:t>
            </a:r>
            <a:endParaRPr lang="en-US" dirty="0"/>
          </a:p>
          <a:p>
            <a:r>
              <a:rPr lang="en-US" dirty="0"/>
              <a:t>Student Nonviolent Coordinating Committee (SNCC)</a:t>
            </a:r>
          </a:p>
          <a:p>
            <a:pPr lvl="1"/>
            <a:r>
              <a:rPr lang="en-US" dirty="0" smtClean="0"/>
              <a:t>Later</a:t>
            </a:r>
            <a:r>
              <a:rPr lang="en-US" dirty="0"/>
              <a:t>, under the leadership of </a:t>
            </a:r>
            <a:r>
              <a:rPr lang="en-US" dirty="0" err="1"/>
              <a:t>Stokely</a:t>
            </a:r>
            <a:r>
              <a:rPr lang="en-US" dirty="0"/>
              <a:t> Carmichael, SNCC focused on black power</a:t>
            </a:r>
          </a:p>
          <a:p>
            <a:r>
              <a:rPr lang="en-US" dirty="0"/>
              <a:t>Black Panthers (1966):</a:t>
            </a:r>
          </a:p>
          <a:p>
            <a:pPr lvl="1"/>
            <a:r>
              <a:rPr lang="en-US" dirty="0"/>
              <a:t>Huey Newton and Bobby Seale</a:t>
            </a:r>
          </a:p>
          <a:p>
            <a:pPr lvl="1"/>
            <a:r>
              <a:rPr lang="en-US" dirty="0"/>
              <a:t>Advocated the arming of blacks against white police</a:t>
            </a:r>
          </a:p>
          <a:p>
            <a:r>
              <a:rPr lang="en-US" dirty="0"/>
              <a:t>Malcolm X:</a:t>
            </a:r>
          </a:p>
          <a:p>
            <a:pPr lvl="1"/>
            <a:r>
              <a:rPr lang="en-US" dirty="0" smtClean="0"/>
              <a:t>Advocated </a:t>
            </a:r>
            <a:r>
              <a:rPr lang="en-US" dirty="0"/>
              <a:t>“black revolution” and black separatism</a:t>
            </a:r>
          </a:p>
          <a:p>
            <a:pPr lvl="1"/>
            <a:r>
              <a:rPr lang="en-US" dirty="0"/>
              <a:t>Appealed to frustrated African Americans</a:t>
            </a:r>
          </a:p>
          <a:p>
            <a:pPr lvl="1"/>
            <a:r>
              <a:rPr lang="en-US" dirty="0"/>
              <a:t>Assassinated in February, 1965</a:t>
            </a:r>
          </a:p>
          <a:p>
            <a:endParaRPr lang="en-US" dirty="0"/>
          </a:p>
        </p:txBody>
      </p:sp>
      <p:pic>
        <p:nvPicPr>
          <p:cNvPr id="4" name="Picture 3" descr="File:Wattsriots-burningbuildings-loc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33800"/>
            <a:ext cx="4953000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Stokley Carmichael at Michigan State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286" y="0"/>
            <a:ext cx="2446337" cy="3307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File:MLK and Malcolm X USNWR cropped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7200"/>
            <a:ext cx="4054475" cy="47170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309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“Flexible Response” and The Cold War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 lnSpcReduction="10000"/>
          </a:bodyPr>
          <a:lstStyle/>
          <a:p>
            <a:pPr indent="-342900"/>
            <a:r>
              <a:rPr lang="en-US" dirty="0"/>
              <a:t>“Flexible Response”</a:t>
            </a:r>
          </a:p>
          <a:p>
            <a:pPr marL="800100" lvl="1" indent="-342900"/>
            <a:r>
              <a:rPr lang="en-US" dirty="0" smtClean="0"/>
              <a:t>Developed </a:t>
            </a:r>
            <a:r>
              <a:rPr lang="en-US" dirty="0"/>
              <a:t>a plan to find new ways of combating the Cold </a:t>
            </a:r>
            <a:r>
              <a:rPr lang="en-US" dirty="0" smtClean="0"/>
              <a:t>War</a:t>
            </a:r>
          </a:p>
          <a:p>
            <a:pPr marL="800100" lvl="1" indent="-342900"/>
            <a:r>
              <a:rPr lang="en-US" dirty="0" smtClean="0"/>
              <a:t>Covert operations </a:t>
            </a:r>
          </a:p>
          <a:p>
            <a:pPr marL="800100" lvl="1" indent="-342900"/>
            <a:r>
              <a:rPr lang="en-US" dirty="0" smtClean="0"/>
              <a:t>Green Berets developed under JFK</a:t>
            </a:r>
            <a:endParaRPr lang="en-US" dirty="0"/>
          </a:p>
          <a:p>
            <a:pPr indent="-342900"/>
            <a:r>
              <a:rPr lang="en-US" dirty="0"/>
              <a:t>Alliance for Progress:</a:t>
            </a:r>
          </a:p>
          <a:p>
            <a:pPr marL="800100" lvl="1" indent="-342900"/>
            <a:r>
              <a:rPr lang="en-US" dirty="0"/>
              <a:t>$ billions were pledged to improve the economy in Latin America</a:t>
            </a:r>
          </a:p>
          <a:p>
            <a:pPr indent="-342900"/>
            <a:r>
              <a:rPr lang="en-US" dirty="0"/>
              <a:t>Peace Corps</a:t>
            </a:r>
            <a:r>
              <a:rPr lang="en-US" dirty="0" smtClean="0"/>
              <a:t>: Created </a:t>
            </a:r>
            <a:r>
              <a:rPr lang="en-US" dirty="0"/>
              <a:t>in 1961</a:t>
            </a:r>
          </a:p>
          <a:p>
            <a:pPr marL="800100" lvl="1" indent="-342900"/>
            <a:r>
              <a:rPr lang="en-US" dirty="0"/>
              <a:t>Young Americans that would serve 24 months over seas</a:t>
            </a:r>
          </a:p>
          <a:p>
            <a:pPr marL="1485900" lvl="2" indent="-342900"/>
            <a:r>
              <a:rPr lang="en-US" dirty="0"/>
              <a:t>Doctors, teachers, etc.</a:t>
            </a:r>
          </a:p>
          <a:p>
            <a:pPr marL="1485900" lvl="2" indent="-342900"/>
            <a:r>
              <a:rPr lang="en-US" dirty="0"/>
              <a:t>Focused on social and economic development</a:t>
            </a:r>
          </a:p>
          <a:p>
            <a:pPr marL="800100" lvl="1" indent="-342900"/>
            <a:r>
              <a:rPr lang="en-US" dirty="0"/>
              <a:t>Hoped to improve countries and resist communism</a:t>
            </a:r>
          </a:p>
          <a:p>
            <a:r>
              <a:rPr lang="en-US" dirty="0" smtClean="0"/>
              <a:t>Bay of Pigs Invasion</a:t>
            </a:r>
          </a:p>
          <a:p>
            <a:pPr lvl="1"/>
            <a:r>
              <a:rPr lang="en-US" dirty="0" smtClean="0"/>
              <a:t>Cuban </a:t>
            </a:r>
            <a:r>
              <a:rPr lang="en-US" dirty="0"/>
              <a:t>exiles (trained by US) would invade Cuba</a:t>
            </a:r>
          </a:p>
          <a:p>
            <a:pPr lvl="1"/>
            <a:r>
              <a:rPr lang="en-US" dirty="0"/>
              <a:t>April, 1961 the invasion takes place</a:t>
            </a:r>
          </a:p>
          <a:p>
            <a:pPr lvl="2"/>
            <a:r>
              <a:rPr lang="en-US" dirty="0"/>
              <a:t>US does not directly get involved</a:t>
            </a:r>
          </a:p>
          <a:p>
            <a:pPr lvl="2"/>
            <a:r>
              <a:rPr lang="en-US" dirty="0"/>
              <a:t>The invasion is a HUGE failure</a:t>
            </a:r>
          </a:p>
          <a:p>
            <a:pPr lvl="1"/>
            <a:r>
              <a:rPr lang="en-US" dirty="0"/>
              <a:t>Impact:</a:t>
            </a:r>
          </a:p>
          <a:p>
            <a:pPr lvl="2"/>
            <a:r>
              <a:rPr lang="en-US" dirty="0"/>
              <a:t>Cuba and USSR worry about future invasions</a:t>
            </a:r>
          </a:p>
          <a:p>
            <a:endParaRPr lang="en-US" dirty="0"/>
          </a:p>
        </p:txBody>
      </p:sp>
      <p:pic>
        <p:nvPicPr>
          <p:cNvPr id="4" name="Picture 3" descr="File:Betancourt - JFK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191000"/>
            <a:ext cx="3886200" cy="2588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US-Official-PeaceCorps-Logo.sv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803" y="-13855"/>
            <a:ext cx="3231197" cy="3231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File:BayofPigs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1744"/>
            <a:ext cx="6863715" cy="25292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516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“Flexible Response” and The Cold War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/>
          </a:bodyPr>
          <a:lstStyle/>
          <a:p>
            <a:pPr indent="-342900"/>
            <a:r>
              <a:rPr lang="en-US" dirty="0"/>
              <a:t>Berlin Wall:</a:t>
            </a:r>
          </a:p>
          <a:p>
            <a:pPr marL="800100" lvl="1" indent="-342900"/>
            <a:r>
              <a:rPr lang="en-US" dirty="0"/>
              <a:t>Between 1949 and 1961, over 2.5 million East Germans fled Soviet-controlled East Germany through West Berlin</a:t>
            </a:r>
          </a:p>
          <a:p>
            <a:pPr marL="800100" lvl="1" indent="-342900"/>
            <a:r>
              <a:rPr lang="en-US" dirty="0"/>
              <a:t>August 13, 1961, Soviets began construction of the Berlin Wall</a:t>
            </a:r>
          </a:p>
          <a:p>
            <a:r>
              <a:rPr lang="en-US" dirty="0" smtClean="0"/>
              <a:t>Cuban Missile Crisis</a:t>
            </a:r>
          </a:p>
          <a:p>
            <a:pPr lvl="1"/>
            <a:r>
              <a:rPr lang="en-US" dirty="0" smtClean="0"/>
              <a:t>On </a:t>
            </a:r>
            <a:r>
              <a:rPr lang="en-US" dirty="0"/>
              <a:t>October 14, US surveillance discover missiles with nuclear capabilities in Cuba </a:t>
            </a:r>
          </a:p>
          <a:p>
            <a:pPr lvl="2"/>
            <a:r>
              <a:rPr lang="en-US" dirty="0"/>
              <a:t>Could destroy most of the US</a:t>
            </a:r>
          </a:p>
          <a:p>
            <a:pPr lvl="1"/>
            <a:r>
              <a:rPr lang="en-US" dirty="0"/>
              <a:t>JFK quarantined Cuba</a:t>
            </a:r>
          </a:p>
          <a:p>
            <a:pPr lvl="2"/>
            <a:r>
              <a:rPr lang="en-US" dirty="0"/>
              <a:t>Would not allow other Soviet ships in</a:t>
            </a:r>
          </a:p>
          <a:p>
            <a:pPr lvl="1"/>
            <a:r>
              <a:rPr lang="en-US" dirty="0" smtClean="0"/>
              <a:t>Eventually</a:t>
            </a:r>
            <a:r>
              <a:rPr lang="en-US" dirty="0"/>
              <a:t>, the Soviet Union withdrew missiles</a:t>
            </a:r>
          </a:p>
          <a:p>
            <a:pPr lvl="2"/>
            <a:r>
              <a:rPr lang="en-US" dirty="0"/>
              <a:t>US promised not to attack Cuba</a:t>
            </a:r>
          </a:p>
          <a:p>
            <a:pPr lvl="2"/>
            <a:r>
              <a:rPr lang="en-US" dirty="0"/>
              <a:t>US would withdraw missiles from Turkey</a:t>
            </a:r>
          </a:p>
          <a:p>
            <a:pPr lvl="1"/>
            <a:r>
              <a:rPr lang="en-US" dirty="0"/>
              <a:t>Impact?</a:t>
            </a:r>
          </a:p>
          <a:p>
            <a:pPr lvl="2"/>
            <a:r>
              <a:rPr lang="en-US" dirty="0"/>
              <a:t>“hot line” established</a:t>
            </a:r>
          </a:p>
          <a:p>
            <a:pPr indent="-342900"/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Berlin Wall 1961-11-2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9010"/>
            <a:ext cx="4761865" cy="3348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U2 Image of Cuban Missile Crisis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865" y="0"/>
            <a:ext cx="3917315" cy="3276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469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Agony of Vietnam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/>
          </a:bodyPr>
          <a:lstStyle/>
          <a:p>
            <a:r>
              <a:rPr lang="en-US" dirty="0" err="1"/>
              <a:t>Dien</a:t>
            </a:r>
            <a:r>
              <a:rPr lang="en-US" dirty="0"/>
              <a:t> Bien </a:t>
            </a:r>
            <a:r>
              <a:rPr lang="en-US" dirty="0" err="1"/>
              <a:t>Phu</a:t>
            </a:r>
            <a:r>
              <a:rPr lang="en-US" dirty="0"/>
              <a:t> Falls (1954): </a:t>
            </a:r>
          </a:p>
          <a:p>
            <a:pPr lvl="1"/>
            <a:r>
              <a:rPr lang="en-US" dirty="0"/>
              <a:t>France withdrew from French Indochina (Vietnam)</a:t>
            </a:r>
          </a:p>
          <a:p>
            <a:pPr lvl="1"/>
            <a:r>
              <a:rPr lang="en-US" dirty="0"/>
              <a:t>US presence in Vietnam increases</a:t>
            </a:r>
          </a:p>
          <a:p>
            <a:r>
              <a:rPr lang="en-US" dirty="0"/>
              <a:t>North Vietnam = Communist </a:t>
            </a:r>
          </a:p>
          <a:p>
            <a:r>
              <a:rPr lang="en-US" dirty="0"/>
              <a:t>South Vietnam = Noncommunist </a:t>
            </a:r>
            <a:endParaRPr lang="en-US" dirty="0" smtClean="0"/>
          </a:p>
          <a:p>
            <a:pPr lvl="1"/>
            <a:r>
              <a:rPr lang="en-US" dirty="0" smtClean="0"/>
              <a:t>Divided at the 17</a:t>
            </a:r>
            <a:r>
              <a:rPr lang="en-US" baseline="30000" dirty="0" smtClean="0"/>
              <a:t>th</a:t>
            </a:r>
            <a:r>
              <a:rPr lang="en-US" dirty="0" smtClean="0"/>
              <a:t> parallel</a:t>
            </a:r>
            <a:endParaRPr lang="en-US" dirty="0"/>
          </a:p>
          <a:p>
            <a:r>
              <a:rPr lang="en-US" dirty="0"/>
              <a:t>***Gulf of Tonkin Resolution***</a:t>
            </a:r>
          </a:p>
          <a:p>
            <a:pPr lvl="1"/>
            <a:r>
              <a:rPr lang="en-US" dirty="0"/>
              <a:t>American ships were supposedly attacked</a:t>
            </a:r>
          </a:p>
          <a:p>
            <a:pPr lvl="1"/>
            <a:r>
              <a:rPr lang="en-US" dirty="0"/>
              <a:t>Provided a “blank check” to Johnson in Vietnam</a:t>
            </a:r>
          </a:p>
          <a:p>
            <a:pPr lvl="1"/>
            <a:r>
              <a:rPr lang="en-US" dirty="0"/>
              <a:t>Increase in presidential powers during war</a:t>
            </a:r>
          </a:p>
          <a:p>
            <a:endParaRPr lang="en-US" dirty="0"/>
          </a:p>
        </p:txBody>
      </p:sp>
      <p:pic>
        <p:nvPicPr>
          <p:cNvPr id="4" name="Picture 3" descr="File:MaddoxTonkin1.sv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495" y="574040"/>
            <a:ext cx="5795010" cy="5709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376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Traumas of 1968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/>
          </a:bodyPr>
          <a:lstStyle/>
          <a:p>
            <a:r>
              <a:rPr lang="en-US" dirty="0"/>
              <a:t>Tet Offensive:</a:t>
            </a:r>
          </a:p>
          <a:p>
            <a:pPr lvl="1"/>
            <a:r>
              <a:rPr lang="en-US" dirty="0"/>
              <a:t>Attack by North Vietnam during the Vietnamese New Year</a:t>
            </a:r>
          </a:p>
          <a:p>
            <a:pPr lvl="1"/>
            <a:r>
              <a:rPr lang="en-US" dirty="0"/>
              <a:t>Led to an increase of opposition to the US in the war</a:t>
            </a:r>
          </a:p>
          <a:p>
            <a:r>
              <a:rPr lang="en-US" dirty="0"/>
              <a:t>Johnson declares he won’t run for re-election in 1968:</a:t>
            </a:r>
          </a:p>
          <a:p>
            <a:r>
              <a:rPr lang="en-US" dirty="0" smtClean="0"/>
              <a:t>2 assassinations:</a:t>
            </a:r>
          </a:p>
          <a:p>
            <a:pPr lvl="1"/>
            <a:r>
              <a:rPr lang="en-US" dirty="0" smtClean="0"/>
              <a:t>April 4 – Martin Luther King Jr.</a:t>
            </a:r>
          </a:p>
          <a:p>
            <a:pPr lvl="2"/>
            <a:r>
              <a:rPr lang="en-US" dirty="0" smtClean="0"/>
              <a:t>Riots broke out throughout the country</a:t>
            </a:r>
            <a:endParaRPr lang="en-US" dirty="0"/>
          </a:p>
          <a:p>
            <a:pPr lvl="1"/>
            <a:r>
              <a:rPr lang="en-US" dirty="0" smtClean="0"/>
              <a:t>June 6 – Robert Kennedy</a:t>
            </a:r>
          </a:p>
          <a:p>
            <a:r>
              <a:rPr lang="en-US" dirty="0" smtClean="0"/>
              <a:t>The Democratic Convention of 1968:</a:t>
            </a:r>
          </a:p>
          <a:p>
            <a:pPr lvl="1"/>
            <a:r>
              <a:rPr lang="en-US" dirty="0" smtClean="0"/>
              <a:t>Protests over the Vietnam war</a:t>
            </a:r>
          </a:p>
          <a:p>
            <a:pPr lvl="1"/>
            <a:r>
              <a:rPr lang="en-US" dirty="0" smtClean="0"/>
              <a:t>Police and demonstrators clashed </a:t>
            </a:r>
          </a:p>
          <a:p>
            <a:r>
              <a:rPr lang="en-US" dirty="0" smtClean="0"/>
              <a:t>The Election of 1968</a:t>
            </a:r>
          </a:p>
          <a:p>
            <a:pPr lvl="1"/>
            <a:r>
              <a:rPr lang="en-US" dirty="0" smtClean="0"/>
              <a:t>George Wallace – 3</a:t>
            </a:r>
            <a:r>
              <a:rPr lang="en-US" baseline="30000" dirty="0" smtClean="0"/>
              <a:t>rd</a:t>
            </a:r>
            <a:r>
              <a:rPr lang="en-US" dirty="0" smtClean="0"/>
              <a:t> party candidate:</a:t>
            </a:r>
          </a:p>
          <a:p>
            <a:pPr lvl="2"/>
            <a:r>
              <a:rPr lang="en-US" dirty="0" smtClean="0"/>
              <a:t>Ran on a segregation, anti-Great Society, and anti-protesting platform</a:t>
            </a:r>
            <a:endParaRPr lang="en-US" dirty="0"/>
          </a:p>
          <a:p>
            <a:pPr lvl="1"/>
            <a:r>
              <a:rPr lang="en-US" dirty="0" smtClean="0"/>
              <a:t>Richard Nixon campaigned on “Peace with honor”</a:t>
            </a:r>
          </a:p>
          <a:p>
            <a:pPr lvl="1"/>
            <a:r>
              <a:rPr lang="en-US" dirty="0" smtClean="0"/>
              <a:t>Nixon defeated Hubert Humphrey, 301 - 191</a:t>
            </a:r>
            <a:endParaRPr lang="en-US" dirty="0"/>
          </a:p>
        </p:txBody>
      </p:sp>
      <p:pic>
        <p:nvPicPr>
          <p:cNvPr id="4" name="Picture 3" descr="File:Vietnam War protestors at the March on the Pentago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09800"/>
            <a:ext cx="3048000" cy="4648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964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7752</TotalTime>
  <Words>991</Words>
  <Application>Microsoft Office PowerPoint</Application>
  <PresentationFormat>On-screen Show (4:3)</PresentationFormat>
  <Paragraphs>170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Adjacency</vt:lpstr>
      <vt:lpstr>American History: Chapter 29 Review Video</vt:lpstr>
      <vt:lpstr>Expanding the Liberal State</vt:lpstr>
      <vt:lpstr>Expanding the Liberal State</vt:lpstr>
      <vt:lpstr>The Battle For Racial Equality</vt:lpstr>
      <vt:lpstr>The Battle For Racial Equality</vt:lpstr>
      <vt:lpstr>“Flexible Response” and The Cold War</vt:lpstr>
      <vt:lpstr>“Flexible Response” and The Cold War</vt:lpstr>
      <vt:lpstr>The Agony of Vietnam</vt:lpstr>
      <vt:lpstr>The Traumas of 1968</vt:lpstr>
      <vt:lpstr>Quick Recap</vt:lpstr>
      <vt:lpstr>Thanks for watching!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 Review Video</dc:title>
  <dc:creator>Adam Norris</dc:creator>
  <cp:lastModifiedBy>adam</cp:lastModifiedBy>
  <cp:revision>369</cp:revision>
  <dcterms:created xsi:type="dcterms:W3CDTF">2013-08-26T14:38:25Z</dcterms:created>
  <dcterms:modified xsi:type="dcterms:W3CDTF">2014-04-14T02:26:21Z</dcterms:modified>
</cp:coreProperties>
</file>