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notesMasterIdLst>
    <p:notesMasterId r:id="rId14"/>
  </p:notesMasterIdLst>
  <p:sldIdLst>
    <p:sldId id="256" r:id="rId2"/>
    <p:sldId id="287" r:id="rId3"/>
    <p:sldId id="298" r:id="rId4"/>
    <p:sldId id="300" r:id="rId5"/>
    <p:sldId id="301" r:id="rId6"/>
    <p:sldId id="302" r:id="rId7"/>
    <p:sldId id="304" r:id="rId8"/>
    <p:sldId id="305" r:id="rId9"/>
    <p:sldId id="306" r:id="rId10"/>
    <p:sldId id="307" r:id="rId11"/>
    <p:sldId id="297" r:id="rId12"/>
    <p:sldId id="27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85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4D1D30-5272-41D7-BF71-00AFC73D9225}" type="datetimeFigureOut">
              <a:rPr lang="en-US" smtClean="0"/>
              <a:t>4/27/2014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62D738-EB8F-45C6-8123-B27B74FDAD55}" type="slidenum">
              <a:rPr lang="en-US" smtClean="0"/>
              <a:t>‹#›</a:t>
            </a:fld>
            <a:endParaRPr lang="en-US"/>
          </a:p>
        </p:txBody>
      </p:sp>
    </p:spTree>
    <p:extLst>
      <p:ext uri="{BB962C8B-B14F-4D97-AF65-F5344CB8AC3E}">
        <p14:creationId xmlns:p14="http://schemas.microsoft.com/office/powerpoint/2010/main" val="4062171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2D738-EB8F-45C6-8123-B27B74FDAD55}" type="slidenum">
              <a:rPr lang="en-US" smtClean="0"/>
              <a:t>1</a:t>
            </a:fld>
            <a:endParaRPr lang="en-US"/>
          </a:p>
        </p:txBody>
      </p:sp>
    </p:spTree>
    <p:extLst>
      <p:ext uri="{BB962C8B-B14F-4D97-AF65-F5344CB8AC3E}">
        <p14:creationId xmlns:p14="http://schemas.microsoft.com/office/powerpoint/2010/main" val="654776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2D738-EB8F-45C6-8123-B27B74FDAD55}" type="slidenum">
              <a:rPr lang="en-US" smtClean="0"/>
              <a:t>10</a:t>
            </a:fld>
            <a:endParaRPr lang="en-US"/>
          </a:p>
        </p:txBody>
      </p:sp>
    </p:spTree>
    <p:extLst>
      <p:ext uri="{BB962C8B-B14F-4D97-AF65-F5344CB8AC3E}">
        <p14:creationId xmlns:p14="http://schemas.microsoft.com/office/powerpoint/2010/main" val="1304177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2D738-EB8F-45C6-8123-B27B74FDAD55}" type="slidenum">
              <a:rPr lang="en-US" smtClean="0"/>
              <a:t>2</a:t>
            </a:fld>
            <a:endParaRPr lang="en-US"/>
          </a:p>
        </p:txBody>
      </p:sp>
    </p:spTree>
    <p:extLst>
      <p:ext uri="{BB962C8B-B14F-4D97-AF65-F5344CB8AC3E}">
        <p14:creationId xmlns:p14="http://schemas.microsoft.com/office/powerpoint/2010/main" val="1304177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2D738-EB8F-45C6-8123-B27B74FDAD55}" type="slidenum">
              <a:rPr lang="en-US" smtClean="0"/>
              <a:t>3</a:t>
            </a:fld>
            <a:endParaRPr lang="en-US"/>
          </a:p>
        </p:txBody>
      </p:sp>
    </p:spTree>
    <p:extLst>
      <p:ext uri="{BB962C8B-B14F-4D97-AF65-F5344CB8AC3E}">
        <p14:creationId xmlns:p14="http://schemas.microsoft.com/office/powerpoint/2010/main" val="1304177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2D738-EB8F-45C6-8123-B27B74FDAD55}" type="slidenum">
              <a:rPr lang="en-US" smtClean="0"/>
              <a:t>4</a:t>
            </a:fld>
            <a:endParaRPr lang="en-US"/>
          </a:p>
        </p:txBody>
      </p:sp>
    </p:spTree>
    <p:extLst>
      <p:ext uri="{BB962C8B-B14F-4D97-AF65-F5344CB8AC3E}">
        <p14:creationId xmlns:p14="http://schemas.microsoft.com/office/powerpoint/2010/main" val="1304177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2D738-EB8F-45C6-8123-B27B74FDAD55}" type="slidenum">
              <a:rPr lang="en-US" smtClean="0"/>
              <a:t>5</a:t>
            </a:fld>
            <a:endParaRPr lang="en-US"/>
          </a:p>
        </p:txBody>
      </p:sp>
    </p:spTree>
    <p:extLst>
      <p:ext uri="{BB962C8B-B14F-4D97-AF65-F5344CB8AC3E}">
        <p14:creationId xmlns:p14="http://schemas.microsoft.com/office/powerpoint/2010/main" val="1304177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2D738-EB8F-45C6-8123-B27B74FDAD55}" type="slidenum">
              <a:rPr lang="en-US" smtClean="0"/>
              <a:t>6</a:t>
            </a:fld>
            <a:endParaRPr lang="en-US"/>
          </a:p>
        </p:txBody>
      </p:sp>
    </p:spTree>
    <p:extLst>
      <p:ext uri="{BB962C8B-B14F-4D97-AF65-F5344CB8AC3E}">
        <p14:creationId xmlns:p14="http://schemas.microsoft.com/office/powerpoint/2010/main" val="1304177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2D738-EB8F-45C6-8123-B27B74FDAD55}" type="slidenum">
              <a:rPr lang="en-US" smtClean="0"/>
              <a:t>7</a:t>
            </a:fld>
            <a:endParaRPr lang="en-US"/>
          </a:p>
        </p:txBody>
      </p:sp>
    </p:spTree>
    <p:extLst>
      <p:ext uri="{BB962C8B-B14F-4D97-AF65-F5344CB8AC3E}">
        <p14:creationId xmlns:p14="http://schemas.microsoft.com/office/powerpoint/2010/main" val="1304177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2D738-EB8F-45C6-8123-B27B74FDAD55}" type="slidenum">
              <a:rPr lang="en-US" smtClean="0"/>
              <a:t>8</a:t>
            </a:fld>
            <a:endParaRPr lang="en-US"/>
          </a:p>
        </p:txBody>
      </p:sp>
    </p:spTree>
    <p:extLst>
      <p:ext uri="{BB962C8B-B14F-4D97-AF65-F5344CB8AC3E}">
        <p14:creationId xmlns:p14="http://schemas.microsoft.com/office/powerpoint/2010/main" val="1304177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2D738-EB8F-45C6-8123-B27B74FDAD55}" type="slidenum">
              <a:rPr lang="en-US" smtClean="0"/>
              <a:t>9</a:t>
            </a:fld>
            <a:endParaRPr lang="en-US"/>
          </a:p>
        </p:txBody>
      </p:sp>
    </p:spTree>
    <p:extLst>
      <p:ext uri="{BB962C8B-B14F-4D97-AF65-F5344CB8AC3E}">
        <p14:creationId xmlns:p14="http://schemas.microsoft.com/office/powerpoint/2010/main" val="1304177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EDF18F2-0992-4D86-8F4D-CE61AB4BF035}" type="datetimeFigureOut">
              <a:rPr lang="en-US" smtClean="0"/>
              <a:t>4/27/2014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3F6DE98-B7B5-44BF-8EF4-F83F796F81C8}"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DF18F2-0992-4D86-8F4D-CE61AB4BF035}" type="datetimeFigureOut">
              <a:rPr lang="en-US" smtClean="0"/>
              <a:t>4/27/2014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F6DE98-B7B5-44BF-8EF4-F83F796F81C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3F6DE98-B7B5-44BF-8EF4-F83F796F81C8}"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EDF18F2-0992-4D86-8F4D-CE61AB4BF035}" type="datetimeFigureOut">
              <a:rPr lang="en-US" smtClean="0"/>
              <a:t>4/27/2014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EDF18F2-0992-4D86-8F4D-CE61AB4BF035}" type="datetimeFigureOut">
              <a:rPr lang="en-US" smtClean="0"/>
              <a:t>4/27/2014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83F6DE98-B7B5-44BF-8EF4-F83F796F81C8}"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EDF18F2-0992-4D86-8F4D-CE61AB4BF035}" type="datetimeFigureOut">
              <a:rPr lang="en-US" smtClean="0"/>
              <a:t>4/27/2014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3F6DE98-B7B5-44BF-8EF4-F83F796F81C8}"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EDF18F2-0992-4D86-8F4D-CE61AB4BF035}" type="datetimeFigureOut">
              <a:rPr lang="en-US" smtClean="0"/>
              <a:t>4/27/2014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F6DE98-B7B5-44BF-8EF4-F83F796F81C8}"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EDF18F2-0992-4D86-8F4D-CE61AB4BF035}" type="datetimeFigureOut">
              <a:rPr lang="en-US" smtClean="0"/>
              <a:t>4/27/2014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3F6DE98-B7B5-44BF-8EF4-F83F796F81C8}"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EDF18F2-0992-4D86-8F4D-CE61AB4BF035}" type="datetimeFigureOut">
              <a:rPr lang="en-US" smtClean="0"/>
              <a:t>4/27/2014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83F6DE98-B7B5-44BF-8EF4-F83F796F81C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EDF18F2-0992-4D86-8F4D-CE61AB4BF035}" type="datetimeFigureOut">
              <a:rPr lang="en-US" smtClean="0"/>
              <a:t>4/27/2014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3F6DE98-B7B5-44BF-8EF4-F83F796F81C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3F6DE98-B7B5-44BF-8EF4-F83F796F81C8}"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CEDF18F2-0992-4D86-8F4D-CE61AB4BF035}" type="datetimeFigureOut">
              <a:rPr lang="en-US" smtClean="0"/>
              <a:t>4/27/2014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3F6DE98-B7B5-44BF-8EF4-F83F796F81C8}"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CEDF18F2-0992-4D86-8F4D-CE61AB4BF035}" type="datetimeFigureOut">
              <a:rPr lang="en-US" smtClean="0"/>
              <a:t>4/27/2014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EDF18F2-0992-4D86-8F4D-CE61AB4BF035}" type="datetimeFigureOut">
              <a:rPr lang="en-US" smtClean="0"/>
              <a:t>4/27/2014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3F6DE98-B7B5-44BF-8EF4-F83F796F81C8}"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762000" y="4572000"/>
            <a:ext cx="7696200" cy="1825625"/>
          </a:xfrm>
        </p:spPr>
        <p:txBody>
          <a:bodyPr>
            <a:normAutofit/>
          </a:bodyPr>
          <a:lstStyle/>
          <a:p>
            <a:pPr algn="ctr"/>
            <a:r>
              <a:rPr lang="en-US" sz="2400" dirty="0" smtClean="0"/>
              <a:t>The Crisis of Authority</a:t>
            </a:r>
            <a:endParaRPr lang="en-US" sz="2400" dirty="0"/>
          </a:p>
        </p:txBody>
      </p:sp>
      <p:sp>
        <p:nvSpPr>
          <p:cNvPr id="2" name="Title 1"/>
          <p:cNvSpPr>
            <a:spLocks noGrp="1"/>
          </p:cNvSpPr>
          <p:nvPr>
            <p:ph type="ctrTitle"/>
          </p:nvPr>
        </p:nvSpPr>
        <p:spPr>
          <a:xfrm>
            <a:off x="841663" y="1828800"/>
            <a:ext cx="7384473" cy="2362200"/>
          </a:xfrm>
        </p:spPr>
        <p:txBody>
          <a:bodyPr>
            <a:normAutofit/>
          </a:bodyPr>
          <a:lstStyle/>
          <a:p>
            <a:pPr algn="ctr"/>
            <a:r>
              <a:rPr lang="en-US" sz="4800" i="1" dirty="0" smtClean="0">
                <a:solidFill>
                  <a:schemeClr val="tx1"/>
                </a:solidFill>
              </a:rPr>
              <a:t>American History: </a:t>
            </a:r>
            <a:r>
              <a:rPr lang="en-US" sz="4800" dirty="0" smtClean="0"/>
              <a:t>Chapter 30 Review Video</a:t>
            </a:r>
            <a:endParaRPr lang="en-US" sz="4800" dirty="0"/>
          </a:p>
        </p:txBody>
      </p:sp>
      <p:sp>
        <p:nvSpPr>
          <p:cNvPr id="4" name="Title 3"/>
          <p:cNvSpPr txBox="1">
            <a:spLocks/>
          </p:cNvSpPr>
          <p:nvPr/>
        </p:nvSpPr>
        <p:spPr>
          <a:xfrm>
            <a:off x="609600" y="381000"/>
            <a:ext cx="7848600" cy="1143000"/>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800" dirty="0" smtClean="0">
                <a:solidFill>
                  <a:schemeClr val="tx1"/>
                </a:solidFill>
              </a:rPr>
              <a:t>www.Apushreview.com</a:t>
            </a:r>
            <a:endParaRPr lang="en-US" sz="4800" dirty="0">
              <a:solidFill>
                <a:schemeClr val="tx1"/>
              </a:solidFill>
            </a:endParaRPr>
          </a:p>
        </p:txBody>
      </p:sp>
    </p:spTree>
    <p:extLst>
      <p:ext uri="{BB962C8B-B14F-4D97-AF65-F5344CB8AC3E}">
        <p14:creationId xmlns:p14="http://schemas.microsoft.com/office/powerpoint/2010/main" val="2265355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a:bodyPr>
          <a:lstStyle/>
          <a:p>
            <a:pPr algn="ctr"/>
            <a:r>
              <a:rPr lang="en-US" dirty="0" smtClean="0"/>
              <a:t>The Watergate Crisis</a:t>
            </a:r>
            <a:endParaRPr lang="en-US" dirty="0"/>
          </a:p>
        </p:txBody>
      </p:sp>
      <p:sp>
        <p:nvSpPr>
          <p:cNvPr id="3" name="Content Placeholder 2"/>
          <p:cNvSpPr>
            <a:spLocks noGrp="1"/>
          </p:cNvSpPr>
          <p:nvPr>
            <p:ph sz="quarter" idx="1"/>
          </p:nvPr>
        </p:nvSpPr>
        <p:spPr>
          <a:xfrm>
            <a:off x="0" y="457200"/>
            <a:ext cx="9144000" cy="6400800"/>
          </a:xfrm>
        </p:spPr>
        <p:txBody>
          <a:bodyPr>
            <a:normAutofit fontScale="92500"/>
          </a:bodyPr>
          <a:lstStyle/>
          <a:p>
            <a:r>
              <a:rPr lang="en-US" dirty="0"/>
              <a:t>June 17, 1972:</a:t>
            </a:r>
          </a:p>
          <a:p>
            <a:pPr lvl="1"/>
            <a:r>
              <a:rPr lang="en-US" dirty="0">
                <a:solidFill>
                  <a:schemeClr val="tx1"/>
                </a:solidFill>
              </a:rPr>
              <a:t>5 men broke into Democratic headquarters in Watergate</a:t>
            </a:r>
          </a:p>
          <a:p>
            <a:r>
              <a:rPr lang="en-US" dirty="0"/>
              <a:t>CREEP – Committee to Re-Elect the President</a:t>
            </a:r>
          </a:p>
          <a:p>
            <a:r>
              <a:rPr lang="en-US" dirty="0"/>
              <a:t>VP Agnew:</a:t>
            </a:r>
          </a:p>
          <a:p>
            <a:pPr lvl="1"/>
            <a:r>
              <a:rPr lang="en-US" dirty="0">
                <a:solidFill>
                  <a:schemeClr val="tx1"/>
                </a:solidFill>
              </a:rPr>
              <a:t>Resigned over taking bribes </a:t>
            </a:r>
          </a:p>
          <a:p>
            <a:pPr lvl="2"/>
            <a:r>
              <a:rPr lang="en-US" dirty="0"/>
              <a:t>Led to the appointment of Gerald Ford </a:t>
            </a:r>
          </a:p>
          <a:p>
            <a:r>
              <a:rPr lang="en-US" dirty="0"/>
              <a:t>Nixon secretly recorded most Oval Office Conversations</a:t>
            </a:r>
          </a:p>
          <a:p>
            <a:r>
              <a:rPr lang="en-US" dirty="0"/>
              <a:t>“Saturday Night Massacre”</a:t>
            </a:r>
          </a:p>
          <a:p>
            <a:pPr lvl="1"/>
            <a:r>
              <a:rPr lang="en-US" dirty="0">
                <a:solidFill>
                  <a:schemeClr val="tx1"/>
                </a:solidFill>
              </a:rPr>
              <a:t>Nixon fired a special prosecutor, Attorney General, and deputy Attorney General </a:t>
            </a:r>
          </a:p>
          <a:p>
            <a:r>
              <a:rPr lang="en-US" dirty="0"/>
              <a:t>Nixon claimed right of “Executive Privilege”</a:t>
            </a:r>
          </a:p>
          <a:p>
            <a:pPr lvl="1"/>
            <a:r>
              <a:rPr lang="en-US" dirty="0">
                <a:solidFill>
                  <a:schemeClr val="tx1"/>
                </a:solidFill>
              </a:rPr>
              <a:t>Supreme Court stated he could not withhold evidence and tapes</a:t>
            </a:r>
          </a:p>
          <a:p>
            <a:r>
              <a:rPr lang="en-US" dirty="0"/>
              <a:t>House drew up impeachment charges, Nixon resigned</a:t>
            </a:r>
          </a:p>
          <a:p>
            <a:r>
              <a:rPr lang="en-US" sz="2800" i="1" dirty="0" smtClean="0"/>
              <a:t>US v. Richard Nixon</a:t>
            </a:r>
            <a:r>
              <a:rPr lang="en-US" sz="2800" dirty="0" smtClean="0"/>
              <a:t>:</a:t>
            </a:r>
          </a:p>
          <a:p>
            <a:pPr lvl="1"/>
            <a:r>
              <a:rPr lang="en-US" sz="2300" dirty="0" smtClean="0">
                <a:solidFill>
                  <a:schemeClr val="tx1"/>
                </a:solidFill>
              </a:rPr>
              <a:t>Nixon must turn over the tapes, did not have “executive privilege”</a:t>
            </a:r>
            <a:endParaRPr lang="en-US" sz="2300" dirty="0">
              <a:solidFill>
                <a:schemeClr val="tx1"/>
              </a:solidFill>
            </a:endParaRPr>
          </a:p>
          <a:p>
            <a:endParaRPr lang="en-US" dirty="0"/>
          </a:p>
          <a:p>
            <a:endParaRPr lang="en-US" dirty="0"/>
          </a:p>
          <a:p>
            <a:pPr marL="0" indent="0">
              <a:buNone/>
            </a:pPr>
            <a:endParaRPr lang="en-US" sz="2600" dirty="0" smtClean="0">
              <a:solidFill>
                <a:schemeClr val="tx1"/>
              </a:solidFill>
            </a:endParaRPr>
          </a:p>
          <a:p>
            <a:endParaRPr lang="en-US" dirty="0" smtClean="0"/>
          </a:p>
          <a:p>
            <a:pPr marL="0" indent="0">
              <a:buNone/>
            </a:pPr>
            <a:endParaRPr lang="en-US" dirty="0" smtClean="0"/>
          </a:p>
          <a:p>
            <a:endParaRPr lang="en-US" sz="3400" dirty="0"/>
          </a:p>
          <a:p>
            <a:endParaRPr lang="en-US" dirty="0" smtClean="0"/>
          </a:p>
          <a:p>
            <a:endParaRPr lang="en-US" dirty="0"/>
          </a:p>
        </p:txBody>
      </p:sp>
      <p:pic>
        <p:nvPicPr>
          <p:cNvPr id="4" name="Picture 3" descr="File:WatergateFromAir.JPG"/>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581399"/>
            <a:ext cx="4876800" cy="3269673"/>
          </a:xfrm>
          <a:prstGeom prst="rect">
            <a:avLst/>
          </a:prstGeom>
          <a:noFill/>
          <a:ln>
            <a:noFill/>
          </a:ln>
        </p:spPr>
      </p:pic>
    </p:spTree>
    <p:extLst>
      <p:ext uri="{BB962C8B-B14F-4D97-AF65-F5344CB8AC3E}">
        <p14:creationId xmlns:p14="http://schemas.microsoft.com/office/powerpoint/2010/main" val="219887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par>
                                <p:cTn id="33" presetID="2" presetClass="exit" presetSubtype="4" fill="hold" nodeType="withEffect">
                                  <p:stCondLst>
                                    <p:cond delay="0"/>
                                  </p:stCondLst>
                                  <p:childTnLst>
                                    <p:anim calcmode="lin" valueType="num">
                                      <p:cBhvr additive="base">
                                        <p:cTn id="34" dur="500"/>
                                        <p:tgtEl>
                                          <p:spTgt spid="4"/>
                                        </p:tgtEl>
                                        <p:attrNameLst>
                                          <p:attrName>ppt_x</p:attrName>
                                        </p:attrNameLst>
                                      </p:cBhvr>
                                      <p:tavLst>
                                        <p:tav tm="0">
                                          <p:val>
                                            <p:strVal val="ppt_x"/>
                                          </p:val>
                                        </p:tav>
                                        <p:tav tm="100000">
                                          <p:val>
                                            <p:strVal val="ppt_x"/>
                                          </p:val>
                                        </p:tav>
                                      </p:tavLst>
                                    </p:anim>
                                    <p:anim calcmode="lin" valueType="num">
                                      <p:cBhvr additive="base">
                                        <p:cTn id="35" dur="500"/>
                                        <p:tgtEl>
                                          <p:spTgt spid="4"/>
                                        </p:tgtEl>
                                        <p:attrNameLst>
                                          <p:attrName>ppt_y</p:attrName>
                                        </p:attrNameLst>
                                      </p:cBhvr>
                                      <p:tavLst>
                                        <p:tav tm="0">
                                          <p:val>
                                            <p:strVal val="ppt_y"/>
                                          </p:val>
                                        </p:tav>
                                        <p:tav tm="100000">
                                          <p:val>
                                            <p:strVal val="1+ppt_h/2"/>
                                          </p:val>
                                        </p:tav>
                                      </p:tavLst>
                                    </p:anim>
                                    <p:set>
                                      <p:cBhvr>
                                        <p:cTn id="36" dur="1" fill="hold">
                                          <p:stCondLst>
                                            <p:cond delay="499"/>
                                          </p:stCondLst>
                                        </p:cTn>
                                        <p:tgtEl>
                                          <p:spTgt spid="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855"/>
            <a:ext cx="7924800" cy="824345"/>
          </a:xfrm>
        </p:spPr>
        <p:txBody>
          <a:bodyPr/>
          <a:lstStyle/>
          <a:p>
            <a:pPr algn="ctr"/>
            <a:r>
              <a:rPr lang="en-US" dirty="0" smtClean="0"/>
              <a:t>Quick Recap</a:t>
            </a:r>
            <a:endParaRPr lang="en-US" dirty="0"/>
          </a:p>
        </p:txBody>
      </p:sp>
      <p:sp>
        <p:nvSpPr>
          <p:cNvPr id="3" name="Content Placeholder 2"/>
          <p:cNvSpPr>
            <a:spLocks noGrp="1"/>
          </p:cNvSpPr>
          <p:nvPr>
            <p:ph sz="quarter" idx="1"/>
          </p:nvPr>
        </p:nvSpPr>
        <p:spPr>
          <a:xfrm>
            <a:off x="609600" y="762000"/>
            <a:ext cx="7924800" cy="6019800"/>
          </a:xfrm>
        </p:spPr>
        <p:txBody>
          <a:bodyPr>
            <a:normAutofit/>
          </a:bodyPr>
          <a:lstStyle/>
          <a:p>
            <a:r>
              <a:rPr lang="en-US" sz="2400" dirty="0" smtClean="0"/>
              <a:t>Stonewall riots</a:t>
            </a:r>
          </a:p>
          <a:p>
            <a:r>
              <a:rPr lang="en-US" sz="2400" dirty="0" smtClean="0"/>
              <a:t>Détente </a:t>
            </a:r>
            <a:endParaRPr lang="en-US" sz="2400" dirty="0" smtClean="0"/>
          </a:p>
          <a:p>
            <a:r>
              <a:rPr lang="en-US" sz="2400" dirty="0" smtClean="0"/>
              <a:t>War </a:t>
            </a:r>
            <a:r>
              <a:rPr lang="en-US" sz="2400" dirty="0"/>
              <a:t>Powers Act overturns Gulf of Tonkin Resolution</a:t>
            </a:r>
          </a:p>
          <a:p>
            <a:r>
              <a:rPr lang="en-US" sz="2400" dirty="0"/>
              <a:t>Cambodia Bombings led to Kent State Protests</a:t>
            </a:r>
          </a:p>
          <a:p>
            <a:r>
              <a:rPr lang="en-US" sz="2400" dirty="0"/>
              <a:t>Warren Court</a:t>
            </a:r>
          </a:p>
          <a:p>
            <a:r>
              <a:rPr lang="en-US" sz="2400" dirty="0"/>
              <a:t>***Rachel Carson and </a:t>
            </a:r>
            <a:r>
              <a:rPr lang="en-US" sz="2400" i="1" dirty="0"/>
              <a:t>Silent Spring</a:t>
            </a:r>
            <a:r>
              <a:rPr lang="en-US" sz="2400" dirty="0" smtClean="0"/>
              <a:t>***</a:t>
            </a:r>
          </a:p>
          <a:p>
            <a:r>
              <a:rPr lang="en-US" sz="2400" dirty="0" smtClean="0"/>
              <a:t>Betty Friedan and ***</a:t>
            </a:r>
            <a:r>
              <a:rPr lang="en-US" sz="2400" i="1" dirty="0" smtClean="0"/>
              <a:t>The Feminine Mystique</a:t>
            </a:r>
            <a:r>
              <a:rPr lang="en-US" sz="2400" dirty="0" smtClean="0"/>
              <a:t>***</a:t>
            </a:r>
          </a:p>
          <a:p>
            <a:r>
              <a:rPr lang="en-US" sz="2400" dirty="0" smtClean="0"/>
              <a:t>Stonewall Riots</a:t>
            </a:r>
          </a:p>
          <a:p>
            <a:r>
              <a:rPr lang="en-US" sz="2400" dirty="0" smtClean="0"/>
              <a:t>Watergate</a:t>
            </a:r>
          </a:p>
          <a:p>
            <a:endParaRPr lang="en-US" sz="2400" dirty="0"/>
          </a:p>
        </p:txBody>
      </p:sp>
    </p:spTree>
    <p:extLst>
      <p:ext uri="{BB962C8B-B14F-4D97-AF65-F5344CB8AC3E}">
        <p14:creationId xmlns:p14="http://schemas.microsoft.com/office/powerpoint/2010/main" val="371190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1298" y="173042"/>
            <a:ext cx="8229600" cy="1066800"/>
          </a:xfrm>
        </p:spPr>
        <p:txBody>
          <a:bodyPr/>
          <a:lstStyle/>
          <a:p>
            <a:pPr algn="ctr"/>
            <a:r>
              <a:rPr lang="en-US" dirty="0" smtClean="0"/>
              <a:t>Thanks for watching!</a:t>
            </a:r>
            <a:endParaRPr lang="en-US" dirty="0"/>
          </a:p>
        </p:txBody>
      </p:sp>
      <p:sp>
        <p:nvSpPr>
          <p:cNvPr id="2" name="Content Placeholder 1"/>
          <p:cNvSpPr>
            <a:spLocks noGrp="1"/>
          </p:cNvSpPr>
          <p:nvPr>
            <p:ph sz="quarter" idx="1"/>
          </p:nvPr>
        </p:nvSpPr>
        <p:spPr>
          <a:xfrm>
            <a:off x="421298" y="1291773"/>
            <a:ext cx="8229600" cy="4325112"/>
          </a:xfrm>
          <a:prstGeom prst="rect">
            <a:avLst/>
          </a:prstGeom>
        </p:spPr>
        <p:txBody>
          <a:bodyPr/>
          <a:lstStyle/>
          <a:p>
            <a:pPr marL="274320" lvl="1">
              <a:buClr>
                <a:schemeClr val="accent1"/>
              </a:buClr>
              <a:buSzPct val="85000"/>
              <a:buFont typeface="Wingdings 2"/>
              <a:buChar char=""/>
            </a:pPr>
            <a:r>
              <a:rPr lang="en-US" sz="4400" dirty="0"/>
              <a:t>Subscribe to my channel</a:t>
            </a:r>
          </a:p>
          <a:p>
            <a:pPr marL="274320" lvl="1">
              <a:buClr>
                <a:schemeClr val="accent1"/>
              </a:buClr>
              <a:buSzPct val="85000"/>
              <a:buFont typeface="Wingdings 2"/>
              <a:buChar char=""/>
            </a:pPr>
            <a:r>
              <a:rPr lang="en-US" sz="4400" dirty="0" smtClean="0"/>
              <a:t>Press the “Like” button</a:t>
            </a:r>
            <a:endParaRPr lang="en-US" sz="4400" dirty="0"/>
          </a:p>
          <a:p>
            <a:r>
              <a:rPr lang="en-US" sz="2400" dirty="0"/>
              <a:t>Questions? Comments</a:t>
            </a:r>
            <a:r>
              <a:rPr lang="en-US" sz="2400" dirty="0" smtClean="0"/>
              <a:t>?</a:t>
            </a:r>
          </a:p>
          <a:p>
            <a:r>
              <a:rPr lang="en-US" sz="2400" dirty="0" smtClean="0"/>
              <a:t>Ideas </a:t>
            </a:r>
            <a:r>
              <a:rPr lang="en-US" sz="2400" dirty="0"/>
              <a:t>for videos?</a:t>
            </a:r>
          </a:p>
          <a:p>
            <a:pPr lvl="1"/>
            <a:r>
              <a:rPr lang="en-US" sz="2400" dirty="0"/>
              <a:t>Leave in comments</a:t>
            </a:r>
          </a:p>
          <a:p>
            <a:endParaRPr lang="en-US" dirty="0"/>
          </a:p>
        </p:txBody>
      </p:sp>
      <p:sp>
        <p:nvSpPr>
          <p:cNvPr id="4" name="Down Arrow 3"/>
          <p:cNvSpPr/>
          <p:nvPr/>
        </p:nvSpPr>
        <p:spPr>
          <a:xfrm rot="663007">
            <a:off x="604110" y="4546118"/>
            <a:ext cx="3124200" cy="2209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Subscribe</a:t>
            </a:r>
          </a:p>
          <a:p>
            <a:pPr algn="ctr"/>
            <a:r>
              <a:rPr lang="en-US" dirty="0" smtClean="0"/>
              <a:t>Down here!</a:t>
            </a:r>
            <a:endParaRPr lang="en-US" dirty="0"/>
          </a:p>
        </p:txBody>
      </p:sp>
      <p:sp>
        <p:nvSpPr>
          <p:cNvPr id="7" name="AutoShape 2" descr="data:image/jpeg;base64,/9j/4AAQSkZJRgABAQAAAQABAAD/2wCEAAkGBxQQEhQUEBQUFBUUFRQUFhUVFBQUFBQWFBQXFhUVFBQYHCggGBolHRUUITEhJSkrLi4uFx8zODUsNygtLisBCgoKDg0OGxAQGiwkHyQsLCwvLCwsLCwsLCwsLCwsLSwsLCwsLCwsLCwsLCwsLCwsLCwsLCwsLCwsLCwsLCwsLP/AABEIAOEA4QMBEQACEQEDEQH/xAAcAAEAAgIDAQAAAAAAAAAAAAAABgcBBQIECAP/xABGEAABAwIBCAYHBQUHBQEAAAABAAIDBBEhBQYHEjFBUWETInGBkaEUIzJSYoKxQnKSorIzU3PB0TRDY4PC0vAXJCWTsxX/xAAbAQEAAgMBAQAAAAAAAAAAAAAABAUBAwYCB//EADoRAAIBAgIGCAUDAwQDAAAAAAABAgMEETEFEiFBUXEGEyJhgZHR4TJCobHBFDPwI1LxJGJyghY0kv/aAAwDAQACEQMRAD8AvFAEAQBAEAQBAEAQBAfKeoZGLvc1o23cQPqsNpZnuFOc3hFN8jTVeeNHHgZg48GNc7zAt5rU7imt5YU9D3k9uphzaXua2bSJTD2WyO7gPqVrd3AmQ6PXLzaR1XaSYt0L/wATV5/WR4G5dG6u+a8mG6SYt8L/AMTVj9YuAfRupumvJnZh0iUx9psje4H6Fe1dwNM+j1ysmmbKlzxo5MBLqng9rm+ZFvNbFcU3vIdTQ95D5MeTT9zdQVDJBdjmuHFpB+i2pp5FfOnODwkmuZ9Vk8BAEAQBAEAQBAEAQBAEAQBAEAQBAEBgm21ARrLOe1NT3DT0zuDCNW/N+zwuo87mEctpcWuhLmvtktVd+fl/ghOVc/6iW4YRE3gz2vxnHwsoc7qby2HRW2gLantktZ9+XkRepr3yG73OceLnFx8So7k3mXNOhCCwikuSwOuZSsYmzVRx1lg9YC6DAXQDWQYI5CUpiYcUdinr3xm7HOaeLSWnxC9KTWRqnQhNYSSfPaSfJWf1RFYPIlb8ftfjGPjdSIXU1ntKa50DbVNsVqvuy8v8E2yNnvTVFg89C47nkat+T9njZTIXMJZ7DnbrQlzR2xWsu7Py/wAkmBviMVIKdrAygCAIAgCAIAgCAIAgCAIAgCA0ucOc0NEOudZ+6NttbtPuhaataNPPMsLHRta7fZ2R4vL3KuzhzvnqiQXase6NuDbfEdru9V9SvKfI7Oy0TQtsGljLi8/DgR10hKjlqopHBDIQBALoAgCAIAgCAXQHNshCGHFMkOb+d09KQGu1mb43Yt7jtb3LfTryhlkVV7omhcrFrCXFZ+5aOb2c8NaLMOrJvjdbW5lvvBWNKtGplmcbfaMrWjxltjxWXjwN2txXBAEAQBAEAQBAEAQBAEBBM78+hFeKlILxg6Ta1vEM4nnsUOvc4dmJ0ujNBuphUrrZuXHn6ZlYVNS55JcSSTckm5J4kqubxOwhTjBJJbD4XWDYEAQBAEAQBAEAQBAEAQBALoD7U9SWEFpIINwRgQeIKynga501JYNFnZoZ9CS0VWQHYBsmwO5P4HnsVhQusdkzkNKaDcMalutm9cOXoT1TTmQgCAIAgCAIAgCAICts+88760FM7q4tkkB9ri1p4bbnf9YFxcfLE63Q+h8MK1dbdy4d7/C3FcPkuoB1aWBwuhkXQC6AXQC6A5wROkNo2ueeDGlx8AspN5Hmc4wWMmlzeH3NxS5pVsns00o++BH5PIK2qhUfykGppWyp51V4bftibGPR3XH7MTe2T+gXtWlQiS6QWS3t+HufX/pvW/4P/sP+1Z/SVO48f+RWf+7y9zrT5gV7cRGx/Jsjb/msvLtaq3G2GnrGXzNc0/xiaityDVQ/taeZo46hc38TbjzWuVKcc0ydSvrar8FSL8cH5PBmuutZLF0AQC6AzdAZZJZDDWJY2YmemrqwVLursZI4+zwa4n7PPds2bJ1vcYdmRy2mNDa2Nagtu9Lf3rv7t/POy1YHIBAEAQBAEAQBAQLSLnV0QNNC4h5HrHD7IP2AeJ38ioVzXw7ETpdB6L6x/qKq2blx7+S3d5Vb33VcdkthxQyYQBACUBJcgZkVVWA7VEMZ+3ICCRxazae+wUinbTntyRU3mmra2bjjrS4L8vL7k/yTo6pIbGUOncN8h6l/4YwPfdTIWlOOe05m56QXdXZB6i7s/N7fLAlVNSsjFo2NYODWho8lJSSyKadSdR4zbb7z7LJ4CAIAgCA1OVc26WqHroWE+8BqPHY9titc6MJ5om22kbm3/bm13ZryewgmXtGT23dRv1x+7kNnfK8YHsNu1Q6lm1tgzo7PpJGXZuI4d6y8V6eRAqqmfE8sla5j27WuFiP6jmoTTTwZ0tOpCpFTg8U96PisHsygCAyx1kMMtPR1nV0gFNO67h+ycd4A9gniN3JWNrXx7EvA4/Tmi9TG4pLZ8y/PqT9TTmAgCAIAgCA0ed+XhRQFw/aP6sY29a208gP5cVpr1erjjvLHRli7utq/Ktr5e5RlVUF7iXEkkkknaSdpKqG8WfRIRUUksj4rB7CAIYO1kzJ0lTIIoGl7zuGwD3nHcOa9Qg5vCJqr3FOhB1KjwX8yLbzVzDhpLSTWmm4kerYfgad/xHHsVnRtow2vazidI6bq3OMKfZh9Xzf4JgpJRhAEAQHB0gG0gdpAQzg2GytOwg9hCDBnNDAQBAEBq8v5AhrWak7bkey8YPYeLXfy2LXUpRqLCRMs76taT1qb5rc+ZTedWbEuT32f1onGzJRsd8Lh9l313KrrUZU3tyO70fpKlew7OySzX5XFGiWksAgCGT7U05Y4FpsQQQRtBGIKyngeJxUk08i8czcvitgBJHSMs2QbMdzgOBt9Vb0KvWR7z57pSwdpWwXwvavTwN8txWBAEAQGCbbUC2lG575eNXUOcD6tvVjG7VG/vOPgqivU15Y7j6JouyVrQUWu09r5+xG7rQWYugCA72RclyVczYYRdztpx1WNG1zjuA+thvXuEHOWqiPdXNO2pOrUexebfBF45s5uxUEWpELuNukkI60hG88sTYbrq2pUo01gj59fX9W8qa08ty3L+b3vNwtpBCA1GX85KeibeeQBx9mMdaR3Y0Y257FrnVjBdpku1sa9zLClHHv3eZXmV9KE7yRTRtibuc/rvPyjqt81DneP5UdLbdG4LbWlj3LYvMilbnBVTk9LUzOvuEjmN/Ayw8lGlWqSzZc0tG2tJdmmvFY/c1xeTtLj2uJ+q8az4kpUqayivJAOI2EjsJCaz4h0qbzivI7tHlqphI6KomZbcJHFvewkg+C9KrOOTI9XR9tU+KmvIlWSdJtTFYVDGTt3kerktxuOqT3DuUmF5JfEsSnuejlGW2lJxfB7UWNm9nNT1w9Q/rAXdG7qyN5lvDmMFNp1YzyOYu7CvaywqR8dz8TcrYQwgOvX0Uc8bo5mh7HCxaf+YHmsSipLBmyjWnRmpweDRR2d+bb8nzapJdG+5jkttHuu+Iee1VFai6cu4+haN0jC9pa2Ulmvyu5+xobrUWIusAXQEizKy6aOoa4nqOIZIPhJ2921bqFTUliVuk7JXVBx3raufvkXo1wIBGIOIKuD521g8GZQwEAQEU0j5Y9HpSwHrz3YOOrbrnwIHzKNdVNWGHEutBWnXXOu8obfHd6+BSj3XKqzvDjdAFgGWNLiA0EkkAAYkkmwAHG6zgG0li8i9MyM2hQQWdYzPs6V23Hcxp90f1VtQo9XHvPnuldIO8rYr4VkvzzZI1vKsICAZ9Z++jl1PRkGUYPlwLYjvDR9p/bgL79iiV7nU7MczodFaFdfCrW2Q4b37FUzzOkcXyOL3uN3OcbuJ5lVzbbxZ2VOnCnFRgsEjgvJ7CyAsAIAgF1kyc6ed0bmvjcWPabtc02IPIrMZOLxRrqU4VYuE1imXJmDnkK5vRT2bUMF8LBsrR9po3HiP+CzoV+sWDzOF0top2kteG2D+nc/wTFSSmCA1ecmRWVsD4X4Xxa7ex49lw/5sutdWmqkdVkuyu52tZVI+K4rgUBV0zonvjkFnscWOHNpsbclTtOLwZ9Ip1I1IKcMmsUfK68nsXWQZY6xQF1aNcr+kUoY43fD1DxLTcs8sPlVpa1NaGD3HCaetOpudeK2S2+O/wBfElqklIEAQFL6Tsq9NVuYD1YR0Y+9tf54dyqrqetPDgd7oK26m1UnnLb4bv53kNuo5ci6AXQE/wBE2QulldUvHVi6sfOQjF3cD4nkplpTxeu9xzfSG91Kat45y2vlw8S21YnGhAQjSTnYaRgggdaeQXJ3xRm41h8R2DvO5RbmtqLBZl5obRn6mfWVF2F9Xw9Sm2i2AVYd0ZugF0B3G5LnIuIJiOPRP/ovWpLgzQ7ming5x80dV7S0kOBBG0EEEdoK84G5NNYrajjdDIugF0AugPtR1b4ZGSxGz43BzTzHHkdh5FZjJxeKNValCtTdOa2M9B5vZVbWU8czcNdouPdcMHN7jdXNOanFSR82u7eVvWlSluf+GbFeyOEBVWl/I+pJHUsGEnq5PvNF2HvGsO4KvvKeDU0df0cu9aEqEnltXLeV1dQjpxdALoCYaM8qdDWNaT1ZQYzwucWnxFu8qRaz1anMp9OW/XWjazjt9fp9i6lanAhAfGtqBFG97sAxrnH5RdYk8FibKVN1JqC3tI8411QZHucdrnOce1xufqqRvF4n1CEVCKisksPI+F1gyLoB2YncOJ3IMeJ6EzUyUKSkhiG0Nu48Xu6zie8nwVzShqQSPm1/cu4uJVOL2clsRt1sIZ1so1rYIpJZDZsbHPPY0XsOaxKSisWbKVKVWahHNvA875Vyi+pmkmk9qR2sd9hsa0cgAB3KlnNzk5M+lW1vG3pRpRyR1brybztZKydJVStihbrPebDgBvc47mjaSvUIOTwRpuLiFCm6lR4JfzDmXZmvmXT0TQS0Szb5XNBN/gB9gdmKtKVvGC7zhL/S1e6k1jqx4L88SSreVZp84c24K5hbMwa1jqyADpGHiHcOWwrXUpRqLBk2zv61rPWg9m9bmURljJz6WeSGT2o3WvuIIu1w5EEFVE4OEnFn0K2uI3FKNWGT/mB07rybhdAEAugLO0M5RJ9IgJwGrKwcL3a/uwYe8qfZS2OJyfSWglKFVb8U/DIs1TjlggNDn1k/0ihqG2uWsMjfvR9YW8Ld61V461NosNFV+pu4S3Y4Pk9hQN1Tn0UzdALoD7UkxY4OabOaQ4HgQbg+KY4bTDipLVlk9h6NoKkTRMkGx7Wu8RdXcXrJM+YVqbpVJQe5tHYXo1Ea0jVXR0E1tr9SPuc8a35dZR7qWFNltoOlr3sMd2L8ls+pRLiqo784oAgNxmfR9PW00Z2GVrjzbH1yO8Nt3rbRjrVEiDpKt1VpUkuGHns/J6FVwfOAgIHpfyn0dKyEHGd+P3I7Od5lg71Eu54Qw4l/0et+suHUeUV9Xl+SnlWnbBAW/olyGIoDUuHXnwb8MbTYW7Tc+CsrSnhHW4nF9ILx1K3UrKP39ifKWc8EAQFQ6Y6YNqYXja+Ig89R2H6lXXi7SZ2XRuo3RnDg/uvYgChnRhDAQyEBMdE8pbXgbnRSA92qR9FKtH/UKPpBFO0x4NfkuxWZwwQHGVtwQd4I8QhlPB4nmioi1Hub7rnN/C4j+So2sHgfUac9eClxSZ81g9hAZaUBeujis6WgivtYXR/hOHkQrW1ljTRwOnKXV3ku/B+fuSdSCoIJpen1aWNvvSj8rSVDvX2Eu86Lo3DG4lLhH7spwlVx2QQBATHROy+UGn3YpD+kfzUm0X9TwKTpBLCz5yX5LtVocMEBT+mSovVQs3MiJtze7H9I8FXXj7SR2PRuGFGcuL+y9yAqGdGLE4DacB2nYgxS2s9J5JpRDBFE3ZHGxg+VoH8ldxWEUj5hXqOpVlN7235s7a9GoIAgKg0yVAdVQs9yIk/O/D9Krrx9pI7Ho3BqjOXF/Ze5AFDOjF0AugCAluiwXyjHyZIfIKTa/uFNp5/6N80XirQ4QIAgPNmVz/3E/wDGl/8Ao5Uk/ifM+m2v7MP+K+x1F5N4ugF0Bb2h2W9PM3hKHfijaP8ASrCyfZa7zkOk0f61OX+3Dyb9SwFNOaK30zP9XTj4nnwAH81BvckdT0ZXaqPuRVF1AOqMXQC6AmmiN3/kO2GT6tUq0/c8Cj6QL/Sf9l+S7FZnEBAUppcH/f8A+THbxcqy7/c8Dt+j3/qf9n+CFXUUvD7Uh9Yy/vs/UF6jmjxV/blyf2PTLNg7Fdny9mUAQBAefM+coekV9Q8G4D9RvZGAzDvBPeqivLWqM+h6Ko9VaQjvax89po1pLAwgMoDCAnGiCHWrnO9yF35nNCl2a7ePcUPSKeFqo8ZfYuhWRxQQGHGwKBHmarl15JHDEOe93i4lUktrZ9PpR1acVwS+x8brybAgF0Ba2hmTqVA+KM+RCn2W85bpMttN8/wWUpxypW2mdvq6c/E8eIB/koN7kjqejL21F3Iqe6gHVBAEBJNHdX0WUack2D3OjPztIaPxaq32zwqIq9M09ezn3YPy9i/VbHABAVNppoyJaea2DmPjJ4FpDhftDj4FV95Hamdb0bqpwnT4NMrdQjpjBWQelMhVgnpoJR/eRRu7CWgkdxuFdQetFM+ZXNN0q0oPc2vqd5ejSEBrc5Mo+i0s829kbi3m61mDxIXipLVi2SLSj11eFPi0ecS4nE4k4k8SdpVMfSkklgjF1gyEAQC6AtDQpSf2mUjD1cYPMazn/Vin2SzZyvSWptp0+b/C/JaKnHLBAdDL9X0NNPJ7kUjh2hhI815m8Itm+2p9ZWhDi0vqebGqkPphm6AIBdAWtoXb1Kg84x5EqfZbzlukz201z/BZanHKkA0xwXpYne7Lt+80hQ7xdlPvOj6Nzwrzjxj9mU4q47ALJgXQH0pqgxPZI32mOa8drHBw8wsxeDxPFSCqQcHk015npXJla2eKOVhu2RjXj5hdXUXisUfNKtN05uEs08DsrJrNFnrkL06lfELa468ZPvt2C+4HEd61VqevDAn6Nu/0twqm7J8n/MTz5LGWOLXgtc0lrgdoIwIKqGsNjPoUZKSUo5M4rBku7RJM91AA/wBlkj2xni29/qXBWlq26e04bTsIxu3q70m+ZNFJKYICu9MuU9SnigG2Z5cfuRWP6nN8Col3LCOrxOh6PUNevKo/lX1f8ZUN1XHYhYAWQFgC6yC+tGuTugyfDcYyjpj/AJmLfy6qtbeOrTRwOmK/W3c+7Z5e5KFvKsICHaVq/oqB7b4zObGOYvrO8mlR7mWFNlvoOj1l3F/27SjlVndhAEAWAW/oZitTzu4yhv4Y2n/UrCyXZb7zkuksv6tOP+37t+hYamnNEV0m0vSZPmttYWSdzXjW8iSo90sabLjQVTUvY478V5rZ9ShnKrO6ZhAZugCAtPRBnGNU0chsRrPhvvBN3sHMEl3eeCn2lTZqM5LT9k1L9RHJ7Hz4loKac0EBTemSjjjqYnsAD5WEyW36pAa487XHcq68ilJNHY9Hqs5UZRlkns8dxX5KiHQnofMeh6CgpmEWPRte4bDrP65B5i9u5W9GOrBI+d6Sq9bdVJd7XlsN6tpBCAo7SxlDpa9zBshY1neeu79QVZdyxnhwO30DR1LXW/uePlsIYoxdi6AIDKA2uauSDW1UUIBs513ngxuLieGAt2kLZShrzSId9cq3t5VN+7m8vU9GMYGgACwAAA4AbFcHzptt4s5IYCApvTHlXpKmOBpwgaS7H7cljjzDQPxKuvJ4yUeB2HR631KUqr+Z4Lkvcr9RDoggCAyFgIvjRjR9Fk+MnbIXSfiNm/lDVa2scKa7zhdO1esvJL+1JeWf1JWpBTnXyjSiaKSNwuHsc0j7wIXmS1k0baNR0qkZrc0zzRVQljnNdta4tPa02P0VLlsPpuspJSWT2+Z8kMBAEBzgndG5r43FrmkOa4YEEbCFlNp4o8VIRqRcZLFMuzMfPyOta2KciOoGFjg2X4mc/h8FZ0a6msHmcRpLRU7aTlHbDjw5k1UgqCg9Jlf02UZuEerE35W3d+Zz1VXMsajO70LS6uzj34v+eBo8i0fT1EMW3pJGNPYXC/ldaoR1pJE+5q9VRlPgmel2tsABsGCuj5q3iZQBAef9I0BZlGo1h7TmvHMOY3+h8FVXCwqM77Q81KzhhuxX1I2tBZhAEBi6Au/RjmuaOEyzC001iRjeOPa1h57Se4blZ21LUji82cRpm/VxV1IfDH6vj6E2UkpQgOllnKTKWCSaU2bG255nY1o5kkDvXmUlFYs20KMq1RU45s8319Y6eWSWTF0j3Pd2uN7DkNncqaUnJts+j0aSpU4045JYHwWDaEAQHOCMuIa0XJIAA2knAALBlNLa8j0vkukEEMcY2MY1vgLK7jHVikfMq9V1asqj3ts7S9GoICidKGSfR617mizZvWjhrH2/zY/Mqq5hq1OZ3uhrnrrSKecez6fT7EQWgswgMIAgBQEkoM/K+GPo2zkttYF7Q9zRa2Djj43W+NzUSwxKqroa0qS1tXDlkR2SQuJc43LiSSdpJNyStLeLxLSKUUorJEx0TUHS5Qa87IWPk5XI1Gj8xPcpFrHGePAp9O1tS1cf7ml+S81ZnEBAEBBdJuaDq1jZqcXmiBBb+9ZtsPiGNuNyOCi3NHXWKzLvQ2klbSdOp8L38H6cSlpIy0lrgWuBsQRYg8CDsVa1gdpGSksVtRxQyc4InPcGsaXOcbBrQSSeQCyk3sR5lOMFrSeCLWzA0eGJzaiuaNcYxwmxDDfB77YF28Dd27J1C2w7UjldKaZ6xOlQeze+Pcu4sxTTmwgCAprSvnUKiT0WFwMURvIQfblFxq9jfrfgq+6q4vUR12grDq49fNbXly4+JX6hnRGEBlAYQEu0Y5L9IroyRdsQMruHVsG/mI8Futoa1Rd20rtM3HU2cuMuz55/QvhWxwAQBAQrStkX0ik6Vo69Pd+zExkesHZYB3yqLd09aGPAvdAXfVXHVvKezx3eniUcVWnaMxdDAQBAZQGLoBdAW3oTobRVExHtPbGOxjQ4+bx4Kws49ls5LpFVxqQp8Fj5/wCCzFMOcCAIAgNRljNmlqzeohY53v21X9muMSOS1zpQlmiXQvrihspzaXDd5GkZoyyeDfo3nkZX2+q1/pafAmPTl418S8kSDJOQaal/s8McZ2FwaNY9rzifFbY04xyRAr3dav8AuSb+3kbJeyOEAQFeaSM+RTtdTUrrzuFnvaf2IO4H3z5KLcV9VaqzL3ROi3XkqtVdlfX2KbVadkZQyYQBAZahlF36J8i9BSdK4WfUHWxGIjFwzuOLvmVlaU9WGtxOM6QXXW3HVLKGzx3+ngTdSihCAIDi9gcCCLgggjiDtCGU2nijz1ntkE0NU+Ox1D14zxYd1+INx3Knq0+rngfRLC7V3bqpvyfP3zI+tZKMXQBALoAgBKA9CaO6DoMnwNO1zTIeN5CXfQgdytqEdWmkcBpSt1t1N9+HlsJItxXhAVRWZ/Opcqz613092xOaMS3oxbXYOIJdcb1Cdxq1WnkdLT0R11jGUfj2vnjuLOyfXx1EbZIXh7HC4c037jwPJTE01ijnalOVOTjNYNHZWTwEAQBAfCsq2QsL5XtYxuJc4gAd5WG0trPUISm9WKxZVmeek4vDocn3aMQ6cixI/wAIbt/WOPDioVa63Q8zpdH6D2qpcf8Az6lZF18Sbk4knEknaSVCzOnSSWCMLBkIAgMoDfZl5BdXVLIwOoCHyHhGCL952DtWylT6yeBFvrtWlB1Hnkuftmeh42BoDWiwAAA4AbArhbD53KTk8WckMBAEAQEZz+za/wD0KezcJY7vjPE2xYTwP1AWi4pdZHZmi00Tf/pK3a+GWx+vh9igJWFpIcCCDYgixBGBBG4qqO8fFHzWTyEAQBYB96KmM0jI27ZHtYO1xAv5r1GOLSPFWoqcHN7k2en4YgxrWtwDQGjsAsFdI+aybbxZzQwfCvqhDE+R2xjHPPyi6w3gsT3Tg5yUVvPME0xkc57jdz3FzjxLjcnxKpW8XifSYRUIqKyWw7uRctz0b9emkcwnaBix1veYcCvcKkoZEe5s6NwsKi8d5P8AJWl54FqqnDvjhOrf5HX+qlxvP7kUNfo9vpT8/U3seliiIxbODw6Np89Zbf1VMhPQV2nkvM+NTpbpR+zinf2hrfqVh3cD1DQNy82l4keyppbqH3FPDHEPeeTI/tAwA77rTK8e5FhR6PQW2pJvlsIRlbK81W7WqJXyEbNY9Vv3WjAdyjTqSnmy7t7SjQWFOOB0lrJBhZAWAZQGEBziYXEAAkk2AGJJOwBD0uLL90fZs+gU41x66UB0mzq+7H3XPfdWlvS6uO3NnC6X0h+qrYR+COxd/f4/YlKkFSEAQBAEAQFX6VMzy69ZTtuf75gFyf8AFAHnyF9xUG6o/PHxOq0HpNbLaq/+L/Hp5FTkKCdM1gYWTyEAQEt0W0PTZRi4RNfKflGqPNwW+2jjUKnTVXUtGuLS/nkX4rQ4cICH6Vso9Bk+QDbM5sI+a7nfla5aLmWrTZa6Go9Zdx7tvl7lDKrO5CAIBdAEAQBAEAQBAEBkLBlLEtXRZmdbVrKhpFsYWEW/zSD5ePBTbWh88vA5vTmk0k7ak/8Ak/x6+RaannKBAEAQBAEAQGCL7UBT2kbMQwF1TStvEbukYNsR2lzR7n07NldcW+r2o5HZaI0uq6VGs+1ufHu5/crghRC9awMLJ5CAs/QfSXkqZSMQ1kYP3iXOH5WeCm2azZzXSKp2YQ5v8epbanHLhAVFptyjrSwQA+w10rhzcdVvkHKDeSyidT0eo4KdV8islCOkCAIAgCAIAgCAIAgMgLGJ6SxLF0c5iGoLaiqb6naxh2ykbCR7n17FKt7fX7Usij0tpZW6dGi+3vfD3+3MuMCysjjDKAIAgCAIAgCAIDBF9qAq7PvRxcunoG4nF8AsO0xfXV8OCgV7X5oeR1WjNOLBUrl8pevr58SqpIy0kEEEEggixBG0EKEdK1vRwWTyXHoRjtTTnjN9GBWFouyzkekL/rxXd+Sx1LKA4yPDQS42ABJJ2ADElDKWLwR5szqyt6ZVzT7nv6v3GgNZ5AKoqz1ptn0Gxt+ot403nv5vaapayWLoAgCAIAgCAIAgOcbC4gAEkmwAxJJ2ABYPSW9lp5i6OPZnr22sQWQHliDL/t8eCm0LX5p+Rzek9OJY0rZ85enr5cS0wLKecoZQBAEAQBAEAQBAEAQBARbOzMeCvBdYRTbpWjb/ABG4a3btWirbxqbcmWthpeta9n4ocH+Hu+xTucmaVTQuPSsJZfCVoJjPC5+yeRVdUpTp5nX2l9Qu1/Te3g8/fwLJ0K/2SX+Mf0tU60+A5npAsLlciwlKKEgelzOH0em9HYfWVILT8MWx5PbfV7zwUa5qascOJc6FtOurdY8o7fHcUgq07MIAgCAIAgCAIDICwekmze5uZqVNc4CFhDN8rgRGOPW3nkMVsp0p1MiNd3tC1jjUe3gs/L1LjzSzGgoLPIEs37xw9nlG37O/HbirClbxp7c2chpDS9a67K7MOC383v8AsSpSCpCAIAgCAIAgCAIAgCAIAgCA4yRhwLXAEHAgi4I5hGsTMZOLxWZ0slZHhpdcU7BGHu13NF9XWta4H2dgwGC8QhGHwm+vdVa7TqvFpYY/zM7dTMI2OeQSGguIaC5xsL2AGJPJem8FiaYxcpKK3nnDOnKslZUySygtJcWtYcDGxps1hHEb+d1UVajnLFn0Oyso29BQjt3t8WajVWvEk6rFlkxgYshjAWQYGbIZwGqmJnVZzjiLiAASTgAMSSdwCxietTZiyU5G0e1tTY9H0TT9qU6n5bF3kt0LepLdhzK2vpazobNbWfCO365FiZA0Y0sFnT3qHixs7qxgj4AcewkhTKdpCPxbTn7rT9ep2aXYXm/Pd4E3ijDAGtAaBgABYDsAUpLAopScni3izmhgIAgCAIAgCAIAgCAIAgCAIAgCAIAgOpXZMhnFpoo5PvNB8yvMoRlmjdSuKtJ405NcmRqv0bUEtyGPiJ3xvI8GuuB4LRK1pvuLOlp68hsbUua9MGaeXRFAfYqJR2tY76WWv9FHcyZHpJV+amvN+50pNEB+zU+Mf9CvLsnuZuXSSO+n9fYR6ID9qp8I/wCpRWT4h9JI7qf19juxaIoB7VRKexrG/W69foo72aZdJKny015v2NxQaNaCKxLHykfvHk+LW2B8Fsja013kOrp68nsTUeS9cWSSgyXDALQxRx/daAfFb4wjHJFZVuKtV41JN82dxejSEAQBAEAQBAEAQBAEAQBAEAQBAEAQBAEAQBAEAQBAEAQBAEAQBAEAQBAEAQBAEAQB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ata:image/jpeg;base64,/9j/4AAQSkZJRgABAQAAAQABAAD/2wCEAAkGBxQQEhQUEBQUFBUUFRQUFhUVFBQUFBQWFBQXFhUVFBQYHCggGBolHRUUITEhJSkrLi4uFx8zODUsNygtLisBCgoKDg0OGxAQGiwkHyQsLCwvLCwsLCwsLCwsLCwsLSwsLCwsLCwsLCwsLCwsLCwsLCwsLCwsLCwsLCwsLCwsLP/AABEIAOEA4QMBEQACEQEDEQH/xAAcAAEAAgIDAQAAAAAAAAAAAAAABgcBBQIECAP/xABGEAABAwIBCAYHBQUHBQEAAAABAAIDBBEhBQYHEjFBUWETInGBkaEUIzJSYoKxQnKSorIzU3PB0TRDY4PC0vAXJCWTsxX/xAAbAQEAAgMBAQAAAAAAAAAAAAAABAUBAwYCB//EADoRAAIBAgIGCAUDAwQDAAAAAAABAgMEETEFEiFBUXEGEyJhgZHR4TJCobHBFDPwI1LxJGJyghY0kv/aAAwDAQACEQMRAD8AvFAEAQBAEAQBAEAQBAfKeoZGLvc1o23cQPqsNpZnuFOc3hFN8jTVeeNHHgZg48GNc7zAt5rU7imt5YU9D3k9uphzaXua2bSJTD2WyO7gPqVrd3AmQ6PXLzaR1XaSYt0L/wATV5/WR4G5dG6u+a8mG6SYt8L/AMTVj9YuAfRupumvJnZh0iUx9psje4H6Fe1dwNM+j1ysmmbKlzxo5MBLqng9rm+ZFvNbFcU3vIdTQ95D5MeTT9zdQVDJBdjmuHFpB+i2pp5FfOnODwkmuZ9Vk8BAEAQBAEAQBAEAQBAEAQBAEAQBAEBgm21ARrLOe1NT3DT0zuDCNW/N+zwuo87mEctpcWuhLmvtktVd+fl/ghOVc/6iW4YRE3gz2vxnHwsoc7qby2HRW2gLantktZ9+XkRepr3yG73OceLnFx8So7k3mXNOhCCwikuSwOuZSsYmzVRx1lg9YC6DAXQDWQYI5CUpiYcUdinr3xm7HOaeLSWnxC9KTWRqnQhNYSSfPaSfJWf1RFYPIlb8ftfjGPjdSIXU1ntKa50DbVNsVqvuy8v8E2yNnvTVFg89C47nkat+T9njZTIXMJZ7DnbrQlzR2xWsu7Py/wAkmBviMVIKdrAygCAIAgCAIAgCAIAgCAIAgCA0ucOc0NEOudZ+6NttbtPuhaataNPPMsLHRta7fZ2R4vL3KuzhzvnqiQXase6NuDbfEdru9V9SvKfI7Oy0TQtsGljLi8/DgR10hKjlqopHBDIQBALoAgCAIAgCAXQHNshCGHFMkOb+d09KQGu1mb43Yt7jtb3LfTryhlkVV7omhcrFrCXFZ+5aOb2c8NaLMOrJvjdbW5lvvBWNKtGplmcbfaMrWjxltjxWXjwN2txXBAEAQBAEAQBAEAQBAEBBM78+hFeKlILxg6Ta1vEM4nnsUOvc4dmJ0ujNBuphUrrZuXHn6ZlYVNS55JcSSTckm5J4kqubxOwhTjBJJbD4XWDYEAQBAEAQBAEAQBAEAQBALoD7U9SWEFpIINwRgQeIKynga501JYNFnZoZ9CS0VWQHYBsmwO5P4HnsVhQusdkzkNKaDcMalutm9cOXoT1TTmQgCAIAgCAIAgCAICts+88760FM7q4tkkB9ri1p4bbnf9YFxcfLE63Q+h8MK1dbdy4d7/C3FcPkuoB1aWBwuhkXQC6AXQC6A5wROkNo2ueeDGlx8AspN5Hmc4wWMmlzeH3NxS5pVsns00o++BH5PIK2qhUfykGppWyp51V4bftibGPR3XH7MTe2T+gXtWlQiS6QWS3t+HufX/pvW/4P/sP+1Z/SVO48f+RWf+7y9zrT5gV7cRGx/Jsjb/msvLtaq3G2GnrGXzNc0/xiaityDVQ/taeZo46hc38TbjzWuVKcc0ydSvrar8FSL8cH5PBmuutZLF0AQC6AzdAZZJZDDWJY2YmemrqwVLursZI4+zwa4n7PPds2bJ1vcYdmRy2mNDa2Nagtu9Lf3rv7t/POy1YHIBAEAQBAEAQBAQLSLnV0QNNC4h5HrHD7IP2AeJ38ioVzXw7ETpdB6L6x/qKq2blx7+S3d5Vb33VcdkthxQyYQBACUBJcgZkVVWA7VEMZ+3ICCRxazae+wUinbTntyRU3mmra2bjjrS4L8vL7k/yTo6pIbGUOncN8h6l/4YwPfdTIWlOOe05m56QXdXZB6i7s/N7fLAlVNSsjFo2NYODWho8lJSSyKadSdR4zbb7z7LJ4CAIAgCA1OVc26WqHroWE+8BqPHY9titc6MJ5om22kbm3/bm13ZryewgmXtGT23dRv1x+7kNnfK8YHsNu1Q6lm1tgzo7PpJGXZuI4d6y8V6eRAqqmfE8sla5j27WuFiP6jmoTTTwZ0tOpCpFTg8U96PisHsygCAyx1kMMtPR1nV0gFNO67h+ycd4A9gniN3JWNrXx7EvA4/Tmi9TG4pLZ8y/PqT9TTmAgCAIAgCA0ed+XhRQFw/aP6sY29a208gP5cVpr1erjjvLHRli7utq/Ktr5e5RlVUF7iXEkkkknaSdpKqG8WfRIRUUksj4rB7CAIYO1kzJ0lTIIoGl7zuGwD3nHcOa9Qg5vCJqr3FOhB1KjwX8yLbzVzDhpLSTWmm4kerYfgad/xHHsVnRtow2vazidI6bq3OMKfZh9Xzf4JgpJRhAEAQHB0gG0gdpAQzg2GytOwg9hCDBnNDAQBAEBq8v5AhrWak7bkey8YPYeLXfy2LXUpRqLCRMs76taT1qb5rc+ZTedWbEuT32f1onGzJRsd8Lh9l313KrrUZU3tyO70fpKlew7OySzX5XFGiWksAgCGT7U05Y4FpsQQQRtBGIKyngeJxUk08i8czcvitgBJHSMs2QbMdzgOBt9Vb0KvWR7z57pSwdpWwXwvavTwN8txWBAEAQGCbbUC2lG575eNXUOcD6tvVjG7VG/vOPgqivU15Y7j6JouyVrQUWu09r5+xG7rQWYugCA72RclyVczYYRdztpx1WNG1zjuA+thvXuEHOWqiPdXNO2pOrUexebfBF45s5uxUEWpELuNukkI60hG88sTYbrq2pUo01gj59fX9W8qa08ty3L+b3vNwtpBCA1GX85KeibeeQBx9mMdaR3Y0Y257FrnVjBdpku1sa9zLClHHv3eZXmV9KE7yRTRtibuc/rvPyjqt81DneP5UdLbdG4LbWlj3LYvMilbnBVTk9LUzOvuEjmN/Ayw8lGlWqSzZc0tG2tJdmmvFY/c1xeTtLj2uJ+q8az4kpUqayivJAOI2EjsJCaz4h0qbzivI7tHlqphI6KomZbcJHFvewkg+C9KrOOTI9XR9tU+KmvIlWSdJtTFYVDGTt3kerktxuOqT3DuUmF5JfEsSnuejlGW2lJxfB7UWNm9nNT1w9Q/rAXdG7qyN5lvDmMFNp1YzyOYu7CvaywqR8dz8TcrYQwgOvX0Uc8bo5mh7HCxaf+YHmsSipLBmyjWnRmpweDRR2d+bb8nzapJdG+5jkttHuu+Iee1VFai6cu4+haN0jC9pa2Ulmvyu5+xobrUWIusAXQEizKy6aOoa4nqOIZIPhJ2921bqFTUliVuk7JXVBx3raufvkXo1wIBGIOIKuD521g8GZQwEAQEU0j5Y9HpSwHrz3YOOrbrnwIHzKNdVNWGHEutBWnXXOu8obfHd6+BSj3XKqzvDjdAFgGWNLiA0EkkAAYkkmwAHG6zgG0li8i9MyM2hQQWdYzPs6V23Hcxp90f1VtQo9XHvPnuldIO8rYr4VkvzzZI1vKsICAZ9Z++jl1PRkGUYPlwLYjvDR9p/bgL79iiV7nU7MczodFaFdfCrW2Q4b37FUzzOkcXyOL3uN3OcbuJ5lVzbbxZ2VOnCnFRgsEjgvJ7CyAsAIAgF1kyc6ed0bmvjcWPabtc02IPIrMZOLxRrqU4VYuE1imXJmDnkK5vRT2bUMF8LBsrR9po3HiP+CzoV+sWDzOF0top2kteG2D+nc/wTFSSmCA1ecmRWVsD4X4Xxa7ex49lw/5sutdWmqkdVkuyu52tZVI+K4rgUBV0zonvjkFnscWOHNpsbclTtOLwZ9Ip1I1IKcMmsUfK68nsXWQZY6xQF1aNcr+kUoY43fD1DxLTcs8sPlVpa1NaGD3HCaetOpudeK2S2+O/wBfElqklIEAQFL6Tsq9NVuYD1YR0Y+9tf54dyqrqetPDgd7oK26m1UnnLb4bv53kNuo5ci6AXQE/wBE2QulldUvHVi6sfOQjF3cD4nkplpTxeu9xzfSG91Kat45y2vlw8S21YnGhAQjSTnYaRgggdaeQXJ3xRm41h8R2DvO5RbmtqLBZl5obRn6mfWVF2F9Xw9Sm2i2AVYd0ZugF0B3G5LnIuIJiOPRP/ovWpLgzQ7ming5x80dV7S0kOBBG0EEEdoK84G5NNYrajjdDIugF0AugPtR1b4ZGSxGz43BzTzHHkdh5FZjJxeKNValCtTdOa2M9B5vZVbWU8czcNdouPdcMHN7jdXNOanFSR82u7eVvWlSluf+GbFeyOEBVWl/I+pJHUsGEnq5PvNF2HvGsO4KvvKeDU0df0cu9aEqEnltXLeV1dQjpxdALoCYaM8qdDWNaT1ZQYzwucWnxFu8qRaz1anMp9OW/XWjazjt9fp9i6lanAhAfGtqBFG97sAxrnH5RdYk8FibKVN1JqC3tI8411QZHucdrnOce1xufqqRvF4n1CEVCKisksPI+F1gyLoB2YncOJ3IMeJ6EzUyUKSkhiG0Nu48Xu6zie8nwVzShqQSPm1/cu4uJVOL2clsRt1sIZ1so1rYIpJZDZsbHPPY0XsOaxKSisWbKVKVWahHNvA875Vyi+pmkmk9qR2sd9hsa0cgAB3KlnNzk5M+lW1vG3pRpRyR1brybztZKydJVStihbrPebDgBvc47mjaSvUIOTwRpuLiFCm6lR4JfzDmXZmvmXT0TQS0Szb5XNBN/gB9gdmKtKVvGC7zhL/S1e6k1jqx4L88SSreVZp84c24K5hbMwa1jqyADpGHiHcOWwrXUpRqLBk2zv61rPWg9m9bmURljJz6WeSGT2o3WvuIIu1w5EEFVE4OEnFn0K2uI3FKNWGT/mB07rybhdAEAugLO0M5RJ9IgJwGrKwcL3a/uwYe8qfZS2OJyfSWglKFVb8U/DIs1TjlggNDn1k/0ihqG2uWsMjfvR9YW8Ld61V461NosNFV+pu4S3Y4Pk9hQN1Tn0UzdALoD7UkxY4OabOaQ4HgQbg+KY4bTDipLVlk9h6NoKkTRMkGx7Wu8RdXcXrJM+YVqbpVJQe5tHYXo1Ea0jVXR0E1tr9SPuc8a35dZR7qWFNltoOlr3sMd2L8ls+pRLiqo784oAgNxmfR9PW00Z2GVrjzbH1yO8Nt3rbRjrVEiDpKt1VpUkuGHns/J6FVwfOAgIHpfyn0dKyEHGd+P3I7Od5lg71Eu54Qw4l/0et+suHUeUV9Xl+SnlWnbBAW/olyGIoDUuHXnwb8MbTYW7Tc+CsrSnhHW4nF9ILx1K3UrKP39ifKWc8EAQFQ6Y6YNqYXja+Ig89R2H6lXXi7SZ2XRuo3RnDg/uvYgChnRhDAQyEBMdE8pbXgbnRSA92qR9FKtH/UKPpBFO0x4NfkuxWZwwQHGVtwQd4I8QhlPB4nmioi1Hub7rnN/C4j+So2sHgfUac9eClxSZ81g9hAZaUBeujis6WgivtYXR/hOHkQrW1ljTRwOnKXV3ku/B+fuSdSCoIJpen1aWNvvSj8rSVDvX2Eu86Lo3DG4lLhH7spwlVx2QQBATHROy+UGn3YpD+kfzUm0X9TwKTpBLCz5yX5LtVocMEBT+mSovVQs3MiJtze7H9I8FXXj7SR2PRuGFGcuL+y9yAqGdGLE4DacB2nYgxS2s9J5JpRDBFE3ZHGxg+VoH8ldxWEUj5hXqOpVlN7235s7a9GoIAgKg0yVAdVQs9yIk/O/D9Krrx9pI7Ho3BqjOXF/Ze5AFDOjF0AugCAluiwXyjHyZIfIKTa/uFNp5/6N80XirQ4QIAgPNmVz/3E/wDGl/8Ao5Uk/ifM+m2v7MP+K+x1F5N4ugF0Bb2h2W9PM3hKHfijaP8ASrCyfZa7zkOk0f61OX+3Dyb9SwFNOaK30zP9XTj4nnwAH81BvckdT0ZXaqPuRVF1AOqMXQC6AmmiN3/kO2GT6tUq0/c8Cj6QL/Sf9l+S7FZnEBAUppcH/f8A+THbxcqy7/c8Dt+j3/qf9n+CFXUUvD7Uh9Yy/vs/UF6jmjxV/blyf2PTLNg7Fdny9mUAQBAefM+coekV9Q8G4D9RvZGAzDvBPeqivLWqM+h6Ko9VaQjvax89po1pLAwgMoDCAnGiCHWrnO9yF35nNCl2a7ePcUPSKeFqo8ZfYuhWRxQQGHGwKBHmarl15JHDEOe93i4lUktrZ9PpR1acVwS+x8brybAgF0Ba2hmTqVA+KM+RCn2W85bpMttN8/wWUpxypW2mdvq6c/E8eIB/koN7kjqejL21F3Iqe6gHVBAEBJNHdX0WUack2D3OjPztIaPxaq32zwqIq9M09ezn3YPy9i/VbHABAVNppoyJaea2DmPjJ4FpDhftDj4FV95Hamdb0bqpwnT4NMrdQjpjBWQelMhVgnpoJR/eRRu7CWgkdxuFdQetFM+ZXNN0q0oPc2vqd5ejSEBrc5Mo+i0s829kbi3m61mDxIXipLVi2SLSj11eFPi0ecS4nE4k4k8SdpVMfSkklgjF1gyEAQC6AtDQpSf2mUjD1cYPMazn/Vin2SzZyvSWptp0+b/C/JaKnHLBAdDL9X0NNPJ7kUjh2hhI815m8Itm+2p9ZWhDi0vqebGqkPphm6AIBdAWtoXb1Kg84x5EqfZbzlukz201z/BZanHKkA0xwXpYne7Lt+80hQ7xdlPvOj6Nzwrzjxj9mU4q47ALJgXQH0pqgxPZI32mOa8drHBw8wsxeDxPFSCqQcHk015npXJla2eKOVhu2RjXj5hdXUXisUfNKtN05uEs08DsrJrNFnrkL06lfELa468ZPvt2C+4HEd61VqevDAn6Nu/0twqm7J8n/MTz5LGWOLXgtc0lrgdoIwIKqGsNjPoUZKSUo5M4rBku7RJM91AA/wBlkj2xni29/qXBWlq26e04bTsIxu3q70m+ZNFJKYICu9MuU9SnigG2Z5cfuRWP6nN8Col3LCOrxOh6PUNevKo/lX1f8ZUN1XHYhYAWQFgC6yC+tGuTugyfDcYyjpj/AJmLfy6qtbeOrTRwOmK/W3c+7Z5e5KFvKsICHaVq/oqB7b4zObGOYvrO8mlR7mWFNlvoOj1l3F/27SjlVndhAEAWAW/oZitTzu4yhv4Y2n/UrCyXZb7zkuksv6tOP+37t+hYamnNEV0m0vSZPmttYWSdzXjW8iSo90sabLjQVTUvY478V5rZ9ShnKrO6ZhAZugCAtPRBnGNU0chsRrPhvvBN3sHMEl3eeCn2lTZqM5LT9k1L9RHJ7Hz4loKac0EBTemSjjjqYnsAD5WEyW36pAa487XHcq68ilJNHY9Hqs5UZRlkns8dxX5KiHQnofMeh6CgpmEWPRte4bDrP65B5i9u5W9GOrBI+d6Sq9bdVJd7XlsN6tpBCAo7SxlDpa9zBshY1neeu79QVZdyxnhwO30DR1LXW/uePlsIYoxdi6AIDKA2uauSDW1UUIBs513ngxuLieGAt2kLZShrzSId9cq3t5VN+7m8vU9GMYGgACwAAA4AbFcHzptt4s5IYCApvTHlXpKmOBpwgaS7H7cljjzDQPxKuvJ4yUeB2HR631KUqr+Z4Lkvcr9RDoggCAyFgIvjRjR9Fk+MnbIXSfiNm/lDVa2scKa7zhdO1esvJL+1JeWf1JWpBTnXyjSiaKSNwuHsc0j7wIXmS1k0baNR0qkZrc0zzRVQljnNdta4tPa02P0VLlsPpuspJSWT2+Z8kMBAEBzgndG5r43FrmkOa4YEEbCFlNp4o8VIRqRcZLFMuzMfPyOta2KciOoGFjg2X4mc/h8FZ0a6msHmcRpLRU7aTlHbDjw5k1UgqCg9Jlf02UZuEerE35W3d+Zz1VXMsajO70LS6uzj34v+eBo8i0fT1EMW3pJGNPYXC/ldaoR1pJE+5q9VRlPgmel2tsABsGCuj5q3iZQBAef9I0BZlGo1h7TmvHMOY3+h8FVXCwqM77Q81KzhhuxX1I2tBZhAEBi6Au/RjmuaOEyzC001iRjeOPa1h57Se4blZ21LUji82cRpm/VxV1IfDH6vj6E2UkpQgOllnKTKWCSaU2bG255nY1o5kkDvXmUlFYs20KMq1RU45s8319Y6eWSWTF0j3Pd2uN7DkNncqaUnJts+j0aSpU4045JYHwWDaEAQHOCMuIa0XJIAA2knAALBlNLa8j0vkukEEMcY2MY1vgLK7jHVikfMq9V1asqj3ts7S9GoICidKGSfR617mizZvWjhrH2/zY/Mqq5hq1OZ3uhrnrrSKecez6fT7EQWgswgMIAgBQEkoM/K+GPo2zkttYF7Q9zRa2Djj43W+NzUSwxKqroa0qS1tXDlkR2SQuJc43LiSSdpJNyStLeLxLSKUUorJEx0TUHS5Qa87IWPk5XI1Gj8xPcpFrHGePAp9O1tS1cf7ml+S81ZnEBAEBBdJuaDq1jZqcXmiBBb+9ZtsPiGNuNyOCi3NHXWKzLvQ2klbSdOp8L38H6cSlpIy0lrgWuBsQRYg8CDsVa1gdpGSksVtRxQyc4InPcGsaXOcbBrQSSeQCyk3sR5lOMFrSeCLWzA0eGJzaiuaNcYxwmxDDfB77YF28Dd27J1C2w7UjldKaZ6xOlQeze+Pcu4sxTTmwgCAprSvnUKiT0WFwMURvIQfblFxq9jfrfgq+6q4vUR12grDq49fNbXly4+JX6hnRGEBlAYQEu0Y5L9IroyRdsQMruHVsG/mI8Futoa1Rd20rtM3HU2cuMuz55/QvhWxwAQBAQrStkX0ik6Vo69Pd+zExkesHZYB3yqLd09aGPAvdAXfVXHVvKezx3eniUcVWnaMxdDAQBAZQGLoBdAW3oTobRVExHtPbGOxjQ4+bx4Kws49ls5LpFVxqQp8Fj5/wCCzFMOcCAIAgNRljNmlqzeohY53v21X9muMSOS1zpQlmiXQvrihspzaXDd5GkZoyyeDfo3nkZX2+q1/pafAmPTl418S8kSDJOQaal/s8McZ2FwaNY9rzifFbY04xyRAr3dav8AuSb+3kbJeyOEAQFeaSM+RTtdTUrrzuFnvaf2IO4H3z5KLcV9VaqzL3ROi3XkqtVdlfX2KbVadkZQyYQBAZahlF36J8i9BSdK4WfUHWxGIjFwzuOLvmVlaU9WGtxOM6QXXW3HVLKGzx3+ngTdSihCAIDi9gcCCLgggjiDtCGU2nijz1ntkE0NU+Ox1D14zxYd1+INx3Knq0+rngfRLC7V3bqpvyfP3zI+tZKMXQBALoAgBKA9CaO6DoMnwNO1zTIeN5CXfQgdytqEdWmkcBpSt1t1N9+HlsJItxXhAVRWZ/Opcqz613092xOaMS3oxbXYOIJdcb1Cdxq1WnkdLT0R11jGUfj2vnjuLOyfXx1EbZIXh7HC4c037jwPJTE01ijnalOVOTjNYNHZWTwEAQBAfCsq2QsL5XtYxuJc4gAd5WG0trPUISm9WKxZVmeek4vDocn3aMQ6cixI/wAIbt/WOPDioVa63Q8zpdH6D2qpcf8Az6lZF18Sbk4knEknaSVCzOnSSWCMLBkIAgMoDfZl5BdXVLIwOoCHyHhGCL952DtWylT6yeBFvrtWlB1Hnkuftmeh42BoDWiwAAA4AbArhbD53KTk8WckMBAEAQEZz+za/wD0KezcJY7vjPE2xYTwP1AWi4pdZHZmi00Tf/pK3a+GWx+vh9igJWFpIcCCDYgixBGBBG4qqO8fFHzWTyEAQBYB96KmM0jI27ZHtYO1xAv5r1GOLSPFWoqcHN7k2en4YgxrWtwDQGjsAsFdI+aybbxZzQwfCvqhDE+R2xjHPPyi6w3gsT3Tg5yUVvPME0xkc57jdz3FzjxLjcnxKpW8XifSYRUIqKyWw7uRctz0b9emkcwnaBix1veYcCvcKkoZEe5s6NwsKi8d5P8AJWl54FqqnDvjhOrf5HX+qlxvP7kUNfo9vpT8/U3seliiIxbODw6Np89Zbf1VMhPQV2nkvM+NTpbpR+zinf2hrfqVh3cD1DQNy82l4keyppbqH3FPDHEPeeTI/tAwA77rTK8e5FhR6PQW2pJvlsIRlbK81W7WqJXyEbNY9Vv3WjAdyjTqSnmy7t7SjQWFOOB0lrJBhZAWAZQGEBziYXEAAkk2AGJJOwBD0uLL90fZs+gU41x66UB0mzq+7H3XPfdWlvS6uO3NnC6X0h+qrYR+COxd/f4/YlKkFSEAQBAEAQFX6VMzy69ZTtuf75gFyf8AFAHnyF9xUG6o/PHxOq0HpNbLaq/+L/Hp5FTkKCdM1gYWTyEAQEt0W0PTZRi4RNfKflGqPNwW+2jjUKnTVXUtGuLS/nkX4rQ4cICH6Vso9Bk+QDbM5sI+a7nfla5aLmWrTZa6Go9Zdx7tvl7lDKrO5CAIBdAEAQBAEAQBAEBkLBlLEtXRZmdbVrKhpFsYWEW/zSD5ePBTbWh88vA5vTmk0k7ak/8Ak/x6+RaannKBAEAQBAEAQGCL7UBT2kbMQwF1TStvEbukYNsR2lzR7n07NldcW+r2o5HZaI0uq6VGs+1ufHu5/crghRC9awMLJ5CAs/QfSXkqZSMQ1kYP3iXOH5WeCm2azZzXSKp2YQ5v8epbanHLhAVFptyjrSwQA+w10rhzcdVvkHKDeSyidT0eo4KdV8islCOkCAIAgCAIAgCAIAgMgLGJ6SxLF0c5iGoLaiqb6naxh2ykbCR7n17FKt7fX7Usij0tpZW6dGi+3vfD3+3MuMCysjjDKAIAgCAIAgCAIDBF9qAq7PvRxcunoG4nF8AsO0xfXV8OCgV7X5oeR1WjNOLBUrl8pevr58SqpIy0kEEEEggixBG0EKEdK1vRwWTyXHoRjtTTnjN9GBWFouyzkekL/rxXd+Sx1LKA4yPDQS42ABJJ2ADElDKWLwR5szqyt6ZVzT7nv6v3GgNZ5AKoqz1ptn0Gxt+ot403nv5vaapayWLoAgCAIAgCAIAgOcbC4gAEkmwAxJJ2ABYPSW9lp5i6OPZnr22sQWQHliDL/t8eCm0LX5p+Rzek9OJY0rZ85enr5cS0wLKecoZQBAEAQBAEAQBAEAQBARbOzMeCvBdYRTbpWjb/ABG4a3btWirbxqbcmWthpeta9n4ocH+Hu+xTucmaVTQuPSsJZfCVoJjPC5+yeRVdUpTp5nX2l9Qu1/Te3g8/fwLJ0K/2SX+Mf0tU60+A5npAsLlciwlKKEgelzOH0em9HYfWVILT8MWx5PbfV7zwUa5qascOJc6FtOurdY8o7fHcUgq07MIAgCAIAgCAIDICwekmze5uZqVNc4CFhDN8rgRGOPW3nkMVsp0p1MiNd3tC1jjUe3gs/L1LjzSzGgoLPIEs37xw9nlG37O/HbirClbxp7c2chpDS9a67K7MOC383v8AsSpSCpCAIAgCAIAgCAIAgCAIAgCA4yRhwLXAEHAgi4I5hGsTMZOLxWZ0slZHhpdcU7BGHu13NF9XWta4H2dgwGC8QhGHwm+vdVa7TqvFpYY/zM7dTMI2OeQSGguIaC5xsL2AGJPJem8FiaYxcpKK3nnDOnKslZUySygtJcWtYcDGxps1hHEb+d1UVajnLFn0Oyso29BQjt3t8WajVWvEk6rFlkxgYshjAWQYGbIZwGqmJnVZzjiLiAASTgAMSSdwCxietTZiyU5G0e1tTY9H0TT9qU6n5bF3kt0LepLdhzK2vpazobNbWfCO365FiZA0Y0sFnT3qHixs7qxgj4AcewkhTKdpCPxbTn7rT9ep2aXYXm/Pd4E3ijDAGtAaBgABYDsAUpLAopScni3izmhgIAgCAIAgCAIAgCAIAgCAIAgCAIAgOpXZMhnFpoo5PvNB8yvMoRlmjdSuKtJ405NcmRqv0bUEtyGPiJ3xvI8GuuB4LRK1pvuLOlp68hsbUua9MGaeXRFAfYqJR2tY76WWv9FHcyZHpJV+amvN+50pNEB+zU+Mf9CvLsnuZuXSSO+n9fYR6ID9qp8I/wCpRWT4h9JI7qf19juxaIoB7VRKexrG/W69foo72aZdJKny015v2NxQaNaCKxLHykfvHk+LW2B8Fsja013kOrp68nsTUeS9cWSSgyXDALQxRx/daAfFb4wjHJFZVuKtV41JN82dxejSEAQBAEAQBAEAQBAEAQBAEAQBAEAQBAEAQBAEAQBAEAQBAEAQBAEAQBAEAQBAEAQB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descr="File:Leonid Brezhnev and Richard Nixon talks in 1973.png"/>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429001"/>
            <a:ext cx="5105400" cy="3429000"/>
          </a:xfrm>
          <a:prstGeom prst="rect">
            <a:avLst/>
          </a:prstGeom>
          <a:noFill/>
          <a:ln>
            <a:noFill/>
          </a:ln>
        </p:spPr>
      </p:pic>
      <p:sp>
        <p:nvSpPr>
          <p:cNvPr id="5" name="Rounded Rectangular Callout 4"/>
          <p:cNvSpPr/>
          <p:nvPr/>
        </p:nvSpPr>
        <p:spPr>
          <a:xfrm>
            <a:off x="6605155" y="1863435"/>
            <a:ext cx="2324100" cy="2209800"/>
          </a:xfrm>
          <a:prstGeom prst="wedgeRoundRectCallout">
            <a:avLst>
              <a:gd name="adj1" fmla="val -52428"/>
              <a:gd name="adj2" fmla="val 6814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You both agree to limit nukes AND subscribe to Adam Norris</a:t>
            </a:r>
            <a:endParaRPr lang="en-US" sz="2400" dirty="0"/>
          </a:p>
        </p:txBody>
      </p:sp>
    </p:spTree>
    <p:extLst>
      <p:ext uri="{BB962C8B-B14F-4D97-AF65-F5344CB8AC3E}">
        <p14:creationId xmlns:p14="http://schemas.microsoft.com/office/powerpoint/2010/main" val="4124478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a:bodyPr>
          <a:lstStyle/>
          <a:p>
            <a:pPr algn="ctr"/>
            <a:r>
              <a:rPr lang="en-US" dirty="0" smtClean="0"/>
              <a:t>The Youth Culture</a:t>
            </a:r>
            <a:endParaRPr lang="en-US" dirty="0"/>
          </a:p>
        </p:txBody>
      </p:sp>
      <p:sp>
        <p:nvSpPr>
          <p:cNvPr id="3" name="Content Placeholder 2"/>
          <p:cNvSpPr>
            <a:spLocks noGrp="1"/>
          </p:cNvSpPr>
          <p:nvPr>
            <p:ph sz="quarter" idx="1"/>
          </p:nvPr>
        </p:nvSpPr>
        <p:spPr>
          <a:xfrm>
            <a:off x="0" y="533400"/>
            <a:ext cx="9144000" cy="6324600"/>
          </a:xfrm>
        </p:spPr>
        <p:txBody>
          <a:bodyPr>
            <a:normAutofit/>
          </a:bodyPr>
          <a:lstStyle/>
          <a:p>
            <a:r>
              <a:rPr lang="en-US" sz="3200" dirty="0" smtClean="0"/>
              <a:t>New Left:</a:t>
            </a:r>
          </a:p>
          <a:p>
            <a:pPr lvl="1"/>
            <a:r>
              <a:rPr lang="en-US" dirty="0" smtClean="0"/>
              <a:t>Many whites that championed rights for minorities</a:t>
            </a:r>
            <a:endParaRPr lang="en-US" dirty="0"/>
          </a:p>
          <a:p>
            <a:r>
              <a:rPr lang="en-US" dirty="0"/>
              <a:t>Students for a Democratic Society (SDS):</a:t>
            </a:r>
          </a:p>
          <a:p>
            <a:pPr lvl="1"/>
            <a:r>
              <a:rPr lang="en-US" dirty="0"/>
              <a:t>Antiwar activists that used terrorism by the end of the 60s </a:t>
            </a:r>
          </a:p>
          <a:p>
            <a:r>
              <a:rPr lang="en-US" dirty="0" smtClean="0"/>
              <a:t>UC </a:t>
            </a:r>
            <a:r>
              <a:rPr lang="en-US" dirty="0"/>
              <a:t>Berkeley:</a:t>
            </a:r>
          </a:p>
          <a:p>
            <a:pPr lvl="1"/>
            <a:r>
              <a:rPr lang="en-US" dirty="0"/>
              <a:t>Free Speech Movement</a:t>
            </a:r>
          </a:p>
          <a:p>
            <a:pPr lvl="1"/>
            <a:r>
              <a:rPr lang="en-US" dirty="0"/>
              <a:t>Objected to not being allowed to use school grounds for political debate</a:t>
            </a:r>
          </a:p>
          <a:p>
            <a:r>
              <a:rPr lang="en-US" sz="3200" dirty="0" smtClean="0"/>
              <a:t>Counterculture:</a:t>
            </a:r>
          </a:p>
          <a:p>
            <a:pPr lvl="1"/>
            <a:r>
              <a:rPr lang="en-US" dirty="0" smtClean="0"/>
              <a:t>“hippies” – focused on sexual revolution, music, and drugs</a:t>
            </a:r>
            <a:endParaRPr lang="en-US" dirty="0"/>
          </a:p>
          <a:p>
            <a:r>
              <a:rPr lang="en-US" sz="3200" dirty="0" smtClean="0"/>
              <a:t>Woodstock – 1969 </a:t>
            </a:r>
          </a:p>
          <a:p>
            <a:pPr lvl="1"/>
            <a:r>
              <a:rPr lang="en-US" dirty="0" smtClean="0"/>
              <a:t>Music concert in NY – 400,000 attended </a:t>
            </a:r>
          </a:p>
          <a:p>
            <a:endParaRPr lang="en-US" sz="3400" dirty="0"/>
          </a:p>
          <a:p>
            <a:endParaRPr lang="en-US" dirty="0" smtClean="0"/>
          </a:p>
          <a:p>
            <a:endParaRPr lang="en-US" dirty="0"/>
          </a:p>
        </p:txBody>
      </p:sp>
      <p:pic>
        <p:nvPicPr>
          <p:cNvPr id="4" name="Picture 3" descr="File:6908-woodstock-ad.jpg"/>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7709"/>
            <a:ext cx="3505200" cy="5230091"/>
          </a:xfrm>
          <a:prstGeom prst="rect">
            <a:avLst/>
          </a:prstGeom>
          <a:noFill/>
          <a:ln>
            <a:noFill/>
          </a:ln>
        </p:spPr>
      </p:pic>
    </p:spTree>
    <p:extLst>
      <p:ext uri="{BB962C8B-B14F-4D97-AF65-F5344CB8AC3E}">
        <p14:creationId xmlns:p14="http://schemas.microsoft.com/office/powerpoint/2010/main" val="175143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a:bodyPr>
          <a:lstStyle/>
          <a:p>
            <a:pPr algn="ctr"/>
            <a:r>
              <a:rPr lang="en-US" dirty="0" smtClean="0"/>
              <a:t>The Mobilization of Minorities</a:t>
            </a:r>
            <a:endParaRPr lang="en-US" dirty="0"/>
          </a:p>
        </p:txBody>
      </p:sp>
      <p:sp>
        <p:nvSpPr>
          <p:cNvPr id="3" name="Content Placeholder 2"/>
          <p:cNvSpPr>
            <a:spLocks noGrp="1"/>
          </p:cNvSpPr>
          <p:nvPr>
            <p:ph sz="quarter" idx="1"/>
          </p:nvPr>
        </p:nvSpPr>
        <p:spPr>
          <a:xfrm>
            <a:off x="0" y="533400"/>
            <a:ext cx="9144000" cy="6324600"/>
          </a:xfrm>
        </p:spPr>
        <p:txBody>
          <a:bodyPr>
            <a:normAutofit/>
          </a:bodyPr>
          <a:lstStyle/>
          <a:p>
            <a:r>
              <a:rPr lang="en-US" sz="3200" dirty="0" smtClean="0"/>
              <a:t>Native Americans:</a:t>
            </a:r>
          </a:p>
          <a:p>
            <a:pPr lvl="1"/>
            <a:r>
              <a:rPr lang="en-US" dirty="0" smtClean="0">
                <a:solidFill>
                  <a:schemeClr val="tx1"/>
                </a:solidFill>
              </a:rPr>
              <a:t>Post – WWII, focus on “assimilating” Native Americans</a:t>
            </a:r>
            <a:endParaRPr lang="en-US" dirty="0">
              <a:solidFill>
                <a:schemeClr val="tx1"/>
              </a:solidFill>
            </a:endParaRPr>
          </a:p>
          <a:p>
            <a:pPr lvl="1"/>
            <a:r>
              <a:rPr lang="en-US" dirty="0" smtClean="0">
                <a:solidFill>
                  <a:schemeClr val="tx1"/>
                </a:solidFill>
              </a:rPr>
              <a:t>1961: Declaration of Indian Purpose:</a:t>
            </a:r>
          </a:p>
          <a:p>
            <a:pPr lvl="2"/>
            <a:r>
              <a:rPr lang="en-US" dirty="0" smtClean="0"/>
              <a:t>Self-determination for Natives</a:t>
            </a:r>
          </a:p>
          <a:p>
            <a:pPr lvl="1"/>
            <a:r>
              <a:rPr lang="en-US" dirty="0" smtClean="0">
                <a:solidFill>
                  <a:schemeClr val="tx1"/>
                </a:solidFill>
              </a:rPr>
              <a:t>1968 – Indian Civil Rights Act:</a:t>
            </a:r>
          </a:p>
          <a:p>
            <a:pPr lvl="2"/>
            <a:r>
              <a:rPr lang="en-US" dirty="0" smtClean="0"/>
              <a:t>Recognized tribal laws within reservations</a:t>
            </a:r>
          </a:p>
          <a:p>
            <a:r>
              <a:rPr lang="en-US" dirty="0" smtClean="0"/>
              <a:t>Latinos:</a:t>
            </a:r>
          </a:p>
          <a:p>
            <a:pPr lvl="1"/>
            <a:r>
              <a:rPr lang="en-US" dirty="0" smtClean="0">
                <a:solidFill>
                  <a:schemeClr val="tx1"/>
                </a:solidFill>
              </a:rPr>
              <a:t>Cesar Chavez:</a:t>
            </a:r>
          </a:p>
          <a:p>
            <a:pPr lvl="2"/>
            <a:r>
              <a:rPr lang="en-US" dirty="0" smtClean="0"/>
              <a:t>United Farm Workers (UFW) – union of farmworkers, demanded higher wages</a:t>
            </a:r>
          </a:p>
          <a:p>
            <a:pPr lvl="2"/>
            <a:r>
              <a:rPr lang="en-US" dirty="0" smtClean="0"/>
              <a:t>Cesar went on a hunger strike </a:t>
            </a:r>
            <a:endParaRPr lang="en-US" dirty="0"/>
          </a:p>
          <a:p>
            <a:r>
              <a:rPr lang="en-US" dirty="0" smtClean="0"/>
              <a:t>Gay Liberation:</a:t>
            </a:r>
          </a:p>
          <a:p>
            <a:pPr lvl="1"/>
            <a:r>
              <a:rPr lang="en-US" dirty="0" smtClean="0">
                <a:solidFill>
                  <a:schemeClr val="tx1"/>
                </a:solidFill>
              </a:rPr>
              <a:t>Stonewall Riots:</a:t>
            </a:r>
          </a:p>
          <a:p>
            <a:pPr lvl="2"/>
            <a:r>
              <a:rPr lang="en-US" dirty="0" smtClean="0"/>
              <a:t>Police arrested patrons of a gay bar, clashed with patrons</a:t>
            </a:r>
          </a:p>
          <a:p>
            <a:pPr lvl="2"/>
            <a:r>
              <a:rPr lang="en-US" dirty="0" smtClean="0"/>
              <a:t>New activist groups emerged across the nation</a:t>
            </a:r>
            <a:endParaRPr lang="en-US" dirty="0"/>
          </a:p>
          <a:p>
            <a:endParaRPr lang="en-US" dirty="0" smtClean="0"/>
          </a:p>
          <a:p>
            <a:endParaRPr lang="en-US" sz="3400" dirty="0"/>
          </a:p>
          <a:p>
            <a:endParaRPr lang="en-US" dirty="0" smtClean="0"/>
          </a:p>
          <a:p>
            <a:endParaRPr lang="en-US" dirty="0"/>
          </a:p>
        </p:txBody>
      </p:sp>
      <p:pic>
        <p:nvPicPr>
          <p:cNvPr id="4" name="Picture 3" descr="File:Cesar Chavez Day.jpg"/>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
            <a:ext cx="2821305" cy="3886200"/>
          </a:xfrm>
          <a:prstGeom prst="rect">
            <a:avLst/>
          </a:prstGeom>
          <a:noFill/>
          <a:ln>
            <a:noFill/>
          </a:ln>
        </p:spPr>
      </p:pic>
    </p:spTree>
    <p:extLst>
      <p:ext uri="{BB962C8B-B14F-4D97-AF65-F5344CB8AC3E}">
        <p14:creationId xmlns:p14="http://schemas.microsoft.com/office/powerpoint/2010/main" val="182522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childTnLst>
                                </p:cTn>
                              </p:par>
                              <p:par>
                                <p:cTn id="61" presetID="2" presetClass="exit" presetSubtype="4" fill="hold" nodeType="withEffect">
                                  <p:stCondLst>
                                    <p:cond delay="0"/>
                                  </p:stCondLst>
                                  <p:childTnLst>
                                    <p:anim calcmode="lin" valueType="num">
                                      <p:cBhvr additive="base">
                                        <p:cTn id="62" dur="500"/>
                                        <p:tgtEl>
                                          <p:spTgt spid="4"/>
                                        </p:tgtEl>
                                        <p:attrNameLst>
                                          <p:attrName>ppt_x</p:attrName>
                                        </p:attrNameLst>
                                      </p:cBhvr>
                                      <p:tavLst>
                                        <p:tav tm="0">
                                          <p:val>
                                            <p:strVal val="ppt_x"/>
                                          </p:val>
                                        </p:tav>
                                        <p:tav tm="100000">
                                          <p:val>
                                            <p:strVal val="ppt_x"/>
                                          </p:val>
                                        </p:tav>
                                      </p:tavLst>
                                    </p:anim>
                                    <p:anim calcmode="lin" valueType="num">
                                      <p:cBhvr additive="base">
                                        <p:cTn id="63" dur="500"/>
                                        <p:tgtEl>
                                          <p:spTgt spid="4"/>
                                        </p:tgtEl>
                                        <p:attrNameLst>
                                          <p:attrName>ppt_y</p:attrName>
                                        </p:attrNameLst>
                                      </p:cBhvr>
                                      <p:tavLst>
                                        <p:tav tm="0">
                                          <p:val>
                                            <p:strVal val="ppt_y"/>
                                          </p:val>
                                        </p:tav>
                                        <p:tav tm="100000">
                                          <p:val>
                                            <p:strVal val="1+ppt_h/2"/>
                                          </p:val>
                                        </p:tav>
                                      </p:tavLst>
                                    </p:anim>
                                    <p:set>
                                      <p:cBhvr>
                                        <p:cTn id="6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a:bodyPr>
          <a:lstStyle/>
          <a:p>
            <a:pPr algn="ctr"/>
            <a:r>
              <a:rPr lang="en-US" dirty="0" smtClean="0"/>
              <a:t>The New Feminism</a:t>
            </a:r>
            <a:endParaRPr lang="en-US" dirty="0"/>
          </a:p>
        </p:txBody>
      </p:sp>
      <p:sp>
        <p:nvSpPr>
          <p:cNvPr id="3" name="Content Placeholder 2"/>
          <p:cNvSpPr>
            <a:spLocks noGrp="1"/>
          </p:cNvSpPr>
          <p:nvPr>
            <p:ph sz="quarter" idx="1"/>
          </p:nvPr>
        </p:nvSpPr>
        <p:spPr>
          <a:xfrm>
            <a:off x="0" y="533400"/>
            <a:ext cx="9144000" cy="6324600"/>
          </a:xfrm>
        </p:spPr>
        <p:txBody>
          <a:bodyPr>
            <a:normAutofit fontScale="70000" lnSpcReduction="20000"/>
          </a:bodyPr>
          <a:lstStyle/>
          <a:p>
            <a:r>
              <a:rPr lang="en-US" sz="3600" dirty="0"/>
              <a:t>“Cult of domesticity”</a:t>
            </a:r>
          </a:p>
          <a:p>
            <a:pPr lvl="1"/>
            <a:r>
              <a:rPr lang="en-US" sz="2600" dirty="0">
                <a:solidFill>
                  <a:schemeClr val="tx1"/>
                </a:solidFill>
              </a:rPr>
              <a:t>Women were expected to stay home, raise a family</a:t>
            </a:r>
          </a:p>
          <a:p>
            <a:pPr lvl="1"/>
            <a:r>
              <a:rPr lang="en-US" sz="2600" dirty="0">
                <a:solidFill>
                  <a:schemeClr val="tx1"/>
                </a:solidFill>
              </a:rPr>
              <a:t>“Leave it to Beaver”</a:t>
            </a:r>
          </a:p>
          <a:p>
            <a:pPr lvl="2"/>
            <a:r>
              <a:rPr lang="en-US" sz="2600" dirty="0"/>
              <a:t>2 children, suburban house, stay at home mom</a:t>
            </a:r>
          </a:p>
          <a:p>
            <a:r>
              <a:rPr lang="en-US" sz="3600" dirty="0"/>
              <a:t>***Betty Friedan***</a:t>
            </a:r>
          </a:p>
          <a:p>
            <a:pPr lvl="1"/>
            <a:r>
              <a:rPr lang="en-US" sz="2600" dirty="0">
                <a:solidFill>
                  <a:schemeClr val="tx1"/>
                </a:solidFill>
              </a:rPr>
              <a:t>Author, </a:t>
            </a:r>
            <a:r>
              <a:rPr lang="en-US" sz="2600" i="1" dirty="0">
                <a:solidFill>
                  <a:schemeClr val="tx1"/>
                </a:solidFill>
              </a:rPr>
              <a:t>The Feminine Mystique</a:t>
            </a:r>
            <a:r>
              <a:rPr lang="en-US" sz="2600" dirty="0">
                <a:solidFill>
                  <a:schemeClr val="tx1"/>
                </a:solidFill>
              </a:rPr>
              <a:t>, bestselling book that launched modern women’s movement</a:t>
            </a:r>
          </a:p>
          <a:p>
            <a:pPr lvl="1"/>
            <a:r>
              <a:rPr lang="en-US" sz="2600" dirty="0" smtClean="0">
                <a:solidFill>
                  <a:schemeClr val="tx1"/>
                </a:solidFill>
              </a:rPr>
              <a:t>Argued that many housewives in suburbs were not happy and lived unfulfilled lives </a:t>
            </a:r>
          </a:p>
          <a:p>
            <a:r>
              <a:rPr lang="en-US" sz="3600" dirty="0" smtClean="0"/>
              <a:t>National Organization for Women (NOW):</a:t>
            </a:r>
          </a:p>
          <a:p>
            <a:pPr lvl="1"/>
            <a:r>
              <a:rPr lang="en-US" sz="2600" dirty="0" smtClean="0">
                <a:solidFill>
                  <a:schemeClr val="tx1"/>
                </a:solidFill>
              </a:rPr>
              <a:t>Founded in part by Friedan, influential feminist organization</a:t>
            </a:r>
          </a:p>
          <a:p>
            <a:pPr lvl="1"/>
            <a:r>
              <a:rPr lang="en-US" sz="2600" dirty="0" smtClean="0">
                <a:solidFill>
                  <a:schemeClr val="tx1"/>
                </a:solidFill>
              </a:rPr>
              <a:t>Helped bring attention to lack of women in certain professions and politics</a:t>
            </a:r>
            <a:endParaRPr lang="en-US" sz="2600" dirty="0">
              <a:solidFill>
                <a:schemeClr val="tx1"/>
              </a:solidFill>
            </a:endParaRPr>
          </a:p>
          <a:p>
            <a:r>
              <a:rPr lang="en-US" sz="3600" dirty="0" smtClean="0"/>
              <a:t>Many women faced discrimination in antiwar and civil rights organizations</a:t>
            </a:r>
          </a:p>
          <a:p>
            <a:r>
              <a:rPr lang="en-US" sz="3600" dirty="0" smtClean="0"/>
              <a:t>1971 – affirmative action guidelines included women</a:t>
            </a:r>
          </a:p>
          <a:p>
            <a:r>
              <a:rPr lang="en-US" sz="3600" dirty="0" smtClean="0"/>
              <a:t>1972: an important year</a:t>
            </a:r>
          </a:p>
          <a:p>
            <a:pPr lvl="1"/>
            <a:r>
              <a:rPr lang="en-US" sz="2600" dirty="0" smtClean="0">
                <a:solidFill>
                  <a:schemeClr val="tx1"/>
                </a:solidFill>
              </a:rPr>
              <a:t>Title IX: </a:t>
            </a:r>
            <a:r>
              <a:rPr lang="en-US" sz="2600" dirty="0">
                <a:solidFill>
                  <a:schemeClr val="tx1"/>
                </a:solidFill>
              </a:rPr>
              <a:t>No person in the United States shall, on the basis of sex, be excluded from participation in, be denied the benefits of, or be subjected to discrimination under any education program or activity receiving federal financial </a:t>
            </a:r>
            <a:r>
              <a:rPr lang="en-US" sz="2600" dirty="0" smtClean="0">
                <a:solidFill>
                  <a:schemeClr val="tx1"/>
                </a:solidFill>
              </a:rPr>
              <a:t>assistance</a:t>
            </a:r>
          </a:p>
          <a:p>
            <a:pPr lvl="1"/>
            <a:r>
              <a:rPr lang="en-US" sz="2600" dirty="0" smtClean="0">
                <a:solidFill>
                  <a:schemeClr val="tx1"/>
                </a:solidFill>
              </a:rPr>
              <a:t>Equal Rights Amendment – passed Congress, never ratified (more on that later)</a:t>
            </a:r>
          </a:p>
          <a:p>
            <a:endParaRPr lang="en-US" dirty="0" smtClean="0"/>
          </a:p>
          <a:p>
            <a:pPr marL="0" indent="0">
              <a:buNone/>
            </a:pPr>
            <a:endParaRPr lang="en-US" dirty="0" smtClean="0"/>
          </a:p>
          <a:p>
            <a:endParaRPr lang="en-US" sz="3400" dirty="0"/>
          </a:p>
          <a:p>
            <a:endParaRPr lang="en-US" dirty="0" smtClean="0"/>
          </a:p>
          <a:p>
            <a:endParaRPr lang="en-US" dirty="0"/>
          </a:p>
        </p:txBody>
      </p:sp>
      <p:pic>
        <p:nvPicPr>
          <p:cNvPr id="4" name="Picture 3" descr="File:GodeysLadysBookCoverJune1867.jpg"/>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828800"/>
            <a:ext cx="3429000" cy="5029200"/>
          </a:xfrm>
          <a:prstGeom prst="rect">
            <a:avLst/>
          </a:prstGeom>
          <a:noFill/>
          <a:ln>
            <a:noFill/>
          </a:ln>
        </p:spPr>
      </p:pic>
      <p:pic>
        <p:nvPicPr>
          <p:cNvPr id="5" name="Picture 4" descr="File:Betty Friedan 1960.jpg"/>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505200"/>
            <a:ext cx="2971800" cy="3352800"/>
          </a:xfrm>
          <a:prstGeom prst="rect">
            <a:avLst/>
          </a:prstGeom>
          <a:noFill/>
          <a:ln>
            <a:noFill/>
          </a:ln>
        </p:spPr>
      </p:pic>
    </p:spTree>
    <p:extLst>
      <p:ext uri="{BB962C8B-B14F-4D97-AF65-F5344CB8AC3E}">
        <p14:creationId xmlns:p14="http://schemas.microsoft.com/office/powerpoint/2010/main" val="219778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4"/>
                                        </p:tgtEl>
                                        <p:attrNameLst>
                                          <p:attrName>ppt_x</p:attrName>
                                        </p:attrNameLst>
                                      </p:cBhvr>
                                      <p:tavLst>
                                        <p:tav tm="0">
                                          <p:val>
                                            <p:strVal val="ppt_x"/>
                                          </p:val>
                                        </p:tav>
                                        <p:tav tm="100000">
                                          <p:val>
                                            <p:strVal val="ppt_x"/>
                                          </p:val>
                                        </p:tav>
                                      </p:tavLst>
                                    </p:anim>
                                    <p:anim calcmode="lin" valueType="num">
                                      <p:cBhvr additive="base">
                                        <p:cTn id="25" dur="500"/>
                                        <p:tgtEl>
                                          <p:spTgt spid="4"/>
                                        </p:tgtEl>
                                        <p:attrNameLst>
                                          <p:attrName>ppt_y</p:attrName>
                                        </p:attrNameLst>
                                      </p:cBhvr>
                                      <p:tavLst>
                                        <p:tav tm="0">
                                          <p:val>
                                            <p:strVal val="ppt_y"/>
                                          </p:val>
                                        </p:tav>
                                        <p:tav tm="100000">
                                          <p:val>
                                            <p:strVal val="1+ppt_h/2"/>
                                          </p:val>
                                        </p:tav>
                                      </p:tavLst>
                                    </p:anim>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nodeType="clickEffect">
                                  <p:stCondLst>
                                    <p:cond delay="0"/>
                                  </p:stCondLst>
                                  <p:childTnLst>
                                    <p:anim calcmode="lin" valueType="num">
                                      <p:cBhvr additive="base">
                                        <p:cTn id="52" dur="500"/>
                                        <p:tgtEl>
                                          <p:spTgt spid="5"/>
                                        </p:tgtEl>
                                        <p:attrNameLst>
                                          <p:attrName>ppt_x</p:attrName>
                                        </p:attrNameLst>
                                      </p:cBhvr>
                                      <p:tavLst>
                                        <p:tav tm="0">
                                          <p:val>
                                            <p:strVal val="ppt_x"/>
                                          </p:val>
                                        </p:tav>
                                        <p:tav tm="100000">
                                          <p:val>
                                            <p:strVal val="ppt_x"/>
                                          </p:val>
                                        </p:tav>
                                      </p:tavLst>
                                    </p:anim>
                                    <p:anim calcmode="lin" valueType="num">
                                      <p:cBhvr additive="base">
                                        <p:cTn id="53" dur="500"/>
                                        <p:tgtEl>
                                          <p:spTgt spid="5"/>
                                        </p:tgtEl>
                                        <p:attrNameLst>
                                          <p:attrName>ppt_y</p:attrName>
                                        </p:attrNameLst>
                                      </p:cBhvr>
                                      <p:tavLst>
                                        <p:tav tm="0">
                                          <p:val>
                                            <p:strVal val="ppt_y"/>
                                          </p:val>
                                        </p:tav>
                                        <p:tav tm="100000">
                                          <p:val>
                                            <p:strVal val="1+ppt_h/2"/>
                                          </p:val>
                                        </p:tav>
                                      </p:tavLst>
                                    </p:anim>
                                    <p:set>
                                      <p:cBhvr>
                                        <p:cTn id="54" dur="1" fill="hold">
                                          <p:stCondLst>
                                            <p:cond delay="499"/>
                                          </p:stCondLst>
                                        </p:cTn>
                                        <p:tgtEl>
                                          <p:spTgt spid="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a:bodyPr>
          <a:lstStyle/>
          <a:p>
            <a:pPr algn="ctr"/>
            <a:r>
              <a:rPr lang="en-US" dirty="0" smtClean="0"/>
              <a:t>Environmentalism In A Turbulent Society</a:t>
            </a:r>
            <a:endParaRPr lang="en-US" dirty="0"/>
          </a:p>
        </p:txBody>
      </p:sp>
      <p:sp>
        <p:nvSpPr>
          <p:cNvPr id="3" name="Content Placeholder 2"/>
          <p:cNvSpPr>
            <a:spLocks noGrp="1"/>
          </p:cNvSpPr>
          <p:nvPr>
            <p:ph sz="quarter" idx="1"/>
          </p:nvPr>
        </p:nvSpPr>
        <p:spPr>
          <a:xfrm>
            <a:off x="0" y="533400"/>
            <a:ext cx="9144000" cy="6324600"/>
          </a:xfrm>
        </p:spPr>
        <p:txBody>
          <a:bodyPr>
            <a:normAutofit/>
          </a:bodyPr>
          <a:lstStyle/>
          <a:p>
            <a:r>
              <a:rPr lang="en-US" sz="3600" i="1" dirty="0" smtClean="0"/>
              <a:t>***Silent Spring***</a:t>
            </a:r>
            <a:endParaRPr lang="en-US" sz="3600" dirty="0" smtClean="0"/>
          </a:p>
          <a:p>
            <a:pPr lvl="1"/>
            <a:r>
              <a:rPr lang="en-US" sz="3100" dirty="0" smtClean="0">
                <a:solidFill>
                  <a:schemeClr val="tx1"/>
                </a:solidFill>
              </a:rPr>
              <a:t>Written by Rachel Carson</a:t>
            </a:r>
            <a:endParaRPr lang="en-US" sz="3100" dirty="0">
              <a:solidFill>
                <a:schemeClr val="tx1"/>
              </a:solidFill>
            </a:endParaRPr>
          </a:p>
          <a:p>
            <a:pPr lvl="1"/>
            <a:r>
              <a:rPr lang="en-US" sz="3100" dirty="0" smtClean="0">
                <a:solidFill>
                  <a:schemeClr val="tx1"/>
                </a:solidFill>
              </a:rPr>
              <a:t>Exposed the impact of insecticides on the environment</a:t>
            </a:r>
          </a:p>
          <a:p>
            <a:r>
              <a:rPr lang="en-US" sz="3600" dirty="0" smtClean="0"/>
              <a:t>1970:</a:t>
            </a:r>
          </a:p>
          <a:p>
            <a:pPr lvl="1"/>
            <a:r>
              <a:rPr lang="en-US" sz="3200" dirty="0">
                <a:solidFill>
                  <a:schemeClr val="tx1"/>
                </a:solidFill>
              </a:rPr>
              <a:t>April </a:t>
            </a:r>
            <a:r>
              <a:rPr lang="en-US" sz="3200" dirty="0" smtClean="0">
                <a:solidFill>
                  <a:schemeClr val="tx1"/>
                </a:solidFill>
              </a:rPr>
              <a:t>22 – </a:t>
            </a:r>
            <a:r>
              <a:rPr lang="en-US" sz="3100" dirty="0" smtClean="0">
                <a:solidFill>
                  <a:schemeClr val="tx1"/>
                </a:solidFill>
              </a:rPr>
              <a:t>1</a:t>
            </a:r>
            <a:r>
              <a:rPr lang="en-US" sz="3100" baseline="30000" dirty="0" smtClean="0">
                <a:solidFill>
                  <a:schemeClr val="tx1"/>
                </a:solidFill>
              </a:rPr>
              <a:t>st</a:t>
            </a:r>
            <a:r>
              <a:rPr lang="en-US" sz="3100" dirty="0" smtClean="0">
                <a:solidFill>
                  <a:schemeClr val="tx1"/>
                </a:solidFill>
              </a:rPr>
              <a:t> Earth Day</a:t>
            </a:r>
          </a:p>
          <a:p>
            <a:pPr lvl="1"/>
            <a:r>
              <a:rPr lang="en-US" sz="3100" dirty="0" smtClean="0">
                <a:solidFill>
                  <a:schemeClr val="tx1"/>
                </a:solidFill>
              </a:rPr>
              <a:t>Environment Protection Agency (Nixon)</a:t>
            </a:r>
          </a:p>
          <a:p>
            <a:pPr lvl="1"/>
            <a:r>
              <a:rPr lang="en-US" sz="3100" dirty="0" smtClean="0">
                <a:solidFill>
                  <a:schemeClr val="tx1"/>
                </a:solidFill>
              </a:rPr>
              <a:t>Clean Air Act (Nixon)</a:t>
            </a:r>
          </a:p>
          <a:p>
            <a:r>
              <a:rPr lang="en-US" sz="3600" dirty="0" smtClean="0"/>
              <a:t>Clean Water Act – 1972 (Nixon again)</a:t>
            </a:r>
            <a:endParaRPr lang="en-US" sz="3600" dirty="0"/>
          </a:p>
          <a:p>
            <a:endParaRPr lang="en-US" sz="2600" dirty="0" smtClean="0">
              <a:solidFill>
                <a:schemeClr val="tx1"/>
              </a:solidFill>
            </a:endParaRPr>
          </a:p>
          <a:p>
            <a:endParaRPr lang="en-US" dirty="0" smtClean="0"/>
          </a:p>
          <a:p>
            <a:pPr marL="0" indent="0">
              <a:buNone/>
            </a:pPr>
            <a:endParaRPr lang="en-US" dirty="0" smtClean="0"/>
          </a:p>
          <a:p>
            <a:endParaRPr lang="en-US" sz="3400" dirty="0"/>
          </a:p>
          <a:p>
            <a:endParaRPr lang="en-US" dirty="0" smtClean="0"/>
          </a:p>
          <a:p>
            <a:endParaRPr lang="en-US" dirty="0"/>
          </a:p>
        </p:txBody>
      </p:sp>
      <p:pic>
        <p:nvPicPr>
          <p:cNvPr id="4" name="Picture 3" descr="File:Rachel-Carson.jpg"/>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048000"/>
            <a:ext cx="2631440" cy="2850198"/>
          </a:xfrm>
          <a:prstGeom prst="rect">
            <a:avLst/>
          </a:prstGeom>
          <a:noFill/>
          <a:ln>
            <a:noFill/>
          </a:ln>
        </p:spPr>
      </p:pic>
      <p:pic>
        <p:nvPicPr>
          <p:cNvPr id="5" name="Picture 4" descr="File:Environmental Protection Agency logo.svg"/>
          <p:cNvPicPr/>
          <p:nvPr/>
        </p:nvPicPr>
        <p:blipFill>
          <a:blip r:embed="rId4">
            <a:extLst>
              <a:ext uri="{28A0092B-C50C-407E-A947-70E740481C1C}">
                <a14:useLocalDpi xmlns:a14="http://schemas.microsoft.com/office/drawing/2010/main" val="0"/>
              </a:ext>
            </a:extLst>
          </a:blip>
          <a:srcRect/>
          <a:stretch>
            <a:fillRect/>
          </a:stretch>
        </p:blipFill>
        <p:spPr bwMode="auto">
          <a:xfrm>
            <a:off x="1447800" y="990600"/>
            <a:ext cx="3419157" cy="2855912"/>
          </a:xfrm>
          <a:prstGeom prst="rect">
            <a:avLst/>
          </a:prstGeom>
          <a:solidFill>
            <a:schemeClr val="bg1"/>
          </a:solidFill>
          <a:ln>
            <a:noFill/>
          </a:ln>
        </p:spPr>
      </p:pic>
    </p:spTree>
    <p:extLst>
      <p:ext uri="{BB962C8B-B14F-4D97-AF65-F5344CB8AC3E}">
        <p14:creationId xmlns:p14="http://schemas.microsoft.com/office/powerpoint/2010/main" val="170224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4"/>
                                        </p:tgtEl>
                                        <p:attrNameLst>
                                          <p:attrName>ppt_x</p:attrName>
                                        </p:attrNameLst>
                                      </p:cBhvr>
                                      <p:tavLst>
                                        <p:tav tm="0">
                                          <p:val>
                                            <p:strVal val="ppt_x"/>
                                          </p:val>
                                        </p:tav>
                                        <p:tav tm="100000">
                                          <p:val>
                                            <p:strVal val="ppt_x"/>
                                          </p:val>
                                        </p:tav>
                                      </p:tavLst>
                                    </p:anim>
                                    <p:anim calcmode="lin" valueType="num">
                                      <p:cBhvr additive="base">
                                        <p:cTn id="29" dur="500"/>
                                        <p:tgtEl>
                                          <p:spTgt spid="4"/>
                                        </p:tgtEl>
                                        <p:attrNameLst>
                                          <p:attrName>ppt_y</p:attrName>
                                        </p:attrNameLst>
                                      </p:cBhvr>
                                      <p:tavLst>
                                        <p:tav tm="0">
                                          <p:val>
                                            <p:strVal val="ppt_y"/>
                                          </p:val>
                                        </p:tav>
                                        <p:tav tm="100000">
                                          <p:val>
                                            <p:strVal val="1+ppt_h/2"/>
                                          </p:val>
                                        </p:tav>
                                      </p:tavLst>
                                    </p:anim>
                                    <p:set>
                                      <p:cBhvr>
                                        <p:cTn id="30" dur="1" fill="hold">
                                          <p:stCondLst>
                                            <p:cond delay="499"/>
                                          </p:stCondLst>
                                        </p:cTn>
                                        <p:tgtEl>
                                          <p:spTgt spid="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par>
                                <p:cTn id="47" presetID="2" presetClass="exit" presetSubtype="4" fill="hold" nodeType="withEffect">
                                  <p:stCondLst>
                                    <p:cond delay="0"/>
                                  </p:stCondLst>
                                  <p:childTnLst>
                                    <p:anim calcmode="lin" valueType="num">
                                      <p:cBhvr additive="base">
                                        <p:cTn id="48" dur="500"/>
                                        <p:tgtEl>
                                          <p:spTgt spid="5"/>
                                        </p:tgtEl>
                                        <p:attrNameLst>
                                          <p:attrName>ppt_x</p:attrName>
                                        </p:attrNameLst>
                                      </p:cBhvr>
                                      <p:tavLst>
                                        <p:tav tm="0">
                                          <p:val>
                                            <p:strVal val="ppt_x"/>
                                          </p:val>
                                        </p:tav>
                                        <p:tav tm="100000">
                                          <p:val>
                                            <p:strVal val="ppt_x"/>
                                          </p:val>
                                        </p:tav>
                                      </p:tavLst>
                                    </p:anim>
                                    <p:anim calcmode="lin" valueType="num">
                                      <p:cBhvr additive="base">
                                        <p:cTn id="49" dur="500"/>
                                        <p:tgtEl>
                                          <p:spTgt spid="5"/>
                                        </p:tgtEl>
                                        <p:attrNameLst>
                                          <p:attrName>ppt_y</p:attrName>
                                        </p:attrNameLst>
                                      </p:cBhvr>
                                      <p:tavLst>
                                        <p:tav tm="0">
                                          <p:val>
                                            <p:strVal val="ppt_y"/>
                                          </p:val>
                                        </p:tav>
                                        <p:tav tm="100000">
                                          <p:val>
                                            <p:strVal val="1+ppt_h/2"/>
                                          </p:val>
                                        </p:tav>
                                      </p:tavLst>
                                    </p:anim>
                                    <p:set>
                                      <p:cBhvr>
                                        <p:cTn id="5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a:bodyPr>
          <a:lstStyle/>
          <a:p>
            <a:pPr algn="ctr"/>
            <a:r>
              <a:rPr lang="en-US" dirty="0" smtClean="0"/>
              <a:t>Nixon, Kissinger, and the War</a:t>
            </a:r>
            <a:endParaRPr lang="en-US" dirty="0"/>
          </a:p>
        </p:txBody>
      </p:sp>
      <p:sp>
        <p:nvSpPr>
          <p:cNvPr id="3" name="Content Placeholder 2"/>
          <p:cNvSpPr>
            <a:spLocks noGrp="1"/>
          </p:cNvSpPr>
          <p:nvPr>
            <p:ph sz="quarter" idx="1"/>
          </p:nvPr>
        </p:nvSpPr>
        <p:spPr>
          <a:xfrm>
            <a:off x="0" y="533400"/>
            <a:ext cx="9144000" cy="6324600"/>
          </a:xfrm>
        </p:spPr>
        <p:txBody>
          <a:bodyPr>
            <a:normAutofit fontScale="85000" lnSpcReduction="20000"/>
          </a:bodyPr>
          <a:lstStyle/>
          <a:p>
            <a:r>
              <a:rPr lang="en-US" sz="3100" dirty="0" err="1"/>
              <a:t>Vietnamization</a:t>
            </a:r>
            <a:r>
              <a:rPr lang="en-US" sz="3100" dirty="0"/>
              <a:t>:</a:t>
            </a:r>
          </a:p>
          <a:p>
            <a:pPr lvl="1"/>
            <a:r>
              <a:rPr lang="en-US" sz="2300" dirty="0">
                <a:solidFill>
                  <a:schemeClr val="tx1"/>
                </a:solidFill>
              </a:rPr>
              <a:t>Gradually withdrawing US troops from Vietnam</a:t>
            </a:r>
          </a:p>
          <a:p>
            <a:pPr lvl="1"/>
            <a:r>
              <a:rPr lang="en-US" sz="2300" dirty="0">
                <a:solidFill>
                  <a:schemeClr val="tx1"/>
                </a:solidFill>
              </a:rPr>
              <a:t>Transitioning the military burden to the South </a:t>
            </a:r>
            <a:r>
              <a:rPr lang="en-US" sz="2300" dirty="0" smtClean="0">
                <a:solidFill>
                  <a:schemeClr val="tx1"/>
                </a:solidFill>
              </a:rPr>
              <a:t>Vietnamese</a:t>
            </a:r>
            <a:endParaRPr lang="en-US" sz="2300" dirty="0">
              <a:solidFill>
                <a:schemeClr val="tx1"/>
              </a:solidFill>
            </a:endParaRPr>
          </a:p>
          <a:p>
            <a:pPr lvl="2"/>
            <a:r>
              <a:rPr lang="en-US" sz="2300" dirty="0"/>
              <a:t>“Using weapons, training, and advice”</a:t>
            </a:r>
          </a:p>
          <a:p>
            <a:r>
              <a:rPr lang="en-US" sz="3100" dirty="0" smtClean="0"/>
              <a:t>April, </a:t>
            </a:r>
            <a:r>
              <a:rPr lang="en-US" sz="3100" dirty="0"/>
              <a:t>1970:</a:t>
            </a:r>
          </a:p>
          <a:p>
            <a:pPr lvl="1"/>
            <a:r>
              <a:rPr lang="en-US" sz="2300" dirty="0">
                <a:solidFill>
                  <a:schemeClr val="tx1"/>
                </a:solidFill>
              </a:rPr>
              <a:t>Nixon ordered the US begin attacking Cambodia, a neighboring, neutral country</a:t>
            </a:r>
          </a:p>
          <a:p>
            <a:pPr lvl="1"/>
            <a:r>
              <a:rPr lang="en-US" sz="2300" dirty="0">
                <a:solidFill>
                  <a:schemeClr val="tx1"/>
                </a:solidFill>
              </a:rPr>
              <a:t>The Cambodia bombings led directly to……</a:t>
            </a:r>
          </a:p>
          <a:p>
            <a:r>
              <a:rPr lang="en-US" sz="3100" dirty="0"/>
              <a:t>Kent State Protests:</a:t>
            </a:r>
          </a:p>
          <a:p>
            <a:pPr lvl="1"/>
            <a:r>
              <a:rPr lang="en-US" sz="2300" dirty="0">
                <a:solidFill>
                  <a:schemeClr val="tx1"/>
                </a:solidFill>
              </a:rPr>
              <a:t>Student protests</a:t>
            </a:r>
          </a:p>
          <a:p>
            <a:pPr lvl="1"/>
            <a:r>
              <a:rPr lang="en-US" sz="2300" dirty="0">
                <a:solidFill>
                  <a:schemeClr val="tx1"/>
                </a:solidFill>
              </a:rPr>
              <a:t>4 students died, many more injured</a:t>
            </a:r>
          </a:p>
          <a:p>
            <a:r>
              <a:rPr lang="en-US" sz="3100" dirty="0"/>
              <a:t>The Cambodia Bombings made many Americans question the government</a:t>
            </a:r>
          </a:p>
          <a:p>
            <a:r>
              <a:rPr lang="en-US" sz="3100" dirty="0"/>
              <a:t>Senate repealed the Gulf of Tonkin Resolution</a:t>
            </a:r>
          </a:p>
          <a:p>
            <a:r>
              <a:rPr lang="en-US" sz="3100" i="1" dirty="0"/>
              <a:t>Pentagon Papers</a:t>
            </a:r>
            <a:r>
              <a:rPr lang="en-US" sz="3100" dirty="0"/>
              <a:t>:</a:t>
            </a:r>
          </a:p>
          <a:p>
            <a:pPr lvl="1"/>
            <a:r>
              <a:rPr lang="en-US" sz="2300" dirty="0">
                <a:solidFill>
                  <a:schemeClr val="tx1"/>
                </a:solidFill>
              </a:rPr>
              <a:t>Revealed mistakes and deception of JFK and LBJ regarding </a:t>
            </a:r>
            <a:r>
              <a:rPr lang="en-US" sz="2300" dirty="0" smtClean="0">
                <a:solidFill>
                  <a:schemeClr val="tx1"/>
                </a:solidFill>
              </a:rPr>
              <a:t>Vietnam</a:t>
            </a:r>
          </a:p>
          <a:p>
            <a:r>
              <a:rPr lang="en-US" sz="3100" dirty="0"/>
              <a:t>My Lai Massacre 1968:</a:t>
            </a:r>
          </a:p>
          <a:p>
            <a:pPr lvl="1"/>
            <a:r>
              <a:rPr lang="en-US" sz="2300" dirty="0">
                <a:solidFill>
                  <a:schemeClr val="tx1"/>
                </a:solidFill>
              </a:rPr>
              <a:t>Killing of Vietnamese women and </a:t>
            </a:r>
            <a:r>
              <a:rPr lang="en-US" sz="2300" dirty="0" smtClean="0">
                <a:solidFill>
                  <a:schemeClr val="tx1"/>
                </a:solidFill>
              </a:rPr>
              <a:t>children</a:t>
            </a:r>
            <a:endParaRPr lang="en-US" sz="2300" dirty="0">
              <a:solidFill>
                <a:schemeClr val="tx1"/>
              </a:solidFill>
            </a:endParaRPr>
          </a:p>
          <a:p>
            <a:endParaRPr lang="en-US" dirty="0"/>
          </a:p>
          <a:p>
            <a:endParaRPr lang="en-US" dirty="0"/>
          </a:p>
          <a:p>
            <a:pPr marL="0" indent="0">
              <a:buNone/>
            </a:pPr>
            <a:endParaRPr lang="en-US" sz="2600" dirty="0" smtClean="0">
              <a:solidFill>
                <a:schemeClr val="tx1"/>
              </a:solidFill>
            </a:endParaRPr>
          </a:p>
          <a:p>
            <a:endParaRPr lang="en-US" dirty="0" smtClean="0"/>
          </a:p>
          <a:p>
            <a:pPr marL="0" indent="0">
              <a:buNone/>
            </a:pPr>
            <a:endParaRPr lang="en-US" dirty="0" smtClean="0"/>
          </a:p>
          <a:p>
            <a:endParaRPr lang="en-US" sz="3400" dirty="0"/>
          </a:p>
          <a:p>
            <a:endParaRPr lang="en-US" dirty="0" smtClean="0"/>
          </a:p>
          <a:p>
            <a:endParaRPr lang="en-US" dirty="0"/>
          </a:p>
        </p:txBody>
      </p:sp>
      <p:pic>
        <p:nvPicPr>
          <p:cNvPr id="4" name="Picture 3" descr="File:Kent State, Site of Jeffrey Miller's Body.JPG"/>
          <p:cNvPicPr/>
          <p:nvPr/>
        </p:nvPicPr>
        <p:blipFill>
          <a:blip r:embed="rId3">
            <a:extLst>
              <a:ext uri="{28A0092B-C50C-407E-A947-70E740481C1C}">
                <a14:useLocalDpi xmlns:a14="http://schemas.microsoft.com/office/drawing/2010/main" val="0"/>
              </a:ext>
            </a:extLst>
          </a:blip>
          <a:srcRect/>
          <a:stretch>
            <a:fillRect/>
          </a:stretch>
        </p:blipFill>
        <p:spPr bwMode="auto">
          <a:xfrm>
            <a:off x="3657600" y="685800"/>
            <a:ext cx="4114800" cy="2226310"/>
          </a:xfrm>
          <a:prstGeom prst="rect">
            <a:avLst/>
          </a:prstGeom>
          <a:noFill/>
          <a:ln>
            <a:noFill/>
          </a:ln>
        </p:spPr>
      </p:pic>
      <p:pic>
        <p:nvPicPr>
          <p:cNvPr id="5" name="Picture 4" descr="File:My Lai massacre.jpg"/>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406207"/>
            <a:ext cx="5943600" cy="4045585"/>
          </a:xfrm>
          <a:prstGeom prst="rect">
            <a:avLst/>
          </a:prstGeom>
          <a:noFill/>
          <a:ln>
            <a:noFill/>
          </a:ln>
        </p:spPr>
      </p:pic>
    </p:spTree>
    <p:extLst>
      <p:ext uri="{BB962C8B-B14F-4D97-AF65-F5344CB8AC3E}">
        <p14:creationId xmlns:p14="http://schemas.microsoft.com/office/powerpoint/2010/main" val="297371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
                                            <p:txEl>
                                              <p:pRg st="14" end="14"/>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15" end="15"/>
                                            </p:txEl>
                                          </p:spTgt>
                                        </p:tgtEl>
                                        <p:attrNameLst>
                                          <p:attrName>style.visibility</p:attrName>
                                        </p:attrNameLst>
                                      </p:cBhvr>
                                      <p:to>
                                        <p:strVal val="visible"/>
                                      </p:to>
                                    </p:set>
                                  </p:childTnLst>
                                </p:cTn>
                              </p:par>
                              <p:par>
                                <p:cTn id="71" presetID="2" presetClass="exit" presetSubtype="4" fill="hold" nodeType="with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cTn>
                              </p:par>
                              <p:par>
                                <p:cTn id="75" presetID="2" presetClass="exit" presetSubtype="4" fill="hold" nodeType="withEffect">
                                  <p:stCondLst>
                                    <p:cond delay="0"/>
                                  </p:stCondLst>
                                  <p:childTnLst>
                                    <p:anim calcmode="lin" valueType="num">
                                      <p:cBhvr additive="base">
                                        <p:cTn id="76" dur="500"/>
                                        <p:tgtEl>
                                          <p:spTgt spid="5"/>
                                        </p:tgtEl>
                                        <p:attrNameLst>
                                          <p:attrName>ppt_x</p:attrName>
                                        </p:attrNameLst>
                                      </p:cBhvr>
                                      <p:tavLst>
                                        <p:tav tm="0">
                                          <p:val>
                                            <p:strVal val="ppt_x"/>
                                          </p:val>
                                        </p:tav>
                                        <p:tav tm="100000">
                                          <p:val>
                                            <p:strVal val="ppt_x"/>
                                          </p:val>
                                        </p:tav>
                                      </p:tavLst>
                                    </p:anim>
                                    <p:anim calcmode="lin" valueType="num">
                                      <p:cBhvr additive="base">
                                        <p:cTn id="77" dur="500"/>
                                        <p:tgtEl>
                                          <p:spTgt spid="5"/>
                                        </p:tgtEl>
                                        <p:attrNameLst>
                                          <p:attrName>ppt_y</p:attrName>
                                        </p:attrNameLst>
                                      </p:cBhvr>
                                      <p:tavLst>
                                        <p:tav tm="0">
                                          <p:val>
                                            <p:strVal val="ppt_y"/>
                                          </p:val>
                                        </p:tav>
                                        <p:tav tm="100000">
                                          <p:val>
                                            <p:strVal val="1+ppt_h/2"/>
                                          </p:val>
                                        </p:tav>
                                      </p:tavLst>
                                    </p:anim>
                                    <p:set>
                                      <p:cBhvr>
                                        <p:cTn id="7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a:bodyPr>
          <a:lstStyle/>
          <a:p>
            <a:pPr algn="ctr"/>
            <a:r>
              <a:rPr lang="en-US" dirty="0" smtClean="0"/>
              <a:t>Nixon, Kissinger, </a:t>
            </a:r>
            <a:r>
              <a:rPr lang="en-US" dirty="0"/>
              <a:t>A</a:t>
            </a:r>
            <a:r>
              <a:rPr lang="en-US" dirty="0" smtClean="0"/>
              <a:t>nd </a:t>
            </a:r>
            <a:r>
              <a:rPr lang="en-US" dirty="0"/>
              <a:t>T</a:t>
            </a:r>
            <a:r>
              <a:rPr lang="en-US" dirty="0" smtClean="0"/>
              <a:t>he World</a:t>
            </a:r>
            <a:endParaRPr lang="en-US" dirty="0"/>
          </a:p>
        </p:txBody>
      </p:sp>
      <p:sp>
        <p:nvSpPr>
          <p:cNvPr id="3" name="Content Placeholder 2"/>
          <p:cNvSpPr>
            <a:spLocks noGrp="1"/>
          </p:cNvSpPr>
          <p:nvPr>
            <p:ph sz="quarter" idx="1"/>
          </p:nvPr>
        </p:nvSpPr>
        <p:spPr>
          <a:xfrm>
            <a:off x="0" y="533400"/>
            <a:ext cx="9144000" cy="6324600"/>
          </a:xfrm>
        </p:spPr>
        <p:txBody>
          <a:bodyPr>
            <a:normAutofit lnSpcReduction="10000"/>
          </a:bodyPr>
          <a:lstStyle/>
          <a:p>
            <a:r>
              <a:rPr lang="en-US" dirty="0"/>
              <a:t>February 21, 1972: (MY BIRTHDAY! – 1982)</a:t>
            </a:r>
          </a:p>
          <a:p>
            <a:pPr lvl="1"/>
            <a:r>
              <a:rPr lang="en-US" dirty="0">
                <a:solidFill>
                  <a:schemeClr val="tx1"/>
                </a:solidFill>
              </a:rPr>
              <a:t>Nixon visits China</a:t>
            </a:r>
          </a:p>
          <a:p>
            <a:pPr lvl="1"/>
            <a:r>
              <a:rPr lang="en-US" dirty="0">
                <a:solidFill>
                  <a:schemeClr val="tx1"/>
                </a:solidFill>
              </a:rPr>
              <a:t>Improvement in relations between China and </a:t>
            </a:r>
            <a:r>
              <a:rPr lang="en-US" dirty="0" smtClean="0">
                <a:solidFill>
                  <a:schemeClr val="tx1"/>
                </a:solidFill>
              </a:rPr>
              <a:t>US; led to…..</a:t>
            </a:r>
            <a:endParaRPr lang="en-US" dirty="0">
              <a:solidFill>
                <a:schemeClr val="tx1"/>
              </a:solidFill>
            </a:endParaRPr>
          </a:p>
          <a:p>
            <a:r>
              <a:rPr lang="en-US" dirty="0" smtClean="0"/>
              <a:t>Détente</a:t>
            </a:r>
            <a:r>
              <a:rPr lang="en-US" dirty="0"/>
              <a:t>: </a:t>
            </a:r>
          </a:p>
          <a:p>
            <a:pPr lvl="1"/>
            <a:r>
              <a:rPr lang="en-US" dirty="0">
                <a:solidFill>
                  <a:schemeClr val="tx1"/>
                </a:solidFill>
              </a:rPr>
              <a:t>Easing of Cold War tensions</a:t>
            </a:r>
          </a:p>
          <a:p>
            <a:pPr lvl="2"/>
            <a:r>
              <a:rPr lang="en-US" dirty="0"/>
              <a:t>Anti-ballistic missile treaty </a:t>
            </a:r>
          </a:p>
          <a:p>
            <a:pPr lvl="2"/>
            <a:r>
              <a:rPr lang="en-US" dirty="0"/>
              <a:t>Strategic Arms Limitations Talks (SALT):</a:t>
            </a:r>
          </a:p>
          <a:p>
            <a:pPr lvl="3"/>
            <a:r>
              <a:rPr lang="en-US" dirty="0">
                <a:solidFill>
                  <a:schemeClr val="tx1"/>
                </a:solidFill>
              </a:rPr>
              <a:t>Limited the number of long-range nuclear weapons</a:t>
            </a:r>
          </a:p>
          <a:p>
            <a:r>
              <a:rPr lang="en-US" sz="3100" dirty="0"/>
              <a:t>Nixon Doctrine:</a:t>
            </a:r>
          </a:p>
          <a:p>
            <a:pPr lvl="1"/>
            <a:r>
              <a:rPr lang="en-US" sz="2300" dirty="0">
                <a:solidFill>
                  <a:schemeClr val="tx1"/>
                </a:solidFill>
              </a:rPr>
              <a:t>US would honor current commitments, but in the future, Asian countries would defend themselves without American troops</a:t>
            </a:r>
          </a:p>
          <a:p>
            <a:r>
              <a:rPr lang="en-US" dirty="0"/>
              <a:t>Syria and Egypt attacked Israel</a:t>
            </a:r>
          </a:p>
          <a:p>
            <a:pPr lvl="1"/>
            <a:r>
              <a:rPr lang="en-US" dirty="0">
                <a:solidFill>
                  <a:schemeClr val="tx1"/>
                </a:solidFill>
              </a:rPr>
              <a:t>US provided $2 billion in aid to Israel</a:t>
            </a:r>
          </a:p>
          <a:p>
            <a:r>
              <a:rPr lang="en-US" dirty="0" smtClean="0"/>
              <a:t>Arab </a:t>
            </a:r>
            <a:r>
              <a:rPr lang="en-US" dirty="0"/>
              <a:t>nations responded with an oil embargo</a:t>
            </a:r>
          </a:p>
          <a:p>
            <a:pPr lvl="1"/>
            <a:r>
              <a:rPr lang="en-US" dirty="0">
                <a:solidFill>
                  <a:schemeClr val="tx1"/>
                </a:solidFill>
              </a:rPr>
              <a:t>Oil and gas prices increase</a:t>
            </a:r>
          </a:p>
          <a:p>
            <a:pPr lvl="1"/>
            <a:endParaRPr lang="en-US" sz="2300" dirty="0">
              <a:solidFill>
                <a:schemeClr val="tx1"/>
              </a:solidFill>
            </a:endParaRPr>
          </a:p>
          <a:p>
            <a:endParaRPr lang="en-US" dirty="0"/>
          </a:p>
          <a:p>
            <a:endParaRPr lang="en-US" dirty="0"/>
          </a:p>
          <a:p>
            <a:pPr marL="0" indent="0">
              <a:buNone/>
            </a:pPr>
            <a:endParaRPr lang="en-US" sz="2600" dirty="0" smtClean="0">
              <a:solidFill>
                <a:schemeClr val="tx1"/>
              </a:solidFill>
            </a:endParaRPr>
          </a:p>
          <a:p>
            <a:endParaRPr lang="en-US" dirty="0" smtClean="0"/>
          </a:p>
          <a:p>
            <a:pPr marL="0" indent="0">
              <a:buNone/>
            </a:pPr>
            <a:endParaRPr lang="en-US" dirty="0" smtClean="0"/>
          </a:p>
          <a:p>
            <a:endParaRPr lang="en-US" sz="3400" dirty="0"/>
          </a:p>
          <a:p>
            <a:endParaRPr lang="en-US" dirty="0" smtClean="0"/>
          </a:p>
          <a:p>
            <a:endParaRPr lang="en-US" dirty="0"/>
          </a:p>
        </p:txBody>
      </p:sp>
      <p:pic>
        <p:nvPicPr>
          <p:cNvPr id="4" name="Picture 3" descr="File:Nixon Mao 1972-02-29.png"/>
          <p:cNvPicPr/>
          <p:nvPr/>
        </p:nvPicPr>
        <p:blipFill>
          <a:blip r:embed="rId3">
            <a:extLst>
              <a:ext uri="{28A0092B-C50C-407E-A947-70E740481C1C}">
                <a14:useLocalDpi xmlns:a14="http://schemas.microsoft.com/office/drawing/2010/main" val="0"/>
              </a:ext>
            </a:extLst>
          </a:blip>
          <a:srcRect/>
          <a:stretch>
            <a:fillRect/>
          </a:stretch>
        </p:blipFill>
        <p:spPr bwMode="auto">
          <a:xfrm>
            <a:off x="1763395" y="2286000"/>
            <a:ext cx="5617210" cy="4358005"/>
          </a:xfrm>
          <a:prstGeom prst="rect">
            <a:avLst/>
          </a:prstGeom>
          <a:noFill/>
          <a:ln>
            <a:noFill/>
          </a:ln>
        </p:spPr>
      </p:pic>
      <p:pic>
        <p:nvPicPr>
          <p:cNvPr id="5" name="Picture 4" descr="File:Leonid Brezhnev and Richard Nixon talks in 1973.png"/>
          <p:cNvPicPr/>
          <p:nvPr/>
        </p:nvPicPr>
        <p:blipFill>
          <a:blip r:embed="rId4">
            <a:extLst>
              <a:ext uri="{28A0092B-C50C-407E-A947-70E740481C1C}">
                <a14:useLocalDpi xmlns:a14="http://schemas.microsoft.com/office/drawing/2010/main" val="0"/>
              </a:ext>
            </a:extLst>
          </a:blip>
          <a:srcRect/>
          <a:stretch>
            <a:fillRect/>
          </a:stretch>
        </p:blipFill>
        <p:spPr bwMode="auto">
          <a:xfrm>
            <a:off x="4537364" y="0"/>
            <a:ext cx="4572000" cy="2242185"/>
          </a:xfrm>
          <a:prstGeom prst="rect">
            <a:avLst/>
          </a:prstGeom>
          <a:noFill/>
          <a:ln>
            <a:noFill/>
          </a:ln>
        </p:spPr>
      </p:pic>
    </p:spTree>
    <p:extLst>
      <p:ext uri="{BB962C8B-B14F-4D97-AF65-F5344CB8AC3E}">
        <p14:creationId xmlns:p14="http://schemas.microsoft.com/office/powerpoint/2010/main" val="329532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4"/>
                                        </p:tgtEl>
                                        <p:attrNameLst>
                                          <p:attrName>ppt_x</p:attrName>
                                        </p:attrNameLst>
                                      </p:cBhvr>
                                      <p:tavLst>
                                        <p:tav tm="0">
                                          <p:val>
                                            <p:strVal val="ppt_x"/>
                                          </p:val>
                                        </p:tav>
                                        <p:tav tm="100000">
                                          <p:val>
                                            <p:strVal val="ppt_x"/>
                                          </p:val>
                                        </p:tav>
                                      </p:tavLst>
                                    </p:anim>
                                    <p:anim calcmode="lin" valueType="num">
                                      <p:cBhvr additive="base">
                                        <p:cTn id="25" dur="500"/>
                                        <p:tgtEl>
                                          <p:spTgt spid="4"/>
                                        </p:tgtEl>
                                        <p:attrNameLst>
                                          <p:attrName>ppt_y</p:attrName>
                                        </p:attrNameLst>
                                      </p:cBhvr>
                                      <p:tavLst>
                                        <p:tav tm="0">
                                          <p:val>
                                            <p:strVal val="ppt_y"/>
                                          </p:val>
                                        </p:tav>
                                        <p:tav tm="100000">
                                          <p:val>
                                            <p:strVal val="1+ppt_h/2"/>
                                          </p:val>
                                        </p:tav>
                                      </p:tavLst>
                                    </p:anim>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a:bodyPr>
          <a:lstStyle/>
          <a:p>
            <a:pPr algn="ctr"/>
            <a:r>
              <a:rPr lang="en-US" dirty="0" smtClean="0"/>
              <a:t>Politics and Economics Under Nixon</a:t>
            </a:r>
            <a:endParaRPr lang="en-US" dirty="0"/>
          </a:p>
        </p:txBody>
      </p:sp>
      <p:sp>
        <p:nvSpPr>
          <p:cNvPr id="3" name="Content Placeholder 2"/>
          <p:cNvSpPr>
            <a:spLocks noGrp="1"/>
          </p:cNvSpPr>
          <p:nvPr>
            <p:ph sz="quarter" idx="1"/>
          </p:nvPr>
        </p:nvSpPr>
        <p:spPr>
          <a:xfrm>
            <a:off x="0" y="457200"/>
            <a:ext cx="9144000" cy="6400800"/>
          </a:xfrm>
        </p:spPr>
        <p:txBody>
          <a:bodyPr>
            <a:normAutofit fontScale="62500" lnSpcReduction="20000"/>
          </a:bodyPr>
          <a:lstStyle/>
          <a:p>
            <a:r>
              <a:rPr lang="en-US" sz="3400" dirty="0"/>
              <a:t>“</a:t>
            </a:r>
            <a:r>
              <a:rPr lang="en-US" sz="4000" dirty="0"/>
              <a:t>Silent Majority”: </a:t>
            </a:r>
          </a:p>
          <a:p>
            <a:pPr lvl="1"/>
            <a:r>
              <a:rPr lang="en-US" sz="2900" dirty="0">
                <a:solidFill>
                  <a:schemeClr val="tx1"/>
                </a:solidFill>
              </a:rPr>
              <a:t>Nixon’s belief that most Americans supported the war, but were not </a:t>
            </a:r>
            <a:r>
              <a:rPr lang="en-US" sz="2900" dirty="0" smtClean="0">
                <a:solidFill>
                  <a:schemeClr val="tx1"/>
                </a:solidFill>
              </a:rPr>
              <a:t>vocal</a:t>
            </a:r>
          </a:p>
          <a:p>
            <a:pPr lvl="1"/>
            <a:r>
              <a:rPr lang="en-US" sz="2900" dirty="0" smtClean="0">
                <a:solidFill>
                  <a:schemeClr val="tx1"/>
                </a:solidFill>
              </a:rPr>
              <a:t>Believed they also wanted to reduce federal interference </a:t>
            </a:r>
            <a:endParaRPr lang="en-US" sz="2900" dirty="0">
              <a:solidFill>
                <a:schemeClr val="tx1"/>
              </a:solidFill>
            </a:endParaRPr>
          </a:p>
          <a:p>
            <a:r>
              <a:rPr lang="en-US" sz="4000" dirty="0"/>
              <a:t>Warren Court:</a:t>
            </a:r>
          </a:p>
          <a:p>
            <a:pPr lvl="1"/>
            <a:r>
              <a:rPr lang="en-US" sz="2900" dirty="0">
                <a:solidFill>
                  <a:schemeClr val="tx1"/>
                </a:solidFill>
              </a:rPr>
              <a:t>Led by Chief Justice Earl Warren (1953 – 1969)</a:t>
            </a:r>
          </a:p>
          <a:p>
            <a:pPr lvl="1"/>
            <a:r>
              <a:rPr lang="en-US" sz="2900" dirty="0">
                <a:solidFill>
                  <a:schemeClr val="tx1"/>
                </a:solidFill>
              </a:rPr>
              <a:t>Decisions affected rights of criminals and the accused, religion, civil rights, and women</a:t>
            </a:r>
          </a:p>
          <a:p>
            <a:pPr lvl="2"/>
            <a:r>
              <a:rPr lang="en-US" sz="2900" i="1" dirty="0" err="1"/>
              <a:t>Mapp</a:t>
            </a:r>
            <a:r>
              <a:rPr lang="en-US" sz="2900" i="1" dirty="0"/>
              <a:t> v. Ohio</a:t>
            </a:r>
            <a:r>
              <a:rPr lang="en-US" sz="2900" dirty="0"/>
              <a:t> (search warrants)</a:t>
            </a:r>
            <a:endParaRPr lang="en-US" sz="2900" i="1" dirty="0"/>
          </a:p>
          <a:p>
            <a:pPr lvl="2"/>
            <a:r>
              <a:rPr lang="en-US" sz="2900" i="1" dirty="0"/>
              <a:t>Gideon v. Wainwright</a:t>
            </a:r>
            <a:r>
              <a:rPr lang="en-US" sz="2900" dirty="0"/>
              <a:t> (right to lawyer, even if you can’t afford one)</a:t>
            </a:r>
            <a:endParaRPr lang="en-US" sz="2900" i="1" dirty="0"/>
          </a:p>
          <a:p>
            <a:pPr lvl="2"/>
            <a:r>
              <a:rPr lang="en-US" sz="2900" i="1" dirty="0"/>
              <a:t>Escobedo v. Illinois</a:t>
            </a:r>
            <a:r>
              <a:rPr lang="en-US" sz="2900" dirty="0"/>
              <a:t> (Right to lawyer from time of arrest)</a:t>
            </a:r>
            <a:endParaRPr lang="en-US" sz="2900" i="1" dirty="0"/>
          </a:p>
          <a:p>
            <a:pPr lvl="2"/>
            <a:r>
              <a:rPr lang="en-US" sz="2900" i="1" dirty="0"/>
              <a:t>Miranda v. Arizona</a:t>
            </a:r>
            <a:r>
              <a:rPr lang="en-US" sz="2900" dirty="0"/>
              <a:t> (Right to remain silent)</a:t>
            </a:r>
          </a:p>
          <a:p>
            <a:pPr lvl="2"/>
            <a:r>
              <a:rPr lang="en-US" sz="2900" i="1" dirty="0" smtClean="0"/>
              <a:t>Engel </a:t>
            </a:r>
            <a:r>
              <a:rPr lang="en-US" sz="2900" i="1" dirty="0"/>
              <a:t>v. Vitale</a:t>
            </a:r>
            <a:r>
              <a:rPr lang="en-US" sz="2900" dirty="0"/>
              <a:t> (School sanctioned prayer is unconstitutional)</a:t>
            </a:r>
            <a:endParaRPr lang="en-US" sz="2900" i="1" dirty="0"/>
          </a:p>
          <a:p>
            <a:pPr lvl="2"/>
            <a:r>
              <a:rPr lang="en-US" sz="2900" i="1" dirty="0"/>
              <a:t>Griswold v. Connecticut (Birth control is legal)</a:t>
            </a:r>
          </a:p>
          <a:p>
            <a:pPr lvl="2"/>
            <a:r>
              <a:rPr lang="en-US" sz="2900" i="1" dirty="0"/>
              <a:t>Tinker v. </a:t>
            </a:r>
            <a:r>
              <a:rPr lang="en-US" sz="2900" i="1" dirty="0" err="1"/>
              <a:t>DesMoines</a:t>
            </a:r>
            <a:r>
              <a:rPr lang="en-US" sz="2900" i="1" dirty="0"/>
              <a:t> </a:t>
            </a:r>
            <a:r>
              <a:rPr lang="en-US" sz="2900" dirty="0"/>
              <a:t>(Free speech is fine in school)</a:t>
            </a:r>
            <a:endParaRPr lang="en-US" sz="2900" i="1" dirty="0"/>
          </a:p>
          <a:p>
            <a:r>
              <a:rPr lang="en-US" sz="4000" dirty="0"/>
              <a:t>Nixon, upset with the court’s decisions, appointed judges he felt would “strictly” interpret the Constitution</a:t>
            </a:r>
          </a:p>
          <a:p>
            <a:pPr lvl="1"/>
            <a:r>
              <a:rPr lang="en-US" sz="2900" dirty="0">
                <a:solidFill>
                  <a:schemeClr val="tx1"/>
                </a:solidFill>
              </a:rPr>
              <a:t>Appointed Warren Burger as new Chief Justice</a:t>
            </a:r>
          </a:p>
          <a:p>
            <a:pPr lvl="1"/>
            <a:r>
              <a:rPr lang="en-US" sz="2900" i="1" dirty="0">
                <a:solidFill>
                  <a:schemeClr val="tx1"/>
                </a:solidFill>
              </a:rPr>
              <a:t>Roe v. Wade</a:t>
            </a:r>
            <a:r>
              <a:rPr lang="en-US" sz="2900" dirty="0">
                <a:solidFill>
                  <a:schemeClr val="tx1"/>
                </a:solidFill>
              </a:rPr>
              <a:t> (1973) – legalized </a:t>
            </a:r>
            <a:r>
              <a:rPr lang="en-US" sz="2900" dirty="0" smtClean="0">
                <a:solidFill>
                  <a:schemeClr val="tx1"/>
                </a:solidFill>
              </a:rPr>
              <a:t>abortion</a:t>
            </a:r>
          </a:p>
          <a:p>
            <a:pPr lvl="1"/>
            <a:r>
              <a:rPr lang="en-US" sz="2900" dirty="0" smtClean="0">
                <a:solidFill>
                  <a:schemeClr val="tx1"/>
                </a:solidFill>
              </a:rPr>
              <a:t>Bakke v. Board of Regents - </a:t>
            </a:r>
            <a:r>
              <a:rPr lang="en-US" sz="2900" dirty="0">
                <a:solidFill>
                  <a:schemeClr val="tx1"/>
                </a:solidFill>
              </a:rPr>
              <a:t>Giving preferential treatment based solely on race was not allowed…</a:t>
            </a:r>
          </a:p>
          <a:p>
            <a:pPr lvl="1"/>
            <a:r>
              <a:rPr lang="en-US" sz="2900" dirty="0">
                <a:solidFill>
                  <a:schemeClr val="tx1"/>
                </a:solidFill>
              </a:rPr>
              <a:t>However, race could be one of several factors in admitting students</a:t>
            </a:r>
          </a:p>
          <a:p>
            <a:pPr lvl="1"/>
            <a:endParaRPr lang="en-US" dirty="0"/>
          </a:p>
          <a:p>
            <a:pPr lvl="1"/>
            <a:endParaRPr lang="en-US" sz="2300" dirty="0">
              <a:solidFill>
                <a:schemeClr val="tx1"/>
              </a:solidFill>
            </a:endParaRPr>
          </a:p>
          <a:p>
            <a:endParaRPr lang="en-US" dirty="0"/>
          </a:p>
          <a:p>
            <a:endParaRPr lang="en-US" dirty="0"/>
          </a:p>
          <a:p>
            <a:pPr marL="0" indent="0">
              <a:buNone/>
            </a:pPr>
            <a:endParaRPr lang="en-US" sz="2600" dirty="0" smtClean="0">
              <a:solidFill>
                <a:schemeClr val="tx1"/>
              </a:solidFill>
            </a:endParaRPr>
          </a:p>
          <a:p>
            <a:endParaRPr lang="en-US" dirty="0" smtClean="0"/>
          </a:p>
          <a:p>
            <a:pPr marL="0" indent="0">
              <a:buNone/>
            </a:pPr>
            <a:endParaRPr lang="en-US" dirty="0" smtClean="0"/>
          </a:p>
          <a:p>
            <a:endParaRPr lang="en-US" sz="3400" dirty="0"/>
          </a:p>
          <a:p>
            <a:endParaRPr lang="en-US" dirty="0" smtClean="0"/>
          </a:p>
          <a:p>
            <a:endParaRPr lang="en-US" dirty="0"/>
          </a:p>
        </p:txBody>
      </p:sp>
      <p:pic>
        <p:nvPicPr>
          <p:cNvPr id="4" name="Picture 3" descr="File:Warren Court 1953.jpg"/>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4462115" cy="2819400"/>
          </a:xfrm>
          <a:prstGeom prst="rect">
            <a:avLst/>
          </a:prstGeom>
          <a:noFill/>
          <a:ln>
            <a:noFill/>
          </a:ln>
        </p:spPr>
      </p:pic>
    </p:spTree>
    <p:extLst>
      <p:ext uri="{BB962C8B-B14F-4D97-AF65-F5344CB8AC3E}">
        <p14:creationId xmlns:p14="http://schemas.microsoft.com/office/powerpoint/2010/main" val="209077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a:bodyPr>
          <a:lstStyle/>
          <a:p>
            <a:pPr algn="ctr"/>
            <a:r>
              <a:rPr lang="en-US" dirty="0" smtClean="0"/>
              <a:t>Politics and Economics Under Nixon</a:t>
            </a:r>
            <a:endParaRPr lang="en-US" dirty="0"/>
          </a:p>
        </p:txBody>
      </p:sp>
      <p:sp>
        <p:nvSpPr>
          <p:cNvPr id="3" name="Content Placeholder 2"/>
          <p:cNvSpPr>
            <a:spLocks noGrp="1"/>
          </p:cNvSpPr>
          <p:nvPr>
            <p:ph sz="quarter" idx="1"/>
          </p:nvPr>
        </p:nvSpPr>
        <p:spPr>
          <a:xfrm>
            <a:off x="0" y="457200"/>
            <a:ext cx="9144000" cy="6400800"/>
          </a:xfrm>
        </p:spPr>
        <p:txBody>
          <a:bodyPr>
            <a:normAutofit lnSpcReduction="10000"/>
          </a:bodyPr>
          <a:lstStyle/>
          <a:p>
            <a:r>
              <a:rPr lang="en-US" dirty="0"/>
              <a:t>Election of 1972:</a:t>
            </a:r>
          </a:p>
          <a:p>
            <a:pPr lvl="1"/>
            <a:r>
              <a:rPr lang="en-US" dirty="0">
                <a:solidFill>
                  <a:schemeClr val="tx1"/>
                </a:solidFill>
              </a:rPr>
              <a:t>George McGovern (D) promised to end war in 90 days</a:t>
            </a:r>
          </a:p>
          <a:p>
            <a:pPr lvl="1"/>
            <a:r>
              <a:rPr lang="en-US" dirty="0">
                <a:solidFill>
                  <a:schemeClr val="tx1"/>
                </a:solidFill>
              </a:rPr>
              <a:t>Nixon wins in a landslide</a:t>
            </a:r>
          </a:p>
          <a:p>
            <a:r>
              <a:rPr lang="en-US" dirty="0" smtClean="0"/>
              <a:t>Cease-fire </a:t>
            </a:r>
            <a:r>
              <a:rPr lang="en-US" dirty="0"/>
              <a:t>in Vietnam on January 23, 1973</a:t>
            </a:r>
          </a:p>
          <a:p>
            <a:pPr lvl="1"/>
            <a:r>
              <a:rPr lang="en-US" dirty="0">
                <a:solidFill>
                  <a:schemeClr val="tx1"/>
                </a:solidFill>
              </a:rPr>
              <a:t>Nixon claimed he achieved “Peace with Honor”</a:t>
            </a:r>
          </a:p>
          <a:p>
            <a:r>
              <a:rPr lang="en-US" dirty="0"/>
              <a:t>Reasons for economic downturn:</a:t>
            </a:r>
          </a:p>
          <a:p>
            <a:pPr lvl="1"/>
            <a:r>
              <a:rPr lang="en-US" dirty="0">
                <a:solidFill>
                  <a:schemeClr val="tx1"/>
                </a:solidFill>
              </a:rPr>
              <a:t>High cost of Vietnam War</a:t>
            </a:r>
          </a:p>
          <a:p>
            <a:pPr lvl="1"/>
            <a:r>
              <a:rPr lang="en-US" dirty="0">
                <a:solidFill>
                  <a:schemeClr val="tx1"/>
                </a:solidFill>
              </a:rPr>
              <a:t>Rising oil prices</a:t>
            </a:r>
          </a:p>
          <a:p>
            <a:pPr lvl="1"/>
            <a:r>
              <a:rPr lang="en-US" dirty="0">
                <a:solidFill>
                  <a:schemeClr val="tx1"/>
                </a:solidFill>
              </a:rPr>
              <a:t>Inflation</a:t>
            </a:r>
          </a:p>
          <a:p>
            <a:pPr lvl="1"/>
            <a:r>
              <a:rPr lang="en-US" dirty="0">
                <a:solidFill>
                  <a:schemeClr val="tx1"/>
                </a:solidFill>
              </a:rPr>
              <a:t>High funding for Great Society</a:t>
            </a:r>
          </a:p>
          <a:p>
            <a:r>
              <a:rPr lang="en-US" dirty="0" smtClean="0"/>
              <a:t>Stagflation:</a:t>
            </a:r>
          </a:p>
          <a:p>
            <a:pPr lvl="1"/>
            <a:r>
              <a:rPr lang="en-US" dirty="0" smtClean="0">
                <a:solidFill>
                  <a:schemeClr val="tx1"/>
                </a:solidFill>
              </a:rPr>
              <a:t>Inflation plus economic downturn (unemployment)</a:t>
            </a:r>
            <a:endParaRPr lang="en-US" dirty="0">
              <a:solidFill>
                <a:schemeClr val="tx1"/>
              </a:solidFill>
            </a:endParaRPr>
          </a:p>
          <a:p>
            <a:r>
              <a:rPr lang="en-US" dirty="0"/>
              <a:t>War Powers Act (1973)</a:t>
            </a:r>
          </a:p>
          <a:p>
            <a:pPr lvl="1"/>
            <a:r>
              <a:rPr lang="en-US" dirty="0">
                <a:solidFill>
                  <a:schemeClr val="tx1"/>
                </a:solidFill>
              </a:rPr>
              <a:t>Essentially overturned “Gulf of Tonkin” Resolution</a:t>
            </a:r>
          </a:p>
          <a:p>
            <a:pPr lvl="1"/>
            <a:r>
              <a:rPr lang="en-US" dirty="0">
                <a:solidFill>
                  <a:schemeClr val="tx1"/>
                </a:solidFill>
              </a:rPr>
              <a:t>Limited the President’s involvement in wars</a:t>
            </a:r>
          </a:p>
          <a:p>
            <a:pPr lvl="2"/>
            <a:r>
              <a:rPr lang="en-US" dirty="0"/>
              <a:t>Must inform Congress within 48 hours of taking war actions</a:t>
            </a:r>
          </a:p>
          <a:p>
            <a:pPr lvl="1"/>
            <a:endParaRPr lang="en-US" sz="2300" dirty="0">
              <a:solidFill>
                <a:schemeClr val="tx1"/>
              </a:solidFill>
            </a:endParaRPr>
          </a:p>
          <a:p>
            <a:endParaRPr lang="en-US" dirty="0"/>
          </a:p>
          <a:p>
            <a:endParaRPr lang="en-US" dirty="0"/>
          </a:p>
          <a:p>
            <a:pPr marL="0" indent="0">
              <a:buNone/>
            </a:pPr>
            <a:endParaRPr lang="en-US" sz="2600" dirty="0" smtClean="0">
              <a:solidFill>
                <a:schemeClr val="tx1"/>
              </a:solidFill>
            </a:endParaRPr>
          </a:p>
          <a:p>
            <a:endParaRPr lang="en-US" dirty="0" smtClean="0"/>
          </a:p>
          <a:p>
            <a:pPr marL="0" indent="0">
              <a:buNone/>
            </a:pPr>
            <a:endParaRPr lang="en-US" dirty="0" smtClean="0"/>
          </a:p>
          <a:p>
            <a:endParaRPr lang="en-US" sz="3400" dirty="0"/>
          </a:p>
          <a:p>
            <a:endParaRPr lang="en-US" dirty="0" smtClean="0"/>
          </a:p>
          <a:p>
            <a:endParaRPr lang="en-US" dirty="0"/>
          </a:p>
        </p:txBody>
      </p:sp>
      <p:pic>
        <p:nvPicPr>
          <p:cNvPr id="4" name="Picture 3" descr="File:ElectoralCollege1972.svg"/>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358746"/>
            <a:ext cx="5943600" cy="3471545"/>
          </a:xfrm>
          <a:prstGeom prst="rect">
            <a:avLst/>
          </a:prstGeom>
          <a:solidFill>
            <a:schemeClr val="bg1"/>
          </a:solidFill>
          <a:ln>
            <a:noFill/>
          </a:ln>
        </p:spPr>
      </p:pic>
    </p:spTree>
    <p:extLst>
      <p:ext uri="{BB962C8B-B14F-4D97-AF65-F5344CB8AC3E}">
        <p14:creationId xmlns:p14="http://schemas.microsoft.com/office/powerpoint/2010/main" val="67469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par>
                                <p:cTn id="33" presetID="2" presetClass="exit" presetSubtype="4" fill="hold" nodeType="withEffect">
                                  <p:stCondLst>
                                    <p:cond delay="0"/>
                                  </p:stCondLst>
                                  <p:childTnLst>
                                    <p:anim calcmode="lin" valueType="num">
                                      <p:cBhvr additive="base">
                                        <p:cTn id="34" dur="500"/>
                                        <p:tgtEl>
                                          <p:spTgt spid="4"/>
                                        </p:tgtEl>
                                        <p:attrNameLst>
                                          <p:attrName>ppt_x</p:attrName>
                                        </p:attrNameLst>
                                      </p:cBhvr>
                                      <p:tavLst>
                                        <p:tav tm="0">
                                          <p:val>
                                            <p:strVal val="ppt_x"/>
                                          </p:val>
                                        </p:tav>
                                        <p:tav tm="100000">
                                          <p:val>
                                            <p:strVal val="ppt_x"/>
                                          </p:val>
                                        </p:tav>
                                      </p:tavLst>
                                    </p:anim>
                                    <p:anim calcmode="lin" valueType="num">
                                      <p:cBhvr additive="base">
                                        <p:cTn id="35" dur="500"/>
                                        <p:tgtEl>
                                          <p:spTgt spid="4"/>
                                        </p:tgtEl>
                                        <p:attrNameLst>
                                          <p:attrName>ppt_y</p:attrName>
                                        </p:attrNameLst>
                                      </p:cBhvr>
                                      <p:tavLst>
                                        <p:tav tm="0">
                                          <p:val>
                                            <p:strVal val="ppt_y"/>
                                          </p:val>
                                        </p:tav>
                                        <p:tav tm="100000">
                                          <p:val>
                                            <p:strVal val="1+ppt_h/2"/>
                                          </p:val>
                                        </p:tav>
                                      </p:tavLst>
                                    </p:anim>
                                    <p:set>
                                      <p:cBhvr>
                                        <p:cTn id="36" dur="1" fill="hold">
                                          <p:stCondLst>
                                            <p:cond delay="499"/>
                                          </p:stCondLst>
                                        </p:cTn>
                                        <p:tgtEl>
                                          <p:spTgt spid="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7847</TotalTime>
  <Words>1118</Words>
  <Application>Microsoft Office PowerPoint</Application>
  <PresentationFormat>On-screen Show (4:3)</PresentationFormat>
  <Paragraphs>211</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Civic</vt:lpstr>
      <vt:lpstr>American History: Chapter 30 Review Video</vt:lpstr>
      <vt:lpstr>The Youth Culture</vt:lpstr>
      <vt:lpstr>The Mobilization of Minorities</vt:lpstr>
      <vt:lpstr>The New Feminism</vt:lpstr>
      <vt:lpstr>Environmentalism In A Turbulent Society</vt:lpstr>
      <vt:lpstr>Nixon, Kissinger, and the War</vt:lpstr>
      <vt:lpstr>Nixon, Kissinger, And The World</vt:lpstr>
      <vt:lpstr>Politics and Economics Under Nixon</vt:lpstr>
      <vt:lpstr>Politics and Economics Under Nixon</vt:lpstr>
      <vt:lpstr>The Watergate Crisis</vt:lpstr>
      <vt:lpstr>Quick Recap</vt:lpstr>
      <vt:lpstr>Thanks for watching!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Review Video</dc:title>
  <dc:creator>Adam Norris</dc:creator>
  <cp:lastModifiedBy>adam</cp:lastModifiedBy>
  <cp:revision>384</cp:revision>
  <dcterms:created xsi:type="dcterms:W3CDTF">2013-08-26T14:38:25Z</dcterms:created>
  <dcterms:modified xsi:type="dcterms:W3CDTF">2014-04-27T15:01:00Z</dcterms:modified>
</cp:coreProperties>
</file>