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621-E36B-4A40-BD5D-03A0BF5A1F54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79D01F-E051-4AF8-970C-AAA52BD9BAA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621-E36B-4A40-BD5D-03A0BF5A1F54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01F-E051-4AF8-970C-AAA52BD9BA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621-E36B-4A40-BD5D-03A0BF5A1F54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01F-E051-4AF8-970C-AAA52BD9BA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621-E36B-4A40-BD5D-03A0BF5A1F54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01F-E051-4AF8-970C-AAA52BD9BA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621-E36B-4A40-BD5D-03A0BF5A1F54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01F-E051-4AF8-970C-AAA52BD9BA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621-E36B-4A40-BD5D-03A0BF5A1F54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01F-E051-4AF8-970C-AAA52BD9BAA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621-E36B-4A40-BD5D-03A0BF5A1F54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01F-E051-4AF8-970C-AAA52BD9BAA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621-E36B-4A40-BD5D-03A0BF5A1F54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01F-E051-4AF8-970C-AAA52BD9BA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621-E36B-4A40-BD5D-03A0BF5A1F54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01F-E051-4AF8-970C-AAA52BD9BA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621-E36B-4A40-BD5D-03A0BF5A1F54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01F-E051-4AF8-970C-AAA52BD9BA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621-E36B-4A40-BD5D-03A0BF5A1F54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01F-E051-4AF8-970C-AAA52BD9BA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CB4A1621-E36B-4A40-BD5D-03A0BF5A1F54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379D01F-E051-4AF8-970C-AAA52BD9BAA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345" y="19812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“New” Immigration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A</a:t>
            </a:r>
            <a:r>
              <a:rPr lang="en-US" dirty="0" smtClean="0"/>
              <a:t>bout New Immigration 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6927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www.Apushreview.com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0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 is “New Immigration?”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1"/>
            <a:ext cx="7315200" cy="4556760"/>
          </a:xfrm>
        </p:spPr>
        <p:txBody>
          <a:bodyPr/>
          <a:lstStyle/>
          <a:p>
            <a:r>
              <a:rPr lang="en-US" sz="2800" dirty="0"/>
              <a:t>What is it?</a:t>
            </a:r>
          </a:p>
          <a:p>
            <a:pPr lvl="1"/>
            <a:r>
              <a:rPr lang="en-US" sz="2400" dirty="0"/>
              <a:t>Immigrants that came from </a:t>
            </a:r>
            <a:r>
              <a:rPr lang="en-US" sz="2400" dirty="0" smtClean="0"/>
              <a:t>Southern and Eastern Europe</a:t>
            </a:r>
            <a:endParaRPr lang="en-US" sz="2400" dirty="0"/>
          </a:p>
          <a:p>
            <a:endParaRPr lang="en-US" sz="2800" dirty="0" smtClean="0"/>
          </a:p>
          <a:p>
            <a:r>
              <a:rPr lang="en-US" sz="2800" dirty="0" smtClean="0"/>
              <a:t>Specific </a:t>
            </a:r>
            <a:r>
              <a:rPr lang="en-US" sz="2800" dirty="0"/>
              <a:t>countries?</a:t>
            </a:r>
          </a:p>
          <a:p>
            <a:pPr lvl="1"/>
            <a:r>
              <a:rPr lang="en-US" sz="2400" dirty="0" smtClean="0"/>
              <a:t>Poland, Italy, Greece, Hungary, etc.</a:t>
            </a:r>
            <a:endParaRPr lang="en-US" sz="2400" dirty="0"/>
          </a:p>
          <a:p>
            <a:endParaRPr lang="en-US" sz="2800" dirty="0" smtClean="0"/>
          </a:p>
          <a:p>
            <a:r>
              <a:rPr lang="en-US" sz="2800" dirty="0" smtClean="0"/>
              <a:t>When </a:t>
            </a:r>
            <a:r>
              <a:rPr lang="en-US" sz="2800" dirty="0"/>
              <a:t>did it occur?</a:t>
            </a:r>
          </a:p>
          <a:p>
            <a:pPr lvl="1"/>
            <a:r>
              <a:rPr lang="en-US" sz="2400" dirty="0" smtClean="0"/>
              <a:t>1880s – 1920 </a:t>
            </a:r>
            <a:endParaRPr lang="en-US" sz="24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File:Ellis island 19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76200"/>
            <a:ext cx="5248275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File:EdwardMoran-UnveilingTheStatueofLiberty1886Larg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200400"/>
            <a:ext cx="2729345" cy="3632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029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Why did they come here? Where did they settle?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50292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2800" dirty="0" smtClean="0"/>
              <a:t>Why they came here?</a:t>
            </a:r>
          </a:p>
          <a:p>
            <a:pPr lvl="1"/>
            <a:r>
              <a:rPr lang="en-US" sz="2400" dirty="0" smtClean="0"/>
              <a:t>Economic opportunities</a:t>
            </a:r>
          </a:p>
          <a:p>
            <a:pPr lvl="2"/>
            <a:r>
              <a:rPr lang="en-US" sz="2000" dirty="0" smtClean="0"/>
              <a:t>Some came for a short time – “Birds of Passage”</a:t>
            </a:r>
          </a:p>
          <a:p>
            <a:pPr lvl="1"/>
            <a:r>
              <a:rPr lang="en-US" sz="2400" dirty="0" smtClean="0"/>
              <a:t>Lack of military conscription</a:t>
            </a:r>
          </a:p>
          <a:p>
            <a:pPr lvl="1"/>
            <a:r>
              <a:rPr lang="en-US" sz="2400" dirty="0" smtClean="0"/>
              <a:t>Religious persecution - Jews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Where did they settle?</a:t>
            </a:r>
          </a:p>
          <a:p>
            <a:pPr lvl="1"/>
            <a:r>
              <a:rPr lang="en-US" sz="2400" dirty="0" smtClean="0"/>
              <a:t>Overwhelmingly in urban areas</a:t>
            </a:r>
          </a:p>
          <a:p>
            <a:pPr lvl="1"/>
            <a:r>
              <a:rPr lang="en-US" sz="2400" dirty="0" smtClean="0"/>
              <a:t>Large cities – NYC and Chicago</a:t>
            </a:r>
          </a:p>
          <a:p>
            <a:pPr lvl="2"/>
            <a:r>
              <a:rPr lang="en-US" sz="2200" dirty="0" smtClean="0"/>
              <a:t>Dumbbell tenements </a:t>
            </a:r>
          </a:p>
          <a:p>
            <a:pPr lvl="2"/>
            <a:r>
              <a:rPr lang="en-US" sz="2200" i="1" dirty="0" smtClean="0"/>
              <a:t>***How the Other Half Lives</a:t>
            </a:r>
            <a:r>
              <a:rPr lang="en-US" sz="2200" dirty="0" smtClean="0"/>
              <a:t>***</a:t>
            </a:r>
            <a:endParaRPr lang="en-US" sz="2200" i="1" dirty="0" smtClean="0"/>
          </a:p>
          <a:p>
            <a:pPr lvl="1"/>
            <a:endParaRPr lang="en-US" sz="2400" dirty="0" smtClean="0"/>
          </a:p>
          <a:p>
            <a:endParaRPr lang="en-US" dirty="0"/>
          </a:p>
        </p:txBody>
      </p:sp>
      <p:pic>
        <p:nvPicPr>
          <p:cNvPr id="3074" name="Picture 2" descr="File:Airshaft of a dumbbell tenement, New York City, taken from the roof, ca. 1900 - NARA - 535468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270" y="6927"/>
            <a:ext cx="4576330" cy="5603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File:Jacob Riis 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270" y="381001"/>
            <a:ext cx="4667250" cy="53409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106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Challenges Faced by “New” Immigrants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Many had a hard time ***Assimilating*** or adjusting to American life</a:t>
            </a:r>
          </a:p>
          <a:p>
            <a:pPr lvl="1"/>
            <a:r>
              <a:rPr lang="en-US" sz="2000" dirty="0" smtClean="0"/>
              <a:t>Spoke different languages</a:t>
            </a:r>
          </a:p>
          <a:p>
            <a:pPr lvl="1"/>
            <a:r>
              <a:rPr lang="en-US" sz="2000" dirty="0" smtClean="0"/>
              <a:t>Many were highly illiterate</a:t>
            </a:r>
          </a:p>
          <a:p>
            <a:pPr lvl="1"/>
            <a:r>
              <a:rPr lang="en-US" sz="2000" dirty="0" smtClean="0"/>
              <a:t>Lived in “ghettos”</a:t>
            </a:r>
          </a:p>
          <a:p>
            <a:endParaRPr lang="en-US" sz="2400" dirty="0" smtClean="0"/>
          </a:p>
          <a:p>
            <a:r>
              <a:rPr lang="en-US" sz="2400" dirty="0" smtClean="0"/>
              <a:t>New immigrants often worked in unskilled jobs</a:t>
            </a:r>
          </a:p>
          <a:p>
            <a:pPr lvl="1"/>
            <a:r>
              <a:rPr lang="en-US" sz="2000" dirty="0" smtClean="0"/>
              <a:t>Often worked for lower wages</a:t>
            </a:r>
          </a:p>
          <a:p>
            <a:pPr lvl="1"/>
            <a:r>
              <a:rPr lang="en-US" sz="2000" dirty="0" smtClean="0"/>
              <a:t>Hard to unionize – language barriers</a:t>
            </a:r>
          </a:p>
          <a:p>
            <a:endParaRPr lang="en-US" sz="2400" dirty="0"/>
          </a:p>
          <a:p>
            <a:r>
              <a:rPr lang="en-US" sz="2400" dirty="0" smtClean="0"/>
              <a:t>Political bosses often gave immigrants jobs and resources</a:t>
            </a:r>
          </a:p>
          <a:p>
            <a:pPr lvl="1"/>
            <a:r>
              <a:rPr lang="en-US" sz="2000" dirty="0" smtClean="0"/>
              <a:t>Immigrants became a strong voting presence </a:t>
            </a:r>
            <a:endParaRPr lang="en-US" sz="2000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sz="2400" dirty="0" smtClean="0"/>
          </a:p>
          <a:p>
            <a:endParaRPr lang="en-US" dirty="0"/>
          </a:p>
        </p:txBody>
      </p:sp>
      <p:pic>
        <p:nvPicPr>
          <p:cNvPr id="2050" name="Picture 2" descr="File:Immigrants18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927"/>
            <a:ext cx="567690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File:Tammany Hall LC-USZ62-101734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609" y="762000"/>
            <a:ext cx="6068291" cy="4343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875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Reactions to “New” Immigrants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Jane Addams – Chicago </a:t>
            </a:r>
          </a:p>
          <a:p>
            <a:pPr lvl="1"/>
            <a:r>
              <a:rPr lang="en-US" sz="2000" dirty="0" smtClean="0"/>
              <a:t>Founder of the Hull House</a:t>
            </a:r>
          </a:p>
          <a:p>
            <a:pPr lvl="1"/>
            <a:r>
              <a:rPr lang="en-US" sz="2000" dirty="0" smtClean="0"/>
              <a:t>Provided housing, food, and education for poor women and immigrants</a:t>
            </a:r>
          </a:p>
          <a:p>
            <a:pPr lvl="1"/>
            <a:r>
              <a:rPr lang="en-US" sz="2000" dirty="0" smtClean="0"/>
              <a:t>Helped spur other settlement houses</a:t>
            </a:r>
            <a:endParaRPr lang="en-US" sz="2000" dirty="0"/>
          </a:p>
          <a:p>
            <a:endParaRPr lang="en-US" sz="2400" dirty="0" smtClean="0"/>
          </a:p>
          <a:p>
            <a:r>
              <a:rPr lang="en-US" sz="2400" dirty="0" smtClean="0"/>
              <a:t>Nativism </a:t>
            </a:r>
          </a:p>
          <a:p>
            <a:pPr lvl="1"/>
            <a:r>
              <a:rPr lang="en-US" sz="2000" dirty="0" smtClean="0"/>
              <a:t>Fear, distrust, and hatred of foreigners</a:t>
            </a:r>
          </a:p>
          <a:p>
            <a:pPr lvl="1"/>
            <a:r>
              <a:rPr lang="en-US" sz="2000" dirty="0" smtClean="0"/>
              <a:t>Causes of Nativism</a:t>
            </a:r>
          </a:p>
          <a:p>
            <a:pPr lvl="2"/>
            <a:r>
              <a:rPr lang="en-US" sz="1800" dirty="0" smtClean="0"/>
              <a:t>“taking jobs”</a:t>
            </a:r>
          </a:p>
          <a:p>
            <a:pPr lvl="2"/>
            <a:r>
              <a:rPr lang="en-US" sz="1800" dirty="0" smtClean="0"/>
              <a:t>Fear of the Pope</a:t>
            </a:r>
          </a:p>
          <a:p>
            <a:pPr lvl="2"/>
            <a:r>
              <a:rPr lang="en-US" sz="1800" dirty="0" smtClean="0"/>
              <a:t>Different government ideas – socialism and anarchism</a:t>
            </a:r>
            <a:endParaRPr lang="en-US" sz="1800" dirty="0"/>
          </a:p>
          <a:p>
            <a:endParaRPr lang="en-US" sz="2400" dirty="0" smtClean="0"/>
          </a:p>
          <a:p>
            <a:r>
              <a:rPr lang="en-US" sz="2400" dirty="0"/>
              <a:t>American Protective Association (APA) </a:t>
            </a:r>
            <a:endParaRPr lang="en-US" sz="2400" dirty="0" smtClean="0"/>
          </a:p>
          <a:p>
            <a:pPr lvl="1"/>
            <a:r>
              <a:rPr lang="en-US" sz="2000" dirty="0"/>
              <a:t>U</a:t>
            </a:r>
            <a:r>
              <a:rPr lang="en-US" sz="2000" dirty="0" smtClean="0"/>
              <a:t>rged </a:t>
            </a:r>
            <a:r>
              <a:rPr lang="en-US" sz="2000" dirty="0"/>
              <a:t>voting against </a:t>
            </a:r>
            <a:r>
              <a:rPr lang="en-US" sz="2000" dirty="0" smtClean="0"/>
              <a:t>Catholics, favored tougher immigration laws</a:t>
            </a:r>
            <a:endParaRPr lang="en-US" sz="20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sz="2400" dirty="0" smtClean="0"/>
          </a:p>
          <a:p>
            <a:endParaRPr lang="en-US" dirty="0"/>
          </a:p>
        </p:txBody>
      </p:sp>
      <p:pic>
        <p:nvPicPr>
          <p:cNvPr id="4" name="Picture 3" descr="File:Jane Addams profil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800" y="2960080"/>
            <a:ext cx="2870200" cy="3932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 descr="File:Hull House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116" y="3276600"/>
            <a:ext cx="5196683" cy="3650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77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Immigration Laws of the 1920s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>
            <a:normAutofit/>
          </a:bodyPr>
          <a:lstStyle/>
          <a:p>
            <a:r>
              <a:rPr lang="en-US" dirty="0" smtClean="0"/>
              <a:t>Emergency Quota Act of 1921</a:t>
            </a:r>
          </a:p>
          <a:p>
            <a:pPr lvl="1"/>
            <a:r>
              <a:rPr lang="en-US" dirty="0"/>
              <a:t>Restricted number of immigrants from a country to 3% of total people from that country living in US in 1910</a:t>
            </a:r>
          </a:p>
          <a:p>
            <a:pPr lvl="2"/>
            <a:r>
              <a:rPr lang="en-US" dirty="0"/>
              <a:t>Favored Southern and Eastern Europe</a:t>
            </a:r>
          </a:p>
          <a:p>
            <a:endParaRPr lang="en-US" dirty="0"/>
          </a:p>
          <a:p>
            <a:r>
              <a:rPr lang="en-US" dirty="0" smtClean="0"/>
              <a:t>National Origins Act of 1924</a:t>
            </a:r>
          </a:p>
          <a:p>
            <a:pPr lvl="1"/>
            <a:r>
              <a:rPr lang="en-US" dirty="0" smtClean="0"/>
              <a:t>Quotas </a:t>
            </a:r>
            <a:r>
              <a:rPr lang="en-US" dirty="0"/>
              <a:t>for foreigners was cut from 3% to 2%, used 1890 census instead, hurt “New Immigrants”</a:t>
            </a:r>
          </a:p>
          <a:p>
            <a:endParaRPr lang="en-US" dirty="0"/>
          </a:p>
          <a:p>
            <a:r>
              <a:rPr lang="en-US" dirty="0"/>
              <a:t>These two acts signified an end to previously </a:t>
            </a:r>
            <a:r>
              <a:rPr lang="en-US" dirty="0" smtClean="0"/>
              <a:t>unrestricted immigration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sz="2400" dirty="0" smtClean="0"/>
          </a:p>
          <a:p>
            <a:endParaRPr lang="en-US" dirty="0"/>
          </a:p>
        </p:txBody>
      </p:sp>
      <p:pic>
        <p:nvPicPr>
          <p:cNvPr id="5122" name="Picture 2" descr="File:European immigration to the United States 1881-19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7620000" cy="5362576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3404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6146" name="Picture 2" descr="File:Henry Clay c1850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909" y="2390774"/>
            <a:ext cx="2971800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3911122" y="3200400"/>
            <a:ext cx="2718278" cy="1600200"/>
          </a:xfrm>
          <a:prstGeom prst="wedgeRoundRectCallout">
            <a:avLst>
              <a:gd name="adj1" fmla="val 69890"/>
              <a:gd name="adj2" fmla="val 5384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have nothing to do with this topic, but I wanted to make an appearance. Thanks for watching!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1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222</TotalTime>
  <Words>379</Words>
  <Application>Microsoft Office PowerPoint</Application>
  <PresentationFormat>On-screen Show (4:3)</PresentationFormat>
  <Paragraphs>86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Perspective</vt:lpstr>
      <vt:lpstr>APUSH Review: “New” Immigration</vt:lpstr>
      <vt:lpstr>What is “New Immigration?”</vt:lpstr>
      <vt:lpstr>Why did they come here? Where did they settle?</vt:lpstr>
      <vt:lpstr>Challenges Faced by “New” Immigrants</vt:lpstr>
      <vt:lpstr>Reactions to “New” Immigrants</vt:lpstr>
      <vt:lpstr>Immigration Laws of the 1920s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Reform Movements of the mid-19th Century</dc:title>
  <dc:creator>Adam</dc:creator>
  <cp:lastModifiedBy>adam</cp:lastModifiedBy>
  <cp:revision>16</cp:revision>
  <dcterms:created xsi:type="dcterms:W3CDTF">2013-11-20T17:31:28Z</dcterms:created>
  <dcterms:modified xsi:type="dcterms:W3CDTF">2014-01-26T15:58:48Z</dcterms:modified>
</cp:coreProperties>
</file>