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81" r:id="rId4"/>
    <p:sldId id="282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5D5B-3FCE-4D1A-8C9E-4B59984AD54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865D5B-3FCE-4D1A-8C9E-4B59984AD54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36" y="2209800"/>
            <a:ext cx="7848600" cy="1927225"/>
          </a:xfrm>
        </p:spPr>
        <p:txBody>
          <a:bodyPr/>
          <a:lstStyle/>
          <a:p>
            <a:pPr algn="ctr"/>
            <a:r>
              <a:rPr lang="en-US" dirty="0" smtClean="0"/>
              <a:t>American Pageant Chapter 39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4724400"/>
            <a:ext cx="6400800" cy="1752600"/>
          </a:xfrm>
        </p:spPr>
        <p:txBody>
          <a:bodyPr/>
          <a:lstStyle/>
          <a:p>
            <a:r>
              <a:rPr lang="en-US" dirty="0" smtClean="0"/>
              <a:t>The Stormy Sixties: 1960 – 1968 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www.Apushreview.com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Arab Oil Embargo and the Energy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Syria and Egypt attacked Israel</a:t>
            </a:r>
          </a:p>
          <a:p>
            <a:pPr lvl="1"/>
            <a:r>
              <a:rPr lang="en-US" dirty="0" smtClean="0"/>
              <a:t>US provided $2 billion in aid to Israel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Arab nations responded with an oil embargo</a:t>
            </a:r>
          </a:p>
          <a:p>
            <a:pPr lvl="1"/>
            <a:r>
              <a:rPr lang="en-US" dirty="0" smtClean="0"/>
              <a:t>Oil and gas prices increase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FLAG POLICY DURING THE 1973 oil crisi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55" y="1205461"/>
            <a:ext cx="3700145" cy="5624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2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Watergate and the Unmaking of a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June 17, 1972:</a:t>
            </a:r>
          </a:p>
          <a:p>
            <a:pPr lvl="1"/>
            <a:r>
              <a:rPr lang="en-US" dirty="0" smtClean="0"/>
              <a:t>5 men broke into Democratic headquarters in Watergate</a:t>
            </a:r>
            <a:endParaRPr lang="en-US" dirty="0"/>
          </a:p>
          <a:p>
            <a:r>
              <a:rPr lang="en-US" dirty="0" smtClean="0"/>
              <a:t>CREEP – Committee to Re-Elect the President</a:t>
            </a:r>
          </a:p>
          <a:p>
            <a:r>
              <a:rPr lang="en-US" dirty="0" smtClean="0"/>
              <a:t>VP Agnew:</a:t>
            </a:r>
          </a:p>
          <a:p>
            <a:pPr lvl="1"/>
            <a:r>
              <a:rPr lang="en-US" dirty="0" smtClean="0"/>
              <a:t>Resigned over taking bribes </a:t>
            </a:r>
          </a:p>
          <a:p>
            <a:pPr lvl="2"/>
            <a:r>
              <a:rPr lang="en-US" dirty="0" smtClean="0"/>
              <a:t>Led to the appointment of Gerald Ford </a:t>
            </a:r>
            <a:endParaRPr lang="en-US" dirty="0"/>
          </a:p>
          <a:p>
            <a:r>
              <a:rPr lang="en-US" dirty="0" smtClean="0"/>
              <a:t>Nixon secretly recorded most Oval Office Conversations</a:t>
            </a:r>
          </a:p>
          <a:p>
            <a:r>
              <a:rPr lang="en-US" dirty="0" smtClean="0"/>
              <a:t>“Saturday Night Massacre”</a:t>
            </a:r>
          </a:p>
          <a:p>
            <a:pPr lvl="1"/>
            <a:r>
              <a:rPr lang="en-US" dirty="0" smtClean="0"/>
              <a:t>Nixon fired a special prosecutor, </a:t>
            </a:r>
            <a:r>
              <a:rPr lang="en-US" dirty="0"/>
              <a:t>A</a:t>
            </a:r>
            <a:r>
              <a:rPr lang="en-US" dirty="0" smtClean="0"/>
              <a:t>ttorney General, and deputy Attorney General </a:t>
            </a:r>
            <a:endParaRPr lang="en-US" dirty="0"/>
          </a:p>
          <a:p>
            <a:r>
              <a:rPr lang="en-US" dirty="0" smtClean="0"/>
              <a:t>Nixon claimed right of “Executive Privilege”</a:t>
            </a:r>
          </a:p>
          <a:p>
            <a:pPr lvl="1"/>
            <a:r>
              <a:rPr lang="en-US" dirty="0" smtClean="0"/>
              <a:t>Supreme Court stated he could not withhold evidence and tapes</a:t>
            </a:r>
            <a:endParaRPr lang="en-US" dirty="0"/>
          </a:p>
          <a:p>
            <a:r>
              <a:rPr lang="en-US" dirty="0" smtClean="0"/>
              <a:t>House drew up impeachment charges, Nixon resigned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WatergateFromAi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46482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05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First Unelected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Pardon of Nixon:</a:t>
            </a:r>
          </a:p>
          <a:p>
            <a:pPr lvl="1"/>
            <a:r>
              <a:rPr lang="en-US" dirty="0" smtClean="0"/>
              <a:t>Many Americans were upset, some believed there was a “deal”</a:t>
            </a:r>
            <a:endParaRPr lang="en-US" dirty="0"/>
          </a:p>
          <a:p>
            <a:pPr lvl="1"/>
            <a:r>
              <a:rPr lang="en-US" dirty="0" smtClean="0"/>
              <a:t>Hurt Ford’s re-election chances in 1976</a:t>
            </a:r>
          </a:p>
          <a:p>
            <a:r>
              <a:rPr lang="en-US" dirty="0" smtClean="0"/>
              <a:t>Helsinki Accords:</a:t>
            </a:r>
          </a:p>
          <a:p>
            <a:pPr lvl="1"/>
            <a:r>
              <a:rPr lang="en-US" dirty="0" smtClean="0"/>
              <a:t>Improved relations between Western nations and Communist nations</a:t>
            </a:r>
          </a:p>
          <a:p>
            <a:pPr lvl="1"/>
            <a:r>
              <a:rPr lang="en-US" dirty="0" smtClean="0"/>
              <a:t>Example of détente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Defeat in Vietnam</a:t>
            </a:r>
          </a:p>
          <a:p>
            <a:r>
              <a:rPr lang="en-US" dirty="0" smtClean="0"/>
              <a:t>US withdrew troops in 1973</a:t>
            </a:r>
          </a:p>
          <a:p>
            <a:r>
              <a:rPr lang="en-US" dirty="0" smtClean="0"/>
              <a:t>$118 billion cost</a:t>
            </a:r>
          </a:p>
          <a:p>
            <a:r>
              <a:rPr lang="en-US" dirty="0" smtClean="0"/>
              <a:t>56,000 deaths, 300,000 wounded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1976 campaign button 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4800600" cy="3983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10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Feminist Victories and Defeats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IX:</a:t>
            </a:r>
          </a:p>
          <a:p>
            <a:pPr lvl="1"/>
            <a:r>
              <a:rPr lang="en-US" dirty="0" smtClean="0"/>
              <a:t>Prohibited sex discrimination in education</a:t>
            </a:r>
          </a:p>
          <a:p>
            <a:pPr lvl="1"/>
            <a:r>
              <a:rPr lang="en-US" dirty="0" smtClean="0"/>
              <a:t>More opportunities for women’s and girls’ athletics</a:t>
            </a:r>
            <a:endParaRPr lang="en-US" dirty="0"/>
          </a:p>
          <a:p>
            <a:r>
              <a:rPr lang="en-US" dirty="0" smtClean="0"/>
              <a:t>Equal Rights Amendment:</a:t>
            </a:r>
          </a:p>
          <a:p>
            <a:pPr lvl="1"/>
            <a:r>
              <a:rPr lang="en-US" dirty="0" smtClean="0"/>
              <a:t>Idea had been around for a long time (1920s – Alice Paul)</a:t>
            </a:r>
          </a:p>
          <a:p>
            <a:pPr lvl="1"/>
            <a:r>
              <a:rPr lang="en-US" dirty="0" smtClean="0"/>
              <a:t>Congressional Approval in 1972</a:t>
            </a:r>
          </a:p>
          <a:p>
            <a:pPr lvl="1"/>
            <a:r>
              <a:rPr lang="en-US" dirty="0" smtClean="0"/>
              <a:t>Amendment did not achieve ratification; fell 3 states shy</a:t>
            </a:r>
          </a:p>
          <a:p>
            <a:pPr lvl="2"/>
            <a:r>
              <a:rPr lang="en-US" dirty="0" smtClean="0"/>
              <a:t>***Phyllis </a:t>
            </a:r>
            <a:r>
              <a:rPr lang="en-US" dirty="0" err="1" smtClean="0"/>
              <a:t>Schlafly</a:t>
            </a:r>
            <a:r>
              <a:rPr lang="en-US" dirty="0" smtClean="0"/>
              <a:t>*** was an outspoken critic</a:t>
            </a:r>
          </a:p>
          <a:p>
            <a:r>
              <a:rPr lang="en-US" dirty="0" smtClean="0"/>
              <a:t>Roe v. Wade:</a:t>
            </a:r>
          </a:p>
          <a:p>
            <a:pPr lvl="1"/>
            <a:r>
              <a:rPr lang="en-US" dirty="0" smtClean="0"/>
              <a:t>Supreme Court legalized abortion, citing a woman’s right to privacy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STOP ERA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835727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76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Seventies in Black and 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“White Flight””</a:t>
            </a:r>
          </a:p>
          <a:p>
            <a:pPr lvl="1"/>
            <a:r>
              <a:rPr lang="en-US" dirty="0" smtClean="0"/>
              <a:t>Movement of whites from cities to suburbs</a:t>
            </a:r>
            <a:endParaRPr lang="en-US" dirty="0"/>
          </a:p>
          <a:p>
            <a:r>
              <a:rPr lang="en-US" i="1" dirty="0"/>
              <a:t>Regents of the University of California v. Bakke</a:t>
            </a:r>
            <a:endParaRPr lang="en-US" dirty="0" smtClean="0"/>
          </a:p>
          <a:p>
            <a:pPr lvl="1"/>
            <a:r>
              <a:rPr lang="en-US" dirty="0" smtClean="0"/>
              <a:t>Giving preferential treatment based solely on race was not allowed…</a:t>
            </a:r>
          </a:p>
          <a:p>
            <a:pPr lvl="1"/>
            <a:r>
              <a:rPr lang="en-US" dirty="0" smtClean="0"/>
              <a:t>However, race could be one of several factors in admitting students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The Bicentennial Campaign and the Carter Victory</a:t>
            </a:r>
            <a:endParaRPr lang="en-US" sz="4000" dirty="0">
              <a:solidFill>
                <a:schemeClr val="tx2"/>
              </a:solidFill>
            </a:endParaRPr>
          </a:p>
          <a:p>
            <a:r>
              <a:rPr lang="en-US" dirty="0" smtClean="0"/>
              <a:t>Jimmy Carter:</a:t>
            </a:r>
          </a:p>
          <a:p>
            <a:pPr lvl="1"/>
            <a:r>
              <a:rPr lang="en-US" dirty="0" smtClean="0"/>
              <a:t>Campaigned as a Washington “outsider”</a:t>
            </a:r>
          </a:p>
          <a:p>
            <a:pPr lvl="1"/>
            <a:r>
              <a:rPr lang="en-US" dirty="0" smtClean="0"/>
              <a:t>Pardoned draft dodgers from the Vietnam War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JimmyCarterPortrait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927"/>
            <a:ext cx="3542347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6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Carter’s Humanitarian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Camp David Accords:</a:t>
            </a:r>
          </a:p>
          <a:p>
            <a:pPr lvl="1"/>
            <a:r>
              <a:rPr lang="en-US" dirty="0" smtClean="0"/>
              <a:t>September, 1978</a:t>
            </a:r>
          </a:p>
          <a:p>
            <a:pPr lvl="1"/>
            <a:r>
              <a:rPr lang="en-US" dirty="0" smtClean="0"/>
              <a:t>Peace agreement between Israel (Begin) and Egypt (Sadat)</a:t>
            </a:r>
          </a:p>
          <a:p>
            <a:r>
              <a:rPr lang="en-US" dirty="0" smtClean="0"/>
              <a:t>Panama Canal:</a:t>
            </a:r>
          </a:p>
          <a:p>
            <a:pPr lvl="1"/>
            <a:r>
              <a:rPr lang="en-US" dirty="0" smtClean="0"/>
              <a:t>US promised to return the canal to Panama by 2000</a:t>
            </a:r>
            <a:endParaRPr lang="en-US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Economic and Energy Woes</a:t>
            </a:r>
            <a:endParaRPr lang="en-US" sz="4000" dirty="0">
              <a:solidFill>
                <a:schemeClr val="tx2"/>
              </a:solidFill>
            </a:endParaRPr>
          </a:p>
          <a:p>
            <a:r>
              <a:rPr lang="en-US" dirty="0" smtClean="0"/>
              <a:t>Inflation increased rapidly</a:t>
            </a:r>
          </a:p>
          <a:p>
            <a:r>
              <a:rPr lang="en-US" dirty="0" smtClean="0"/>
              <a:t>Problems in Iran:</a:t>
            </a:r>
            <a:endParaRPr lang="en-US" dirty="0" smtClean="0"/>
          </a:p>
          <a:p>
            <a:pPr lvl="1"/>
            <a:r>
              <a:rPr lang="en-US" dirty="0" smtClean="0"/>
              <a:t>US backed Shah </a:t>
            </a:r>
            <a:r>
              <a:rPr lang="en-US" dirty="0" err="1" smtClean="0"/>
              <a:t>Pahlevi</a:t>
            </a:r>
            <a:r>
              <a:rPr lang="en-US" dirty="0" smtClean="0"/>
              <a:t> (CIA helped install him in 1953)</a:t>
            </a:r>
          </a:p>
          <a:p>
            <a:pPr lvl="1"/>
            <a:r>
              <a:rPr lang="en-US" dirty="0" smtClean="0"/>
              <a:t>Shah was overthrown in 1979, </a:t>
            </a:r>
            <a:r>
              <a:rPr lang="en-US" dirty="0" smtClean="0"/>
              <a:t>has cancer</a:t>
            </a:r>
            <a:r>
              <a:rPr lang="en-US" dirty="0" smtClean="0"/>
              <a:t>; US provides treatment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Camp David, Menachem Begin, Anwar Sadat, 19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29" y="3509418"/>
            <a:ext cx="5943600" cy="331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Shah of ira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709"/>
            <a:ext cx="2541270" cy="4081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8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Foreign Affairs and the Iranian Imbroglio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November 4, 1979:</a:t>
            </a:r>
          </a:p>
          <a:p>
            <a:pPr lvl="1"/>
            <a:r>
              <a:rPr lang="en-US" dirty="0"/>
              <a:t>Iranians were upset, took over the US </a:t>
            </a:r>
            <a:r>
              <a:rPr lang="en-US" dirty="0" smtClean="0"/>
              <a:t>Embassy</a:t>
            </a:r>
          </a:p>
          <a:p>
            <a:pPr lvl="1"/>
            <a:r>
              <a:rPr lang="en-US" dirty="0" smtClean="0"/>
              <a:t>Botched rescue plan killed 8 soldiers</a:t>
            </a:r>
            <a:endParaRPr lang="en-US" dirty="0"/>
          </a:p>
          <a:p>
            <a:r>
              <a:rPr lang="en-US" dirty="0" smtClean="0"/>
              <a:t>Soviet invasion of Afghanistan</a:t>
            </a:r>
          </a:p>
          <a:p>
            <a:pPr lvl="1"/>
            <a:r>
              <a:rPr lang="en-US" dirty="0"/>
              <a:t>December 27, 1979:</a:t>
            </a:r>
          </a:p>
          <a:p>
            <a:pPr lvl="1"/>
            <a:r>
              <a:rPr lang="en-US" dirty="0" smtClean="0"/>
              <a:t>US boycotted Olympic games in Moscow</a:t>
            </a:r>
            <a:endParaRPr lang="en-US" dirty="0"/>
          </a:p>
          <a:p>
            <a:pPr lvl="1"/>
            <a:r>
              <a:rPr lang="en-US" dirty="0" smtClean="0"/>
              <a:t>The war is seen as the Soviet’s </a:t>
            </a:r>
            <a:r>
              <a:rPr lang="en-US" i="1" dirty="0" smtClean="0"/>
              <a:t>Vietnam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Khomeini portrai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32766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4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 Powers Act overturns Gulf of Tonkin Resolution</a:t>
            </a:r>
          </a:p>
          <a:p>
            <a:r>
              <a:rPr lang="en-US" dirty="0" smtClean="0"/>
              <a:t>Cambodia Bombings led to Kent State Protests</a:t>
            </a:r>
          </a:p>
          <a:p>
            <a:r>
              <a:rPr lang="en-US" dirty="0" smtClean="0"/>
              <a:t>Warren Court</a:t>
            </a:r>
          </a:p>
          <a:p>
            <a:r>
              <a:rPr lang="en-US" dirty="0" smtClean="0"/>
              <a:t>***Rachel Carson and </a:t>
            </a:r>
            <a:r>
              <a:rPr lang="en-US" i="1" dirty="0" smtClean="0"/>
              <a:t>Silent Spring</a:t>
            </a:r>
            <a:r>
              <a:rPr lang="en-US" dirty="0" smtClean="0"/>
              <a:t>***</a:t>
            </a:r>
          </a:p>
          <a:p>
            <a:r>
              <a:rPr lang="en-US" dirty="0" smtClean="0"/>
              <a:t>Phyllis </a:t>
            </a:r>
            <a:r>
              <a:rPr lang="en-US" dirty="0" err="1"/>
              <a:t>S</a:t>
            </a:r>
            <a:r>
              <a:rPr lang="en-US" dirty="0" err="1" smtClean="0"/>
              <a:t>chlafly</a:t>
            </a:r>
            <a:r>
              <a:rPr lang="en-US" dirty="0" smtClean="0"/>
              <a:t> and protesting the ERA</a:t>
            </a:r>
          </a:p>
          <a:p>
            <a:r>
              <a:rPr lang="en-US" dirty="0" smtClean="0"/>
              <a:t>Ford’s pardon of Nixon</a:t>
            </a:r>
          </a:p>
          <a:p>
            <a:r>
              <a:rPr lang="en-US" dirty="0" smtClean="0"/>
              <a:t>Camp David Accords</a:t>
            </a:r>
          </a:p>
          <a:p>
            <a:r>
              <a:rPr lang="en-US" dirty="0" smtClean="0"/>
              <a:t>Iran Hostage Crisis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0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</a:t>
            </a:r>
            <a:endParaRPr lang="en-US" dirty="0" smtClean="0"/>
          </a:p>
          <a:p>
            <a:pPr lvl="1"/>
            <a:r>
              <a:rPr lang="en-US" dirty="0" smtClean="0"/>
              <a:t>Leave </a:t>
            </a:r>
            <a:r>
              <a:rPr lang="en-US" dirty="0"/>
              <a:t>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269692" y="3707919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16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155575" y="-17907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307975" y="-16383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File:Camp David, Menachem Begin, Anwar Sadat, 19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64" y="3597170"/>
            <a:ext cx="5943600" cy="33153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ular Callout 8"/>
          <p:cNvSpPr/>
          <p:nvPr/>
        </p:nvSpPr>
        <p:spPr>
          <a:xfrm>
            <a:off x="5257800" y="2125807"/>
            <a:ext cx="1371600" cy="1752600"/>
          </a:xfrm>
          <a:prstGeom prst="wedgeRoundRectCallout">
            <a:avLst>
              <a:gd name="adj1" fmla="val 11490"/>
              <a:gd name="adj2" fmla="val 893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Now, both of you promise to subscribe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Sources of Stagnation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Reasons for economic downturn:</a:t>
            </a:r>
          </a:p>
          <a:p>
            <a:pPr lvl="1"/>
            <a:r>
              <a:rPr lang="en-US" dirty="0" smtClean="0"/>
              <a:t>High cost of Vietnam War</a:t>
            </a:r>
          </a:p>
          <a:p>
            <a:pPr lvl="1"/>
            <a:r>
              <a:rPr lang="en-US" dirty="0" smtClean="0"/>
              <a:t>Rising oil prices</a:t>
            </a:r>
          </a:p>
          <a:p>
            <a:pPr lvl="1"/>
            <a:r>
              <a:rPr lang="en-US" dirty="0" smtClean="0"/>
              <a:t>Inflation</a:t>
            </a:r>
          </a:p>
          <a:p>
            <a:pPr lvl="1"/>
            <a:r>
              <a:rPr lang="en-US" dirty="0" smtClean="0"/>
              <a:t>High funding for Great Society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File:US Inf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91345"/>
            <a:ext cx="5331227" cy="333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0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Nixon “</a:t>
            </a:r>
            <a:r>
              <a:rPr lang="en-US" dirty="0" err="1" smtClean="0"/>
              <a:t>Vietnamizes</a:t>
            </a:r>
            <a:r>
              <a:rPr lang="en-US" dirty="0" smtClean="0"/>
              <a:t>”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Vietnamization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Gradually withdrawing US troops from Vietnam</a:t>
            </a:r>
          </a:p>
          <a:p>
            <a:pPr lvl="1"/>
            <a:r>
              <a:rPr lang="en-US" dirty="0" smtClean="0"/>
              <a:t>Transitioning the military burden to the South                        Vietnamese</a:t>
            </a:r>
          </a:p>
          <a:p>
            <a:pPr lvl="2"/>
            <a:r>
              <a:rPr lang="en-US" dirty="0" smtClean="0"/>
              <a:t>“Using weapons, training, and advice”</a:t>
            </a:r>
            <a:endParaRPr lang="en-US" dirty="0"/>
          </a:p>
          <a:p>
            <a:r>
              <a:rPr lang="en-US" dirty="0" smtClean="0"/>
              <a:t>Nixon Doctrine:</a:t>
            </a:r>
          </a:p>
          <a:p>
            <a:pPr lvl="1"/>
            <a:r>
              <a:rPr lang="en-US" dirty="0" smtClean="0"/>
              <a:t>US would honor current commitments, but in the future, Asian countries would defend themselves without American troops</a:t>
            </a:r>
            <a:endParaRPr lang="en-US" dirty="0"/>
          </a:p>
          <a:p>
            <a:r>
              <a:rPr lang="en-US" dirty="0" smtClean="0"/>
              <a:t>Doves:</a:t>
            </a:r>
          </a:p>
          <a:p>
            <a:pPr lvl="1"/>
            <a:r>
              <a:rPr lang="en-US" dirty="0" smtClean="0"/>
              <a:t>Those that favor peace</a:t>
            </a:r>
          </a:p>
          <a:p>
            <a:r>
              <a:rPr lang="en-US" dirty="0" smtClean="0"/>
              <a:t>“Silent Majority”: </a:t>
            </a:r>
          </a:p>
          <a:p>
            <a:pPr lvl="1"/>
            <a:r>
              <a:rPr lang="en-US" dirty="0" smtClean="0"/>
              <a:t>Nixon’s belief that most Americans supported the war, but were not vocal</a:t>
            </a:r>
          </a:p>
          <a:p>
            <a:r>
              <a:rPr lang="en-US" dirty="0" smtClean="0"/>
              <a:t>My Lai Massacre 1968:</a:t>
            </a:r>
          </a:p>
          <a:p>
            <a:pPr lvl="1"/>
            <a:r>
              <a:rPr lang="en-US" dirty="0" smtClean="0"/>
              <a:t>Killing of Vietnamese women and children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Richard M. Nixon shaking hands with armed forces in Vietnam - NARA - 194650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61855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My Lai massacre woman and childre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63" y="0"/>
            <a:ext cx="4072255" cy="5709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44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Cambodianizing</a:t>
            </a:r>
            <a:r>
              <a:rPr lang="en-US" dirty="0" smtClean="0"/>
              <a:t> the 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April 29, 1970:</a:t>
            </a:r>
          </a:p>
          <a:p>
            <a:pPr lvl="1"/>
            <a:r>
              <a:rPr lang="en-US" dirty="0" smtClean="0"/>
              <a:t>Nixon ordered the US begin attacking Cambodia, a neighboring, neutral country</a:t>
            </a:r>
          </a:p>
          <a:p>
            <a:pPr lvl="1"/>
            <a:r>
              <a:rPr lang="en-US" dirty="0" smtClean="0"/>
              <a:t>The Cambodia bombings led directly to……</a:t>
            </a:r>
            <a:endParaRPr lang="en-US" dirty="0"/>
          </a:p>
          <a:p>
            <a:r>
              <a:rPr lang="en-US" dirty="0" smtClean="0"/>
              <a:t>Kent State Protests:</a:t>
            </a:r>
          </a:p>
          <a:p>
            <a:pPr lvl="1"/>
            <a:r>
              <a:rPr lang="en-US" dirty="0" smtClean="0"/>
              <a:t>Student protests</a:t>
            </a:r>
          </a:p>
          <a:p>
            <a:pPr lvl="1"/>
            <a:r>
              <a:rPr lang="en-US" dirty="0" smtClean="0"/>
              <a:t>4 students died, many more injured</a:t>
            </a:r>
            <a:endParaRPr lang="en-US" dirty="0"/>
          </a:p>
          <a:p>
            <a:r>
              <a:rPr lang="en-US" dirty="0" smtClean="0"/>
              <a:t>The Cambodia Bombings made many Americans question the government</a:t>
            </a:r>
          </a:p>
          <a:p>
            <a:r>
              <a:rPr lang="en-US" dirty="0" smtClean="0"/>
              <a:t>Senate repealed the Gulf of Tonkin Resolution</a:t>
            </a:r>
          </a:p>
          <a:p>
            <a:r>
              <a:rPr lang="en-US" i="1" dirty="0" smtClean="0"/>
              <a:t>Pentagon Papers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Revealed mistakes and deception of JFK and LBJ regarding Vietnam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Kent State massac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Cb-ma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8999"/>
            <a:ext cx="3136900" cy="3359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7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Nixon’s Détente with Beijing and Moscow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February 21, 1972: (MY BIRTHDAY! – 1982)</a:t>
            </a:r>
          </a:p>
          <a:p>
            <a:pPr lvl="1"/>
            <a:r>
              <a:rPr lang="en-US" dirty="0" smtClean="0"/>
              <a:t>Nixon visits China</a:t>
            </a:r>
            <a:endParaRPr lang="en-US" dirty="0"/>
          </a:p>
          <a:p>
            <a:pPr lvl="1"/>
            <a:r>
              <a:rPr lang="en-US" dirty="0" smtClean="0"/>
              <a:t>Improvement in relations between China and US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Détente: </a:t>
            </a:r>
          </a:p>
          <a:p>
            <a:pPr lvl="1"/>
            <a:r>
              <a:rPr lang="en-US" dirty="0" smtClean="0"/>
              <a:t>Easing of Cold War tensions</a:t>
            </a:r>
          </a:p>
          <a:p>
            <a:pPr lvl="2"/>
            <a:r>
              <a:rPr lang="en-US" dirty="0" smtClean="0"/>
              <a:t>Anti-ballistic missile treaty </a:t>
            </a:r>
          </a:p>
          <a:p>
            <a:pPr lvl="2"/>
            <a:r>
              <a:rPr lang="en-US" dirty="0" smtClean="0"/>
              <a:t>Strategic Arms Limitations Talks (SALT):</a:t>
            </a:r>
          </a:p>
          <a:p>
            <a:pPr lvl="3"/>
            <a:r>
              <a:rPr lang="en-US" dirty="0" smtClean="0"/>
              <a:t>Limited the number of long-range nuclear weapons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rrival of Air Force One in Peking, 02-21-197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80" y="2987675"/>
            <a:ext cx="5709920" cy="38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Leonid Brezhnev and Richard Nixon talks in 197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735782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2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 New Team on the Supreme 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Warren Court:</a:t>
            </a:r>
          </a:p>
          <a:p>
            <a:pPr lvl="1"/>
            <a:r>
              <a:rPr lang="en-US" dirty="0" smtClean="0"/>
              <a:t>Led by Chief Justice Earl Warren (1953 – 1969)</a:t>
            </a:r>
          </a:p>
          <a:p>
            <a:pPr lvl="1"/>
            <a:r>
              <a:rPr lang="en-US" dirty="0" smtClean="0"/>
              <a:t>Decisions affected rights of criminals and the accused, religion, civil rights, and women</a:t>
            </a:r>
            <a:endParaRPr lang="en-US" dirty="0"/>
          </a:p>
          <a:p>
            <a:pPr lvl="2"/>
            <a:r>
              <a:rPr lang="en-US" i="1" dirty="0" err="1"/>
              <a:t>Mapp</a:t>
            </a:r>
            <a:r>
              <a:rPr lang="en-US" i="1" dirty="0"/>
              <a:t> v. Ohio</a:t>
            </a:r>
            <a:r>
              <a:rPr lang="en-US" dirty="0"/>
              <a:t> (search warrants)</a:t>
            </a:r>
            <a:endParaRPr lang="en-US" i="1" dirty="0"/>
          </a:p>
          <a:p>
            <a:pPr lvl="2"/>
            <a:r>
              <a:rPr lang="en-US" i="1" dirty="0"/>
              <a:t>Gideon v. Wainwright</a:t>
            </a:r>
            <a:r>
              <a:rPr lang="en-US" dirty="0"/>
              <a:t> (right to lawyer, even if you can’t afford one)</a:t>
            </a:r>
            <a:endParaRPr lang="en-US" i="1" dirty="0"/>
          </a:p>
          <a:p>
            <a:pPr lvl="2"/>
            <a:r>
              <a:rPr lang="en-US" i="1" dirty="0"/>
              <a:t>Escobedo v. Illinois</a:t>
            </a:r>
            <a:r>
              <a:rPr lang="en-US" dirty="0"/>
              <a:t> (Right to lawyer from time of arrest)</a:t>
            </a:r>
            <a:endParaRPr lang="en-US" i="1" dirty="0"/>
          </a:p>
          <a:p>
            <a:pPr lvl="2"/>
            <a:r>
              <a:rPr lang="en-US" i="1" dirty="0"/>
              <a:t>Miranda v. Arizona</a:t>
            </a:r>
            <a:r>
              <a:rPr lang="en-US" dirty="0"/>
              <a:t> (Right to remain silent</a:t>
            </a:r>
            <a:r>
              <a:rPr lang="en-US" dirty="0" smtClean="0"/>
              <a:t>)</a:t>
            </a:r>
          </a:p>
          <a:p>
            <a:pPr lvl="2"/>
            <a:r>
              <a:rPr lang="en-US" i="1" dirty="0" smtClean="0"/>
              <a:t>New York Times v. Sullivan</a:t>
            </a:r>
            <a:r>
              <a:rPr lang="en-US" dirty="0" smtClean="0"/>
              <a:t> (public figures had to prove malice in order to sue for libel)</a:t>
            </a:r>
            <a:endParaRPr lang="en-US" i="1" dirty="0"/>
          </a:p>
          <a:p>
            <a:pPr lvl="2"/>
            <a:r>
              <a:rPr lang="en-US" i="1" dirty="0"/>
              <a:t>Engel v. Vitale</a:t>
            </a:r>
            <a:r>
              <a:rPr lang="en-US" dirty="0"/>
              <a:t> (School sanctioned prayer is unconstitutional)</a:t>
            </a:r>
            <a:endParaRPr lang="en-US" i="1" dirty="0"/>
          </a:p>
          <a:p>
            <a:pPr lvl="2"/>
            <a:r>
              <a:rPr lang="en-US" i="1" dirty="0"/>
              <a:t>Griswold v. Connecticut (Birth control is legal)</a:t>
            </a:r>
          </a:p>
          <a:p>
            <a:pPr lvl="2"/>
            <a:r>
              <a:rPr lang="en-US" i="1" dirty="0"/>
              <a:t>Tinker v. </a:t>
            </a:r>
            <a:r>
              <a:rPr lang="en-US" i="1" dirty="0" err="1"/>
              <a:t>DesMoines</a:t>
            </a:r>
            <a:r>
              <a:rPr lang="en-US" i="1" dirty="0"/>
              <a:t> </a:t>
            </a:r>
            <a:r>
              <a:rPr lang="en-US" dirty="0"/>
              <a:t>(Free speech is fine in school)</a:t>
            </a:r>
            <a:endParaRPr lang="en-US" i="1" dirty="0"/>
          </a:p>
          <a:p>
            <a:r>
              <a:rPr lang="en-US" dirty="0" smtClean="0"/>
              <a:t>Nixon, upset with the court’s decisions, appointed judges he felt would “strictly” interpret the Constitution</a:t>
            </a:r>
          </a:p>
          <a:p>
            <a:pPr lvl="1"/>
            <a:r>
              <a:rPr lang="en-US" dirty="0" smtClean="0"/>
              <a:t>Appointed Warren Burger as new Chief Justice</a:t>
            </a:r>
          </a:p>
          <a:p>
            <a:pPr lvl="1"/>
            <a:r>
              <a:rPr lang="en-US" i="1" dirty="0" smtClean="0"/>
              <a:t>Roe v. Wade</a:t>
            </a:r>
            <a:r>
              <a:rPr lang="en-US" dirty="0" smtClean="0"/>
              <a:t> (1973) – legalized abortion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Warren Court 195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65" y="3242945"/>
            <a:ext cx="5284470" cy="361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Warren e burger photo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56" y="252701"/>
            <a:ext cx="3126105" cy="4763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81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Nixon on the Home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Increased spending on Great Society Programs:</a:t>
            </a:r>
          </a:p>
          <a:p>
            <a:pPr lvl="1"/>
            <a:r>
              <a:rPr lang="en-US" dirty="0" smtClean="0"/>
              <a:t>Food stamps and Medicaid</a:t>
            </a:r>
            <a:endParaRPr lang="en-US" dirty="0"/>
          </a:p>
          <a:p>
            <a:r>
              <a:rPr lang="en-US" dirty="0" smtClean="0"/>
              <a:t>“Philadelphia Plan”:</a:t>
            </a:r>
          </a:p>
          <a:p>
            <a:pPr lvl="1"/>
            <a:r>
              <a:rPr lang="en-US" dirty="0" smtClean="0"/>
              <a:t>Construction unions had to provide a timetable for hiring black apprentices </a:t>
            </a:r>
          </a:p>
          <a:p>
            <a:pPr lvl="1"/>
            <a:r>
              <a:rPr lang="en-US" dirty="0" smtClean="0"/>
              <a:t>Implemented in all federal contracts</a:t>
            </a:r>
            <a:endParaRPr lang="en-US" dirty="0"/>
          </a:p>
          <a:p>
            <a:r>
              <a:rPr lang="en-US" dirty="0" smtClean="0"/>
              <a:t>New definition of affirmative action:</a:t>
            </a:r>
          </a:p>
          <a:p>
            <a:pPr lvl="1"/>
            <a:r>
              <a:rPr lang="en-US" dirty="0" smtClean="0"/>
              <a:t>Privileges for certain groups (minorities)</a:t>
            </a:r>
            <a:endParaRPr lang="en-US" dirty="0"/>
          </a:p>
          <a:p>
            <a:r>
              <a:rPr lang="en-US" dirty="0" smtClean="0"/>
              <a:t>Nixon and the Environment:</a:t>
            </a:r>
          </a:p>
          <a:p>
            <a:pPr lvl="1"/>
            <a:r>
              <a:rPr lang="en-US" dirty="0" smtClean="0"/>
              <a:t>Environmental Protection Agency (EPA)</a:t>
            </a:r>
            <a:endParaRPr lang="en-US" dirty="0"/>
          </a:p>
          <a:p>
            <a:pPr lvl="2"/>
            <a:r>
              <a:rPr lang="en-US" dirty="0" smtClean="0"/>
              <a:t>Influenced in part by Rachel Carson’s ***</a:t>
            </a:r>
            <a:r>
              <a:rPr lang="en-US" i="1" dirty="0" smtClean="0"/>
              <a:t>Silent Spring</a:t>
            </a:r>
            <a:r>
              <a:rPr lang="en-US" dirty="0" smtClean="0"/>
              <a:t>***</a:t>
            </a:r>
          </a:p>
          <a:p>
            <a:r>
              <a:rPr lang="en-US" dirty="0" smtClean="0"/>
              <a:t>Nixon and the economy:</a:t>
            </a:r>
          </a:p>
          <a:p>
            <a:pPr lvl="1"/>
            <a:r>
              <a:rPr lang="en-US" dirty="0" smtClean="0"/>
              <a:t>90 day wage and price freeze</a:t>
            </a:r>
          </a:p>
          <a:p>
            <a:pPr lvl="1"/>
            <a:r>
              <a:rPr lang="en-US" dirty="0" smtClean="0"/>
              <a:t>Ended the Gold Standard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Rachel-Cars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86" y="-13855"/>
            <a:ext cx="2940050" cy="4074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1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Nixon Landslide of 1972: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 of 1972:</a:t>
            </a:r>
          </a:p>
          <a:p>
            <a:pPr lvl="1"/>
            <a:r>
              <a:rPr lang="en-US" dirty="0" smtClean="0"/>
              <a:t>North Vietnam crossed the DMZ</a:t>
            </a:r>
          </a:p>
          <a:p>
            <a:pPr lvl="1"/>
            <a:r>
              <a:rPr lang="en-US" dirty="0" smtClean="0"/>
              <a:t>US responded with bombings on North Vietnamese cities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Election of 1972:</a:t>
            </a:r>
          </a:p>
          <a:p>
            <a:pPr lvl="1"/>
            <a:r>
              <a:rPr lang="en-US" dirty="0" smtClean="0"/>
              <a:t>George McGovern (D) promised to end war in 90 days</a:t>
            </a:r>
          </a:p>
          <a:p>
            <a:pPr lvl="1"/>
            <a:r>
              <a:rPr lang="en-US" dirty="0" smtClean="0"/>
              <a:t>Nixon wins in a landslide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Cease-fire in Vietnam on January 23, 1973</a:t>
            </a:r>
          </a:p>
          <a:p>
            <a:pPr lvl="1"/>
            <a:r>
              <a:rPr lang="en-US" dirty="0" smtClean="0"/>
              <a:t>Nixon claimed he achieved “Peace with Honor”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GeorgeStanleyMcGover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2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Secret Bombing of Cambodia and the War Powers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March 1969 – May 1970:</a:t>
            </a:r>
          </a:p>
          <a:p>
            <a:pPr lvl="1"/>
            <a:r>
              <a:rPr lang="en-US" dirty="0" smtClean="0"/>
              <a:t>US secretly bombed Cambodia 3,500 times</a:t>
            </a:r>
          </a:p>
          <a:p>
            <a:pPr lvl="1"/>
            <a:r>
              <a:rPr lang="en-US" dirty="0" smtClean="0"/>
              <a:t>During that time, US pledged it was respecting Cambodia’s neutrality</a:t>
            </a:r>
            <a:endParaRPr lang="en-US" dirty="0"/>
          </a:p>
          <a:p>
            <a:pPr lvl="1"/>
            <a:r>
              <a:rPr lang="en-US" dirty="0" smtClean="0"/>
              <a:t>Americans question the government</a:t>
            </a:r>
          </a:p>
          <a:p>
            <a:r>
              <a:rPr lang="en-US" dirty="0" smtClean="0"/>
              <a:t>War Powers Act:</a:t>
            </a:r>
          </a:p>
          <a:p>
            <a:pPr lvl="1"/>
            <a:r>
              <a:rPr lang="en-US" dirty="0" smtClean="0"/>
              <a:t>Essentially, it reversed the Gulf of Tonkin Resolution</a:t>
            </a:r>
          </a:p>
          <a:p>
            <a:pPr lvl="1"/>
            <a:r>
              <a:rPr lang="en-US" dirty="0" smtClean="0"/>
              <a:t>Drastically reduced the war-time powers of the president</a:t>
            </a:r>
          </a:p>
          <a:p>
            <a:pPr lvl="2"/>
            <a:r>
              <a:rPr lang="en-US" dirty="0" smtClean="0"/>
              <a:t>President must report to Congress within 48 hours of sending troops to a conflict</a:t>
            </a:r>
          </a:p>
          <a:p>
            <a:pPr lvl="2"/>
            <a:r>
              <a:rPr lang="en-US" dirty="0" smtClean="0"/>
              <a:t>Must limit combat to 60 days unless Congress extended it to 90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1055</TotalTime>
  <Words>1172</Words>
  <Application>Microsoft Office PowerPoint</Application>
  <PresentationFormat>On-screen Show (4:3)</PresentationFormat>
  <Paragraphs>642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American Pageant Chapter 39</vt:lpstr>
      <vt:lpstr>Sources of Stagnation</vt:lpstr>
      <vt:lpstr>Nixon “Vietnamizes” the War</vt:lpstr>
      <vt:lpstr>Cambodianizing the Vietnam War</vt:lpstr>
      <vt:lpstr>Nixon’s Détente with Beijing and Moscow</vt:lpstr>
      <vt:lpstr>A New Team on the Supreme Bench</vt:lpstr>
      <vt:lpstr>Nixon on the Home Front</vt:lpstr>
      <vt:lpstr>The Nixon Landslide of 1972:</vt:lpstr>
      <vt:lpstr>The Secret Bombing of Cambodia and the War Powers Act</vt:lpstr>
      <vt:lpstr>The Arab Oil Embargo and the Energy Crisis</vt:lpstr>
      <vt:lpstr>Watergate and the Unmaking of a President</vt:lpstr>
      <vt:lpstr>The First Unelected President</vt:lpstr>
      <vt:lpstr>Feminist Victories and Defeats</vt:lpstr>
      <vt:lpstr>The Seventies in Black and White</vt:lpstr>
      <vt:lpstr>Carter’s Humanitarian Diplomacy</vt:lpstr>
      <vt:lpstr>Foreign Affairs and the Iranian Imbroglio</vt:lpstr>
      <vt:lpstr>Quick Review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38</dc:title>
  <dc:creator>Adam Norris</dc:creator>
  <cp:lastModifiedBy>adam</cp:lastModifiedBy>
  <cp:revision>55</cp:revision>
  <dcterms:created xsi:type="dcterms:W3CDTF">2013-04-28T19:42:10Z</dcterms:created>
  <dcterms:modified xsi:type="dcterms:W3CDTF">2014-03-20T19:27:21Z</dcterms:modified>
</cp:coreProperties>
</file>