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97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865D5B-3FCE-4D1A-8C9E-4B59984AD54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36" y="2209800"/>
            <a:ext cx="7848600" cy="1927225"/>
          </a:xfrm>
        </p:spPr>
        <p:txBody>
          <a:bodyPr/>
          <a:lstStyle/>
          <a:p>
            <a:pPr algn="ctr"/>
            <a:r>
              <a:rPr lang="en-US" dirty="0" smtClean="0"/>
              <a:t>American Pageant Chapter 40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4724400"/>
            <a:ext cx="6400800" cy="1752600"/>
          </a:xfrm>
        </p:spPr>
        <p:txBody>
          <a:bodyPr/>
          <a:lstStyle/>
          <a:p>
            <a:pPr algn="ctr"/>
            <a:r>
              <a:rPr lang="en-US" dirty="0" smtClean="0"/>
              <a:t>The Resurgence of Conservatism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Sandra Day O’Connor – first woman named to the Supreme Court</a:t>
            </a:r>
          </a:p>
          <a:p>
            <a:r>
              <a:rPr lang="en-US" dirty="0" smtClean="0"/>
              <a:t>The court reversed some affirmative action gains from previous decades</a:t>
            </a:r>
          </a:p>
          <a:p>
            <a:r>
              <a:rPr lang="en-US" i="1" dirty="0" smtClean="0"/>
              <a:t>Webster v. Reproductive Health Services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Some restrictions were placed on Abortion</a:t>
            </a:r>
          </a:p>
          <a:p>
            <a:pPr marL="109728" indent="0" algn="ctr">
              <a:buNone/>
            </a:pPr>
            <a:r>
              <a:rPr lang="en-US" dirty="0" smtClean="0"/>
              <a:t>Referendum on </a:t>
            </a:r>
            <a:r>
              <a:rPr lang="en-US" dirty="0" err="1" smtClean="0"/>
              <a:t>Reaganism</a:t>
            </a:r>
            <a:r>
              <a:rPr lang="en-US" dirty="0" smtClean="0"/>
              <a:t> in 1988</a:t>
            </a:r>
          </a:p>
          <a:p>
            <a:r>
              <a:rPr lang="en-US" dirty="0" smtClean="0"/>
              <a:t>Black Monday – October 19, 1987:</a:t>
            </a:r>
          </a:p>
          <a:p>
            <a:pPr lvl="1"/>
            <a:r>
              <a:rPr lang="en-US" dirty="0" smtClean="0"/>
              <a:t>Dow Jones dropped over 500 points (22%)</a:t>
            </a:r>
          </a:p>
          <a:p>
            <a:r>
              <a:rPr lang="en-US" dirty="0" smtClean="0"/>
              <a:t>Election of 1988</a:t>
            </a:r>
          </a:p>
          <a:p>
            <a:pPr lvl="1"/>
            <a:r>
              <a:rPr lang="en-US" dirty="0" smtClean="0"/>
              <a:t>George H.W. Bush (R – Reagan VP) v. Michael Dukakis (D)</a:t>
            </a:r>
          </a:p>
          <a:p>
            <a:pPr lvl="1"/>
            <a:r>
              <a:rPr lang="en-US" dirty="0" smtClean="0"/>
              <a:t>Bush won 426 - 111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Conservatism in the Courts</a:t>
            </a:r>
            <a:endParaRPr lang="en-US" dirty="0"/>
          </a:p>
        </p:txBody>
      </p:sp>
      <p:pic>
        <p:nvPicPr>
          <p:cNvPr id="4" name="Picture 3" descr="File:Sandra Day O'Conn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15" y="3242945"/>
            <a:ext cx="2381885" cy="361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ElectoralCollege1988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943600" cy="34563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74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Tiananmen Square Massacre </a:t>
            </a:r>
          </a:p>
          <a:p>
            <a:r>
              <a:rPr lang="en-US" dirty="0" smtClean="0"/>
              <a:t>1989 and the Cold War</a:t>
            </a:r>
          </a:p>
          <a:p>
            <a:pPr lvl="1"/>
            <a:r>
              <a:rPr lang="en-US" dirty="0" smtClean="0"/>
              <a:t>Solidarity Movement:</a:t>
            </a:r>
          </a:p>
          <a:p>
            <a:pPr lvl="2"/>
            <a:r>
              <a:rPr lang="en-US" dirty="0" smtClean="0"/>
              <a:t>Toppled the Polish Communist government</a:t>
            </a:r>
          </a:p>
          <a:p>
            <a:pPr lvl="1"/>
            <a:r>
              <a:rPr lang="en-US" dirty="0" smtClean="0"/>
              <a:t>Fall of the Berlin Wall</a:t>
            </a:r>
            <a:endParaRPr lang="en-US" dirty="0"/>
          </a:p>
          <a:p>
            <a:r>
              <a:rPr lang="en-US" dirty="0" smtClean="0"/>
              <a:t>Germany was reunited in 1990</a:t>
            </a:r>
          </a:p>
          <a:p>
            <a:r>
              <a:rPr lang="en-US" dirty="0" smtClean="0"/>
              <a:t>The end of the Cold War saw cuts to the defense industry</a:t>
            </a:r>
          </a:p>
          <a:p>
            <a:pPr marL="109728" indent="0" algn="ctr">
              <a:buNone/>
            </a:pPr>
            <a:r>
              <a:rPr lang="en-US" dirty="0" smtClean="0"/>
              <a:t>The Persian Gulf Crisis </a:t>
            </a:r>
          </a:p>
          <a:p>
            <a:r>
              <a:rPr lang="en-US" dirty="0" smtClean="0"/>
              <a:t>August 2, 1990 – Saddam Hussein and Iraq invaded Kuwait</a:t>
            </a:r>
          </a:p>
          <a:p>
            <a:r>
              <a:rPr lang="en-US" dirty="0" smtClean="0"/>
              <a:t>US and UN allies used advanced technology to crush Iraq</a:t>
            </a:r>
          </a:p>
          <a:p>
            <a:r>
              <a:rPr lang="en-US" dirty="0" smtClean="0"/>
              <a:t>Saddam withdrew from Kuwait</a:t>
            </a:r>
          </a:p>
          <a:p>
            <a:pPr lvl="1"/>
            <a:r>
              <a:rPr lang="en-US" dirty="0" smtClean="0"/>
              <a:t>Scorched-earth policy</a:t>
            </a:r>
          </a:p>
          <a:p>
            <a:r>
              <a:rPr lang="en-US" dirty="0" smtClean="0"/>
              <a:t>“By God, we’ve licked the Vietnam syndrome once and for all”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George H.W. Bush and the End of The Cold War</a:t>
            </a:r>
            <a:endParaRPr lang="en-US" dirty="0"/>
          </a:p>
        </p:txBody>
      </p:sp>
      <p:pic>
        <p:nvPicPr>
          <p:cNvPr id="4" name="Picture 3" descr="File:ReaganBerlinW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"/>
            <a:ext cx="35814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Saddam rumsfel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36576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Gulf War Photobox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420"/>
            <a:ext cx="3008947" cy="369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Ku-map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55" y="457200"/>
            <a:ext cx="3242945" cy="349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ile:BrennendeOelquellenKuwait199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943600" cy="394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87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Americans with Disabilities Act (ADA)</a:t>
            </a:r>
          </a:p>
          <a:p>
            <a:pPr lvl="1"/>
            <a:r>
              <a:rPr lang="en-US" dirty="0" smtClean="0"/>
              <a:t>Prohibited discrimination against individuals with physical and/or mental disabilities</a:t>
            </a:r>
          </a:p>
          <a:p>
            <a:r>
              <a:rPr lang="en-US" dirty="0" smtClean="0"/>
              <a:t>Clarence Thomas</a:t>
            </a:r>
          </a:p>
          <a:p>
            <a:pPr lvl="1"/>
            <a:r>
              <a:rPr lang="en-US" dirty="0" smtClean="0"/>
              <a:t>Conservative Supreme Court Justice appointed by Bush</a:t>
            </a:r>
          </a:p>
          <a:p>
            <a:pPr lvl="1"/>
            <a:r>
              <a:rPr lang="en-US" dirty="0" smtClean="0"/>
              <a:t>Confirmed by a vote of 52 – 48 </a:t>
            </a:r>
          </a:p>
          <a:p>
            <a:r>
              <a:rPr lang="en-US" dirty="0" smtClean="0"/>
              <a:t>Pro-choice women began voting Democratic</a:t>
            </a:r>
          </a:p>
          <a:p>
            <a:r>
              <a:rPr lang="en-US" dirty="0" smtClean="0"/>
              <a:t>Bush campaigned in 1988 by saying “Read my lips. No new taxes.” </a:t>
            </a:r>
          </a:p>
          <a:p>
            <a:pPr lvl="1"/>
            <a:r>
              <a:rPr lang="en-US" dirty="0" smtClean="0"/>
              <a:t>Too soon bro….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Bush on the Home Front</a:t>
            </a:r>
            <a:endParaRPr lang="en-US" dirty="0"/>
          </a:p>
        </p:txBody>
      </p:sp>
      <p:pic>
        <p:nvPicPr>
          <p:cNvPr id="4" name="Picture 3" descr="File:Clarence Thomas official SCOTUS portra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George H. W. Bush, President of the United States, official portrai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540250" cy="5709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3124200" y="1409700"/>
            <a:ext cx="2667000" cy="2207260"/>
          </a:xfrm>
          <a:prstGeom prst="wedgeRoundRectCallout">
            <a:avLst>
              <a:gd name="adj1" fmla="val 66440"/>
              <a:gd name="adj2" fmla="val 336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“Read my lips, NO NEW TAXES.”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8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Iran Hostage Crisis</a:t>
            </a:r>
          </a:p>
          <a:p>
            <a:r>
              <a:rPr lang="en-US" dirty="0" smtClean="0"/>
              <a:t>Supply-Side Economics, “Reaganomics”</a:t>
            </a:r>
          </a:p>
          <a:p>
            <a:r>
              <a:rPr lang="en-US" dirty="0" smtClean="0"/>
              <a:t>Star Wars</a:t>
            </a:r>
          </a:p>
          <a:p>
            <a:r>
              <a:rPr lang="en-US" dirty="0" err="1" smtClean="0"/>
              <a:t>Gorby</a:t>
            </a:r>
            <a:r>
              <a:rPr lang="en-US" dirty="0" smtClean="0"/>
              <a:t> </a:t>
            </a:r>
          </a:p>
          <a:p>
            <a:r>
              <a:rPr lang="en-US" dirty="0" smtClean="0"/>
              <a:t>Iran Contra</a:t>
            </a:r>
          </a:p>
          <a:p>
            <a:r>
              <a:rPr lang="en-US" dirty="0" smtClean="0"/>
              <a:t>Persian Gulf War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Quick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  <a:endParaRPr lang="en-US" dirty="0" smtClean="0"/>
          </a:p>
          <a:p>
            <a:pPr lvl="1"/>
            <a:r>
              <a:rPr lang="en-US" dirty="0" smtClean="0"/>
              <a:t>Leave </a:t>
            </a:r>
            <a:r>
              <a:rPr lang="en-US" dirty="0"/>
              <a:t>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269692" y="3707919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6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155575" y="-17907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307975" y="-16383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File:George H. W. Bush, President of the United States, official portrai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3602182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ular Callout 10"/>
          <p:cNvSpPr/>
          <p:nvPr/>
        </p:nvSpPr>
        <p:spPr>
          <a:xfrm>
            <a:off x="3505200" y="3671647"/>
            <a:ext cx="2895600" cy="2552700"/>
          </a:xfrm>
          <a:prstGeom prst="wedgeRoundRectCallout">
            <a:avLst>
              <a:gd name="adj1" fmla="val 71703"/>
              <a:gd name="adj2" fmla="val -65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“Read my lips, SUBSCRIBE.”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97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0718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Reagan was a member of the New Right:</a:t>
            </a:r>
          </a:p>
          <a:p>
            <a:pPr lvl="1"/>
            <a:r>
              <a:rPr lang="en-US" dirty="0" smtClean="0"/>
              <a:t>Believed large government was a failure</a:t>
            </a:r>
          </a:p>
          <a:p>
            <a:r>
              <a:rPr lang="en-US" dirty="0" smtClean="0"/>
              <a:t>Advocated free markets, anti-Soviet foreign policy, against government programs</a:t>
            </a:r>
          </a:p>
          <a:p>
            <a:r>
              <a:rPr lang="en-US" dirty="0" smtClean="0"/>
              <a:t>Election of 1980:</a:t>
            </a:r>
          </a:p>
          <a:p>
            <a:pPr lvl="1"/>
            <a:r>
              <a:rPr lang="en-US" dirty="0" smtClean="0"/>
              <a:t>Reagan (R) v. Carter (D)</a:t>
            </a:r>
          </a:p>
          <a:p>
            <a:pPr lvl="1"/>
            <a:r>
              <a:rPr lang="en-US" dirty="0" smtClean="0"/>
              <a:t>Reagan won 489 - 49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Election of Ronald Reagan, 1980</a:t>
            </a:r>
            <a:endParaRPr lang="en-US" dirty="0"/>
          </a:p>
        </p:txBody>
      </p:sp>
      <p:pic>
        <p:nvPicPr>
          <p:cNvPr id="4" name="Picture 3" descr="File:ElectoralCollege1980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34810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4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Iran Hostage crisis ended on January 20, 1981</a:t>
            </a:r>
          </a:p>
          <a:p>
            <a:r>
              <a:rPr lang="en-US" dirty="0" smtClean="0"/>
              <a:t>“Government is not the solution to our problem. Government is the problem.”</a:t>
            </a:r>
          </a:p>
          <a:p>
            <a:pPr lvl="1"/>
            <a:r>
              <a:rPr lang="en-US" dirty="0" smtClean="0"/>
              <a:t>Government spending increased between 1960 and 1980</a:t>
            </a:r>
          </a:p>
          <a:p>
            <a:pPr lvl="1"/>
            <a:r>
              <a:rPr lang="en-US" dirty="0" smtClean="0"/>
              <a:t>Money spent on entitlement programs increased</a:t>
            </a:r>
            <a:endParaRPr lang="en-US" dirty="0"/>
          </a:p>
          <a:p>
            <a:pPr lvl="1"/>
            <a:r>
              <a:rPr lang="en-US" dirty="0" smtClean="0"/>
              <a:t>Reagan proposed a budget that would cut $35 billion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Reagan Revolution</a:t>
            </a:r>
            <a:endParaRPr lang="en-US" dirty="0"/>
          </a:p>
        </p:txBody>
      </p:sp>
      <p:pic>
        <p:nvPicPr>
          <p:cNvPr id="4" name="Picture 3" descr="File:DF-ST-82-065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2" y="3962400"/>
            <a:ext cx="4932218" cy="2860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7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Supply-side economics (Reaganomics)</a:t>
            </a:r>
          </a:p>
          <a:p>
            <a:pPr lvl="1"/>
            <a:r>
              <a:rPr lang="en-US" dirty="0" smtClean="0"/>
              <a:t>Tax cuts for the wealthy</a:t>
            </a:r>
          </a:p>
          <a:p>
            <a:pPr lvl="1"/>
            <a:r>
              <a:rPr lang="en-US" dirty="0" smtClean="0"/>
              <a:t>In theory, the rich would use this money to invest and spend money to improve the economy</a:t>
            </a:r>
          </a:p>
          <a:p>
            <a:pPr lvl="1"/>
            <a:r>
              <a:rPr lang="en-US" dirty="0" smtClean="0"/>
              <a:t>Very similar to Andrew Mellon’s tax policy from the 1920s</a:t>
            </a:r>
            <a:endParaRPr lang="en-US" dirty="0"/>
          </a:p>
          <a:p>
            <a:r>
              <a:rPr lang="en-US" dirty="0" smtClean="0"/>
              <a:t>Increase in military spending</a:t>
            </a:r>
          </a:p>
          <a:p>
            <a:pPr lvl="1"/>
            <a:r>
              <a:rPr lang="en-US" dirty="0" smtClean="0"/>
              <a:t>$2 trillion for the Pentagon in the 1980s</a:t>
            </a:r>
          </a:p>
          <a:p>
            <a:pPr lvl="1"/>
            <a:r>
              <a:rPr lang="en-US" dirty="0" smtClean="0"/>
              <a:t>Helps contribute to federal deficits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Battle of the Budget</a:t>
            </a:r>
            <a:endParaRPr lang="en-US" dirty="0"/>
          </a:p>
        </p:txBody>
      </p:sp>
      <p:pic>
        <p:nvPicPr>
          <p:cNvPr id="4" name="Picture 3" descr="File:Ronald Reagan televised address from the Oval Office, outlining plan for Tax Reduction Legislation July 19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"/>
            <a:ext cx="4724400" cy="2285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0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Why did Reagan increase military spending?</a:t>
            </a:r>
          </a:p>
          <a:p>
            <a:pPr lvl="1"/>
            <a:r>
              <a:rPr lang="en-US" dirty="0" smtClean="0"/>
              <a:t>Belief that the Soviet Union could not compete, Soviet leaders would favor peace talks</a:t>
            </a:r>
            <a:endParaRPr lang="en-US" dirty="0"/>
          </a:p>
          <a:p>
            <a:r>
              <a:rPr lang="en-US" dirty="0" smtClean="0"/>
              <a:t>Strategic Defense Initiative (SDI) (Star Wars)</a:t>
            </a:r>
          </a:p>
          <a:p>
            <a:pPr lvl="1"/>
            <a:r>
              <a:rPr lang="en-US" dirty="0" smtClean="0"/>
              <a:t>Reagan’s nuclear defense plan</a:t>
            </a:r>
          </a:p>
          <a:p>
            <a:pPr lvl="1"/>
            <a:r>
              <a:rPr lang="en-US" dirty="0" smtClean="0"/>
              <a:t>Space stations could use lasers to defend against nuclear attacks</a:t>
            </a:r>
          </a:p>
          <a:p>
            <a:pPr lvl="1"/>
            <a:r>
              <a:rPr lang="en-US" dirty="0" smtClean="0"/>
              <a:t>Never occurred </a:t>
            </a:r>
            <a:endParaRPr lang="en-US" dirty="0"/>
          </a:p>
          <a:p>
            <a:r>
              <a:rPr lang="en-US" dirty="0" smtClean="0"/>
              <a:t>Increased tensions in the 1980s:</a:t>
            </a:r>
          </a:p>
          <a:p>
            <a:pPr lvl="1"/>
            <a:r>
              <a:rPr lang="en-US" dirty="0" smtClean="0"/>
              <a:t>Solidarity in Poland</a:t>
            </a:r>
          </a:p>
          <a:p>
            <a:pPr lvl="1"/>
            <a:r>
              <a:rPr lang="en-US" dirty="0" smtClean="0"/>
              <a:t>Korean airliner shot down by the Soviets</a:t>
            </a:r>
          </a:p>
          <a:p>
            <a:pPr lvl="1"/>
            <a:r>
              <a:rPr lang="en-US" dirty="0" smtClean="0"/>
              <a:t>Soviet Union boycotted the 1984 Olympic Games in LA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Reagan Renews the Cold War</a:t>
            </a:r>
            <a:endParaRPr lang="en-US" dirty="0"/>
          </a:p>
        </p:txBody>
      </p:sp>
      <p:pic>
        <p:nvPicPr>
          <p:cNvPr id="4" name="Picture 3" descr="File:Space Laser Satellite Defense System Concep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"/>
            <a:ext cx="51816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3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Sandinistas:</a:t>
            </a:r>
          </a:p>
          <a:p>
            <a:pPr lvl="1"/>
            <a:r>
              <a:rPr lang="en-US" dirty="0" smtClean="0"/>
              <a:t>Anti-American revolutionaries in Nicaragua</a:t>
            </a:r>
            <a:endParaRPr lang="en-US" dirty="0"/>
          </a:p>
          <a:p>
            <a:pPr lvl="1"/>
            <a:r>
              <a:rPr lang="en-US" dirty="0" smtClean="0"/>
              <a:t>Reagan believed they were an extension of the Soviet Union; 1</a:t>
            </a:r>
            <a:r>
              <a:rPr lang="en-US" baseline="30000" dirty="0" smtClean="0"/>
              <a:t>st</a:t>
            </a:r>
            <a:r>
              <a:rPr lang="en-US" dirty="0" smtClean="0"/>
              <a:t> of many Latin American countries to follow</a:t>
            </a:r>
          </a:p>
          <a:p>
            <a:r>
              <a:rPr lang="en-US" dirty="0" smtClean="0"/>
              <a:t>Reagan used covert aid in Latin America</a:t>
            </a:r>
          </a:p>
          <a:p>
            <a:pPr lvl="1"/>
            <a:r>
              <a:rPr lang="en-US" dirty="0" smtClean="0"/>
              <a:t>Nicaragua – aid to the Contras who were against the Sandinistas</a:t>
            </a:r>
          </a:p>
          <a:p>
            <a:pPr lvl="1"/>
            <a:r>
              <a:rPr lang="en-US" dirty="0" smtClean="0"/>
              <a:t>El Salvador – sent the military to bolster the Pro-American government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Troubles Abroad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0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Election of 1984:</a:t>
            </a:r>
          </a:p>
          <a:p>
            <a:pPr lvl="1"/>
            <a:r>
              <a:rPr lang="en-US" dirty="0" smtClean="0"/>
              <a:t>Reagan v. Mondale</a:t>
            </a:r>
          </a:p>
          <a:p>
            <a:pPr lvl="1"/>
            <a:r>
              <a:rPr lang="en-US" dirty="0" smtClean="0"/>
              <a:t>Reagan wins 525 – 13</a:t>
            </a:r>
            <a:endParaRPr lang="en-US" dirty="0"/>
          </a:p>
          <a:p>
            <a:r>
              <a:rPr lang="en-US" dirty="0" smtClean="0"/>
              <a:t>Mikhail Gorbachev “</a:t>
            </a:r>
            <a:r>
              <a:rPr lang="en-US" dirty="0" err="1" smtClean="0"/>
              <a:t>Gorby</a:t>
            </a:r>
            <a:r>
              <a:rPr lang="en-US" dirty="0" smtClean="0"/>
              <a:t>!”</a:t>
            </a:r>
          </a:p>
          <a:p>
            <a:pPr lvl="1"/>
            <a:r>
              <a:rPr lang="en-US" i="1" dirty="0" smtClean="0"/>
              <a:t>Glasnost</a:t>
            </a:r>
            <a:r>
              <a:rPr lang="en-US" dirty="0" smtClean="0"/>
              <a:t> – openness, allowed some freedoms for Soviet citizens</a:t>
            </a:r>
          </a:p>
          <a:p>
            <a:pPr lvl="1"/>
            <a:r>
              <a:rPr lang="en-US" i="1" dirty="0" smtClean="0"/>
              <a:t>Perestroika</a:t>
            </a:r>
            <a:r>
              <a:rPr lang="en-US" dirty="0" smtClean="0"/>
              <a:t> – economic restructuring to improve the Soviet economy</a:t>
            </a:r>
            <a:endParaRPr lang="en-US" dirty="0"/>
          </a:p>
          <a:p>
            <a:r>
              <a:rPr lang="en-US" dirty="0" smtClean="0"/>
              <a:t>The Soviet Union could not keep pace spending with the US</a:t>
            </a:r>
          </a:p>
          <a:p>
            <a:r>
              <a:rPr lang="en-US" dirty="0" smtClean="0"/>
              <a:t>Reagan and </a:t>
            </a:r>
            <a:r>
              <a:rPr lang="en-US" dirty="0" err="1" smtClean="0"/>
              <a:t>Gorby</a:t>
            </a:r>
            <a:r>
              <a:rPr lang="en-US" dirty="0" smtClean="0"/>
              <a:t> signed treaties limiting weapons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Round Two for Reagan</a:t>
            </a:r>
            <a:endParaRPr lang="en-US" dirty="0"/>
          </a:p>
        </p:txBody>
      </p:sp>
      <p:pic>
        <p:nvPicPr>
          <p:cNvPr id="4" name="Picture 3" descr="File:ElectoralCollege1984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01695"/>
            <a:ext cx="5943600" cy="34563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 descr="File:Mikhail Gorbachev 19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66" y="0"/>
            <a:ext cx="2858452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Reagan and Gorbachev hold discussion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5943600" cy="399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9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Iran-Contra Affair</a:t>
            </a:r>
          </a:p>
          <a:p>
            <a:pPr lvl="1"/>
            <a:r>
              <a:rPr lang="en-US" dirty="0" smtClean="0"/>
              <a:t>American hostages were held in Lebanon</a:t>
            </a:r>
          </a:p>
          <a:p>
            <a:pPr lvl="1"/>
            <a:r>
              <a:rPr lang="en-US" dirty="0" smtClean="0"/>
              <a:t>Contras were rebels fighting the Sandinistas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 Reagan administration sold weapons to the Contras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That money was sent to Iran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Iran would then help free the hostages</a:t>
            </a:r>
            <a:endParaRPr lang="en-US" dirty="0"/>
          </a:p>
          <a:p>
            <a:r>
              <a:rPr lang="en-US" dirty="0" smtClean="0"/>
              <a:t>Why is this a problem?</a:t>
            </a:r>
          </a:p>
          <a:p>
            <a:pPr lvl="1"/>
            <a:r>
              <a:rPr lang="en-US" dirty="0" smtClean="0"/>
              <a:t>Congress forbid providing aid to the Contras</a:t>
            </a:r>
          </a:p>
          <a:p>
            <a:pPr lvl="1"/>
            <a:r>
              <a:rPr lang="en-US" dirty="0" smtClean="0"/>
              <a:t>Reagan stated he refused to negotiate with terrorists</a:t>
            </a:r>
          </a:p>
          <a:p>
            <a:r>
              <a:rPr lang="en-US" dirty="0" smtClean="0"/>
              <a:t>Effects of the scandal?</a:t>
            </a:r>
          </a:p>
          <a:p>
            <a:pPr lvl="1"/>
            <a:r>
              <a:rPr lang="en-US" dirty="0" smtClean="0"/>
              <a:t>Reagan claimed he was innocent</a:t>
            </a:r>
          </a:p>
          <a:p>
            <a:pPr lvl="1"/>
            <a:r>
              <a:rPr lang="en-US" dirty="0" smtClean="0"/>
              <a:t>Tarred his administration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Iran-Contra Imbroglio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Reagan did not balance the budget</a:t>
            </a:r>
          </a:p>
          <a:p>
            <a:pPr lvl="1"/>
            <a:r>
              <a:rPr lang="en-US" dirty="0" smtClean="0"/>
              <a:t>Increase in military spending</a:t>
            </a:r>
            <a:endParaRPr lang="en-US" dirty="0"/>
          </a:p>
          <a:p>
            <a:r>
              <a:rPr lang="en-US" dirty="0" smtClean="0"/>
              <a:t>Spending on social programs was reduced</a:t>
            </a:r>
          </a:p>
          <a:p>
            <a:endParaRPr lang="en-US" dirty="0"/>
          </a:p>
          <a:p>
            <a:pPr marL="109728" indent="0" algn="ctr">
              <a:buNone/>
            </a:pPr>
            <a:r>
              <a:rPr lang="en-US" dirty="0" smtClean="0"/>
              <a:t>The Religious Right</a:t>
            </a:r>
          </a:p>
          <a:p>
            <a:r>
              <a:rPr lang="en-US" dirty="0" smtClean="0"/>
              <a:t>“Moral Majority” led by Reverend Jerry </a:t>
            </a:r>
            <a:r>
              <a:rPr lang="en-US" dirty="0" err="1" smtClean="0"/>
              <a:t>Falwell</a:t>
            </a:r>
            <a:r>
              <a:rPr lang="en-US" dirty="0" smtClean="0"/>
              <a:t>– “against sexual permissiveness, abortion, feminism, and the spread of gay rights.” (977)</a:t>
            </a:r>
          </a:p>
          <a:p>
            <a:r>
              <a:rPr lang="en-US" dirty="0" smtClean="0"/>
              <a:t>1980s saw an increase in “right-to-life” movement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Reagan’s Economic Legacy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2792</TotalTime>
  <Words>796</Words>
  <Application>Microsoft Office PowerPoint</Application>
  <PresentationFormat>On-screen Show (4:3)</PresentationFormat>
  <Paragraphs>916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American Pageant Chapter 40</vt:lpstr>
      <vt:lpstr>The Election of Ronald Reagan, 1980</vt:lpstr>
      <vt:lpstr>The Reagan Revolution</vt:lpstr>
      <vt:lpstr>The Battle of the Budget</vt:lpstr>
      <vt:lpstr>Reagan Renews the Cold War</vt:lpstr>
      <vt:lpstr>Troubles Abroad</vt:lpstr>
      <vt:lpstr>Round Two for Reagan</vt:lpstr>
      <vt:lpstr>The Iran-Contra Imbroglio</vt:lpstr>
      <vt:lpstr>Reagan’s Economic Legacy</vt:lpstr>
      <vt:lpstr>Conservatism in the Courts</vt:lpstr>
      <vt:lpstr>George H.W. Bush and the End of The Cold War</vt:lpstr>
      <vt:lpstr>Bush on the Home Front</vt:lpstr>
      <vt:lpstr>Quick Review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38</dc:title>
  <dc:creator>Adam Norris</dc:creator>
  <cp:lastModifiedBy>adam</cp:lastModifiedBy>
  <cp:revision>76</cp:revision>
  <dcterms:created xsi:type="dcterms:W3CDTF">2013-04-28T19:42:10Z</dcterms:created>
  <dcterms:modified xsi:type="dcterms:W3CDTF">2014-04-06T15:43:02Z</dcterms:modified>
</cp:coreProperties>
</file>