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96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D5B-3FCE-4D1A-8C9E-4B59984AD54A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D5B-3FCE-4D1A-8C9E-4B59984AD54A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D5B-3FCE-4D1A-8C9E-4B59984AD54A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D5B-3FCE-4D1A-8C9E-4B59984AD54A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D5B-3FCE-4D1A-8C9E-4B59984AD54A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D5B-3FCE-4D1A-8C9E-4B59984AD54A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D5B-3FCE-4D1A-8C9E-4B59984AD54A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D5B-3FCE-4D1A-8C9E-4B59984AD54A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D5B-3FCE-4D1A-8C9E-4B59984AD54A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D5B-3FCE-4D1A-8C9E-4B59984AD54A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D5B-3FCE-4D1A-8C9E-4B59984AD54A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9865D5B-3FCE-4D1A-8C9E-4B59984AD54A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236" y="2209800"/>
            <a:ext cx="7848600" cy="1927225"/>
          </a:xfrm>
        </p:spPr>
        <p:txBody>
          <a:bodyPr/>
          <a:lstStyle/>
          <a:p>
            <a:pPr algn="ctr"/>
            <a:r>
              <a:rPr lang="en-US" dirty="0" smtClean="0"/>
              <a:t>American Pageant Chapter 41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4724400"/>
            <a:ext cx="6400800" cy="1752600"/>
          </a:xfrm>
        </p:spPr>
        <p:txBody>
          <a:bodyPr/>
          <a:lstStyle/>
          <a:p>
            <a:pPr algn="ctr"/>
            <a:r>
              <a:rPr lang="en-US" dirty="0" smtClean="0"/>
              <a:t>America Confronts the Post-Clod War Era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3810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</a:rPr>
              <a:t>www.Apushreview.com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Terrorism Comes to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September 11, 2001:</a:t>
            </a:r>
          </a:p>
          <a:p>
            <a:pPr lvl="1"/>
            <a:r>
              <a:rPr lang="en-US" dirty="0" smtClean="0"/>
              <a:t>NYC, DC, and PA attacks</a:t>
            </a:r>
          </a:p>
          <a:p>
            <a:pPr lvl="1"/>
            <a:r>
              <a:rPr lang="en-US" dirty="0" smtClean="0"/>
              <a:t>Over 3,000 individuals died</a:t>
            </a:r>
            <a:endParaRPr lang="en-US" dirty="0"/>
          </a:p>
          <a:p>
            <a:r>
              <a:rPr lang="en-US" dirty="0" smtClean="0"/>
              <a:t>Al Qaeda</a:t>
            </a:r>
          </a:p>
          <a:p>
            <a:pPr lvl="1"/>
            <a:r>
              <a:rPr lang="en-US" dirty="0" smtClean="0"/>
              <a:t>Osama bin Laden, Islamic fundamentalist</a:t>
            </a:r>
          </a:p>
          <a:p>
            <a:pPr lvl="1"/>
            <a:r>
              <a:rPr lang="en-US" dirty="0" smtClean="0"/>
              <a:t>Resented Western presence in the Middle East</a:t>
            </a:r>
          </a:p>
          <a:p>
            <a:r>
              <a:rPr lang="en-US" dirty="0" smtClean="0"/>
              <a:t>PATRIOT Act:</a:t>
            </a:r>
          </a:p>
          <a:p>
            <a:pPr lvl="1"/>
            <a:r>
              <a:rPr lang="en-US" dirty="0" smtClean="0"/>
              <a:t>Passed in response to attacks</a:t>
            </a:r>
          </a:p>
          <a:p>
            <a:pPr lvl="1"/>
            <a:r>
              <a:rPr lang="en-US" dirty="0" smtClean="0"/>
              <a:t>Increased powers for the federal government</a:t>
            </a:r>
          </a:p>
          <a:p>
            <a:pPr lvl="2"/>
            <a:r>
              <a:rPr lang="en-US" dirty="0" smtClean="0"/>
              <a:t>More phone and email surveillance</a:t>
            </a:r>
          </a:p>
          <a:p>
            <a:r>
              <a:rPr lang="en-US" dirty="0" smtClean="0"/>
              <a:t>Guantanamo Bay, Cuba</a:t>
            </a:r>
          </a:p>
          <a:p>
            <a:pPr lvl="1"/>
            <a:r>
              <a:rPr lang="en-US" dirty="0" smtClean="0"/>
              <a:t>Suspected terrorists have been held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Aerial image of Camp xray, January 2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41" y="1371600"/>
            <a:ext cx="4763135" cy="3126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3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Bush Takes the Offensive Against Iraq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Saddam Hussein in 1998:</a:t>
            </a:r>
          </a:p>
          <a:p>
            <a:pPr lvl="1"/>
            <a:r>
              <a:rPr lang="en-US" dirty="0" smtClean="0"/>
              <a:t>Kicked out UN weapons inspectors </a:t>
            </a:r>
            <a:endParaRPr lang="en-US" dirty="0"/>
          </a:p>
          <a:p>
            <a:r>
              <a:rPr lang="en-US" dirty="0" smtClean="0"/>
              <a:t>“Axis of Evil”</a:t>
            </a:r>
          </a:p>
          <a:p>
            <a:pPr lvl="1"/>
            <a:r>
              <a:rPr lang="en-US" dirty="0" smtClean="0"/>
              <a:t>Bush declared Iraq, Iran, and North Korea were a danger to American security</a:t>
            </a:r>
          </a:p>
          <a:p>
            <a:r>
              <a:rPr lang="en-US" dirty="0"/>
              <a:t>March 19, 2003:</a:t>
            </a:r>
          </a:p>
          <a:p>
            <a:pPr lvl="1"/>
            <a:r>
              <a:rPr lang="en-US" dirty="0"/>
              <a:t>US invaded Iraq</a:t>
            </a:r>
          </a:p>
          <a:p>
            <a:r>
              <a:rPr lang="en-US" dirty="0" smtClean="0"/>
              <a:t>Why did US invade Iraq?</a:t>
            </a:r>
          </a:p>
          <a:p>
            <a:pPr lvl="1"/>
            <a:r>
              <a:rPr lang="en-US" dirty="0" smtClean="0"/>
              <a:t>Bush argued Iraq had WMDs, was developing nuclear weapons, and had ties to terrorism</a:t>
            </a:r>
          </a:p>
          <a:p>
            <a:r>
              <a:rPr lang="en-US" dirty="0" smtClean="0"/>
              <a:t>What do we know today?</a:t>
            </a:r>
          </a:p>
          <a:p>
            <a:pPr lvl="1"/>
            <a:r>
              <a:rPr lang="en-US" dirty="0" smtClean="0"/>
              <a:t>No WMDs have been found, no connection to Al Qaeda either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Owning Iraq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139 Americans died during the invasion, many more died during occupation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Country In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Corporate problems:</a:t>
            </a:r>
          </a:p>
          <a:p>
            <a:pPr lvl="1"/>
            <a:r>
              <a:rPr lang="en-US" dirty="0" smtClean="0"/>
              <a:t>Fraud at Enron and WorldCom</a:t>
            </a:r>
          </a:p>
          <a:p>
            <a:r>
              <a:rPr lang="en-US" dirty="0" smtClean="0"/>
              <a:t>California:</a:t>
            </a:r>
          </a:p>
          <a:p>
            <a:pPr lvl="1"/>
            <a:r>
              <a:rPr lang="en-US" dirty="0" smtClean="0"/>
              <a:t>Recalled Governor Davis, replaced with……</a:t>
            </a:r>
          </a:p>
          <a:p>
            <a:pPr lvl="1"/>
            <a:r>
              <a:rPr lang="en-US" dirty="0" smtClean="0"/>
              <a:t>Arnold Schwarzenegger</a:t>
            </a:r>
          </a:p>
          <a:p>
            <a:pPr lvl="1"/>
            <a:r>
              <a:rPr lang="en-US" dirty="0" smtClean="0"/>
              <a:t>What state made recall popular during the Progressive Era?</a:t>
            </a:r>
          </a:p>
          <a:p>
            <a:pPr lvl="2"/>
            <a:r>
              <a:rPr lang="en-US" dirty="0" smtClean="0"/>
              <a:t>Wisconsin – Robert La </a:t>
            </a:r>
            <a:r>
              <a:rPr lang="en-US" dirty="0" err="1" smtClean="0"/>
              <a:t>Follette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Reelecting George W. Bush</a:t>
            </a:r>
          </a:p>
          <a:p>
            <a:r>
              <a:rPr lang="en-US" dirty="0" smtClean="0"/>
              <a:t>No Child Left Behind – 2002:</a:t>
            </a:r>
          </a:p>
          <a:p>
            <a:pPr lvl="1"/>
            <a:r>
              <a:rPr lang="en-US" dirty="0" smtClean="0"/>
              <a:t>Provided for federal standards in schools</a:t>
            </a:r>
            <a:endParaRPr lang="en-US" dirty="0"/>
          </a:p>
          <a:p>
            <a:r>
              <a:rPr lang="en-US" dirty="0" smtClean="0"/>
              <a:t>Bush advocated an amendment banning gay marriage</a:t>
            </a:r>
          </a:p>
          <a:p>
            <a:r>
              <a:rPr lang="en-US" dirty="0" smtClean="0"/>
              <a:t>Election of 2004:</a:t>
            </a:r>
          </a:p>
          <a:p>
            <a:pPr lvl="1"/>
            <a:r>
              <a:rPr lang="en-US" dirty="0" smtClean="0"/>
              <a:t>John Kerry (D) v. Bush (R)</a:t>
            </a:r>
          </a:p>
          <a:p>
            <a:pPr lvl="1"/>
            <a:r>
              <a:rPr lang="en-US" dirty="0" smtClean="0"/>
              <a:t>Kerry came across as a “flip-flopper”</a:t>
            </a:r>
          </a:p>
          <a:p>
            <a:pPr lvl="1"/>
            <a:r>
              <a:rPr lang="en-US" dirty="0" smtClean="0"/>
              <a:t>Bush won, 286 – 252</a:t>
            </a:r>
          </a:p>
          <a:p>
            <a:pPr lvl="2"/>
            <a:r>
              <a:rPr lang="en-US" dirty="0" smtClean="0"/>
              <a:t>Gained support from the “Bible Belt”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Schwarzenegger Bus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35927"/>
            <a:ext cx="4901565" cy="32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Robert M La Follette, S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80" y="0"/>
            <a:ext cx="2115820" cy="2626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4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</a:t>
            </a:r>
            <a:endParaRPr lang="en-US" dirty="0" smtClean="0"/>
          </a:p>
          <a:p>
            <a:pPr lvl="1"/>
            <a:r>
              <a:rPr lang="en-US" dirty="0" smtClean="0"/>
              <a:t>Leave </a:t>
            </a:r>
            <a:r>
              <a:rPr lang="en-US" dirty="0"/>
              <a:t>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269692" y="3707919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6" name="AutoShape 2" descr="https://encrypted-tbn2.gstatic.com/images?q=tbn:ANd9GcQkc5IHsMOYHShuFMA7rilTx_nj7763lEQCrXU_8ySLYj54WKBo"/>
          <p:cNvSpPr>
            <a:spLocks noChangeAspect="1" noChangeArrowheads="1"/>
          </p:cNvSpPr>
          <p:nvPr/>
        </p:nvSpPr>
        <p:spPr bwMode="auto">
          <a:xfrm>
            <a:off x="155575" y="-1790700"/>
            <a:ext cx="3486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encrypted-tbn2.gstatic.com/images?q=tbn:ANd9GcQkc5IHsMOYHShuFMA7rilTx_nj7763lEQCrXU_8ySLYj54WKBo"/>
          <p:cNvSpPr>
            <a:spLocks noChangeAspect="1" noChangeArrowheads="1"/>
          </p:cNvSpPr>
          <p:nvPr/>
        </p:nvSpPr>
        <p:spPr bwMode="auto">
          <a:xfrm>
            <a:off x="307975" y="-1638300"/>
            <a:ext cx="3486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File:Cl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2916448"/>
            <a:ext cx="3429000" cy="39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4495800" y="2916448"/>
            <a:ext cx="2209800" cy="1807952"/>
          </a:xfrm>
          <a:prstGeom prst="wedgeRoundRectCallout">
            <a:avLst>
              <a:gd name="adj1" fmla="val 66941"/>
              <a:gd name="adj2" fmla="val 410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Good luck in May!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97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Bill Clinton: The First Baby-Boomer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Clinton was a “New” Democrat:</a:t>
            </a:r>
          </a:p>
          <a:p>
            <a:pPr lvl="1"/>
            <a:r>
              <a:rPr lang="en-US" dirty="0" smtClean="0"/>
              <a:t>Movement towards the center politically</a:t>
            </a:r>
          </a:p>
          <a:p>
            <a:pPr lvl="2"/>
            <a:r>
              <a:rPr lang="en-US" dirty="0" smtClean="0"/>
              <a:t>Tougher on crime, pro-defense, welfare reform</a:t>
            </a:r>
            <a:endParaRPr lang="en-US" dirty="0"/>
          </a:p>
          <a:p>
            <a:r>
              <a:rPr lang="en-US" dirty="0" smtClean="0"/>
              <a:t>Election of 1992:</a:t>
            </a:r>
          </a:p>
          <a:p>
            <a:pPr lvl="1"/>
            <a:r>
              <a:rPr lang="en-US" dirty="0" smtClean="0"/>
              <a:t>George H. W. Bush (R), Bill Clinton (D), and Ross Perot (Independent)</a:t>
            </a:r>
          </a:p>
          <a:p>
            <a:pPr lvl="1"/>
            <a:r>
              <a:rPr lang="en-US" dirty="0" smtClean="0"/>
              <a:t>“It’s the economy, stupid”</a:t>
            </a:r>
          </a:p>
          <a:p>
            <a:pPr lvl="2"/>
            <a:r>
              <a:rPr lang="en-US" dirty="0" smtClean="0"/>
              <a:t>Bad economy hurt Bush’s reelection bid</a:t>
            </a:r>
          </a:p>
          <a:p>
            <a:pPr lvl="1"/>
            <a:r>
              <a:rPr lang="en-US" dirty="0" smtClean="0"/>
              <a:t>Perot received nearly 20,000,000 votes</a:t>
            </a:r>
          </a:p>
          <a:p>
            <a:pPr lvl="1"/>
            <a:r>
              <a:rPr lang="en-US" dirty="0" smtClean="0"/>
              <a:t>Clinton won, Democrats controlled Congress </a:t>
            </a:r>
          </a:p>
          <a:p>
            <a:r>
              <a:rPr lang="en-US" dirty="0" smtClean="0"/>
              <a:t>Clinton’s appointments:</a:t>
            </a:r>
          </a:p>
          <a:p>
            <a:pPr lvl="1"/>
            <a:r>
              <a:rPr lang="en-US" dirty="0" smtClean="0"/>
              <a:t>Janet Reno – Attorney General, Ruth Bader Ginsburg – 2</a:t>
            </a:r>
            <a:r>
              <a:rPr lang="en-US" baseline="30000" dirty="0" smtClean="0"/>
              <a:t>nd</a:t>
            </a:r>
            <a:r>
              <a:rPr lang="en-US" dirty="0" smtClean="0"/>
              <a:t> female on the Supreme Court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ElectoralCollege1992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5943600" cy="345630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 descr="File:Janet Reno-us-Portrai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"/>
            <a:ext cx="3982085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42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False Start For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Clinton advocated ending the ban on homosexuals in the military</a:t>
            </a:r>
          </a:p>
          <a:p>
            <a:pPr lvl="1"/>
            <a:r>
              <a:rPr lang="en-US" dirty="0" smtClean="0"/>
              <a:t>Eventually settled on “don’t ask, don’t tell”</a:t>
            </a:r>
            <a:endParaRPr lang="en-US" dirty="0"/>
          </a:p>
          <a:p>
            <a:r>
              <a:rPr lang="en-US" dirty="0" smtClean="0"/>
              <a:t>Brady Bill:</a:t>
            </a:r>
          </a:p>
          <a:p>
            <a:pPr lvl="1"/>
            <a:r>
              <a:rPr lang="en-US" dirty="0" smtClean="0"/>
              <a:t>Gun-control law</a:t>
            </a:r>
          </a:p>
          <a:p>
            <a:r>
              <a:rPr lang="en-US" dirty="0" smtClean="0"/>
              <a:t>April 19, 1995:</a:t>
            </a:r>
          </a:p>
          <a:p>
            <a:pPr lvl="1"/>
            <a:r>
              <a:rPr lang="en-US" dirty="0" smtClean="0"/>
              <a:t>Oklahoma City bombing</a:t>
            </a:r>
          </a:p>
          <a:p>
            <a:pPr lvl="1"/>
            <a:r>
              <a:rPr lang="en-US" dirty="0" smtClean="0"/>
              <a:t>Timothy McVeigh and Terry Nichols</a:t>
            </a:r>
            <a:endParaRPr lang="en-US" dirty="0"/>
          </a:p>
          <a:p>
            <a:pPr lvl="1"/>
            <a:r>
              <a:rPr lang="en-US" dirty="0" smtClean="0"/>
              <a:t>168 people were killed</a:t>
            </a:r>
          </a:p>
          <a:p>
            <a:r>
              <a:rPr lang="en-US" dirty="0" smtClean="0"/>
              <a:t>April 20, 1999:</a:t>
            </a:r>
          </a:p>
          <a:p>
            <a:pPr lvl="1"/>
            <a:r>
              <a:rPr lang="en-US" dirty="0" smtClean="0"/>
              <a:t>Columbine High School shooting</a:t>
            </a:r>
          </a:p>
          <a:p>
            <a:pPr lvl="1"/>
            <a:r>
              <a:rPr lang="en-US" dirty="0" smtClean="0"/>
              <a:t>Helped bring attention to weapons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Oklahomacitybombing-DF-ST-98-0135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40" y="1752600"/>
            <a:ext cx="2326640" cy="407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Obama signs DADT repe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64" y="2057400"/>
            <a:ext cx="59436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03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Politics of Distrust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Newt Gingrich:</a:t>
            </a:r>
          </a:p>
          <a:p>
            <a:pPr lvl="1"/>
            <a:r>
              <a:rPr lang="en-US" dirty="0" smtClean="0"/>
              <a:t>Speaker of the House</a:t>
            </a:r>
          </a:p>
          <a:p>
            <a:pPr lvl="2"/>
            <a:r>
              <a:rPr lang="en-US" dirty="0" smtClean="0"/>
              <a:t>Other famous speakers of the House………</a:t>
            </a:r>
          </a:p>
          <a:p>
            <a:pPr lvl="1"/>
            <a:r>
              <a:rPr lang="en-US" dirty="0" smtClean="0"/>
              <a:t>“Contract with America”</a:t>
            </a:r>
          </a:p>
          <a:p>
            <a:pPr lvl="2"/>
            <a:r>
              <a:rPr lang="en-US" dirty="0" smtClean="0"/>
              <a:t>Promised reduction in deficits and welfare programs</a:t>
            </a:r>
            <a:endParaRPr lang="en-US" dirty="0"/>
          </a:p>
          <a:p>
            <a:r>
              <a:rPr lang="en-US" dirty="0" smtClean="0"/>
              <a:t>1994 Midterm elections:</a:t>
            </a:r>
          </a:p>
          <a:p>
            <a:pPr lvl="1"/>
            <a:r>
              <a:rPr lang="en-US" dirty="0" smtClean="0"/>
              <a:t>All Republicans in Congress were re-elected, gained many more seats</a:t>
            </a:r>
            <a:endParaRPr lang="en-US" dirty="0"/>
          </a:p>
          <a:p>
            <a:pPr lvl="1"/>
            <a:r>
              <a:rPr lang="en-US" dirty="0" smtClean="0"/>
              <a:t>Republicans challenged “unfunded mandates”</a:t>
            </a:r>
          </a:p>
          <a:p>
            <a:r>
              <a:rPr lang="en-US" dirty="0" smtClean="0"/>
              <a:t>Welfare Reform:</a:t>
            </a:r>
          </a:p>
          <a:p>
            <a:pPr lvl="1"/>
            <a:r>
              <a:rPr lang="en-US" dirty="0" smtClean="0"/>
              <a:t>Massive cuts for benefits</a:t>
            </a:r>
          </a:p>
          <a:p>
            <a:pPr lvl="1"/>
            <a:r>
              <a:rPr lang="en-US" dirty="0" smtClean="0"/>
              <a:t>Cut benefits for immigrants</a:t>
            </a:r>
            <a:endParaRPr lang="en-US" dirty="0"/>
          </a:p>
          <a:p>
            <a:r>
              <a:rPr lang="en-US" dirty="0" smtClean="0"/>
              <a:t>Although Clinton alienated some in his party, he gained a lot of support for moving towards the middle</a:t>
            </a:r>
          </a:p>
          <a:p>
            <a:r>
              <a:rPr lang="en-US" dirty="0" smtClean="0"/>
              <a:t>Election of 1996:</a:t>
            </a:r>
          </a:p>
          <a:p>
            <a:pPr lvl="1"/>
            <a:r>
              <a:rPr lang="en-US" dirty="0" smtClean="0"/>
              <a:t>Clinton (D), Dole (R), Perot (Independent)</a:t>
            </a:r>
          </a:p>
          <a:p>
            <a:pPr lvl="1"/>
            <a:r>
              <a:rPr lang="en-US" dirty="0" smtClean="0"/>
              <a:t>Clinton won 379 - 159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NewtGingric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ile:Cl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29" y="0"/>
            <a:ext cx="2848571" cy="329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ile:ElectoralCollege1996.sv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00847"/>
            <a:ext cx="5943600" cy="345630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63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Clinton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Setbacks for Affirmative Action:</a:t>
            </a:r>
          </a:p>
          <a:p>
            <a:pPr lvl="1"/>
            <a:r>
              <a:rPr lang="en-US" dirty="0" smtClean="0"/>
              <a:t>California Proposition 209</a:t>
            </a:r>
          </a:p>
          <a:p>
            <a:pPr lvl="2"/>
            <a:r>
              <a:rPr lang="en-US" dirty="0" smtClean="0"/>
              <a:t>Prohibited AA in government and higher education</a:t>
            </a:r>
            <a:endParaRPr lang="en-US" dirty="0"/>
          </a:p>
          <a:p>
            <a:pPr lvl="1"/>
            <a:r>
              <a:rPr lang="en-US" dirty="0" smtClean="0"/>
              <a:t>Clinton did not approve of the setbacks</a:t>
            </a:r>
          </a:p>
          <a:p>
            <a:r>
              <a:rPr lang="en-US" dirty="0" smtClean="0"/>
              <a:t>Economic Issues:</a:t>
            </a:r>
          </a:p>
          <a:p>
            <a:pPr lvl="1"/>
            <a:r>
              <a:rPr lang="en-US" dirty="0" smtClean="0"/>
              <a:t>Dot.com businesses boomed</a:t>
            </a:r>
          </a:p>
          <a:p>
            <a:pPr lvl="1"/>
            <a:r>
              <a:rPr lang="en-US" dirty="0" smtClean="0"/>
              <a:t>Stock market increased drastically</a:t>
            </a:r>
          </a:p>
          <a:p>
            <a:pPr lvl="1"/>
            <a:r>
              <a:rPr lang="en-US" dirty="0" smtClean="0"/>
              <a:t>The 1990s economy was unprecedented  </a:t>
            </a:r>
            <a:endParaRPr lang="en-US" dirty="0"/>
          </a:p>
          <a:p>
            <a:r>
              <a:rPr lang="en-US" dirty="0" smtClean="0"/>
              <a:t>North Atlantic Free Trade Agreement (NAFTA):</a:t>
            </a:r>
          </a:p>
          <a:p>
            <a:pPr lvl="1"/>
            <a:r>
              <a:rPr lang="en-US" dirty="0" smtClean="0"/>
              <a:t>1993 – eliminated tariffs between Canada, US, and Mexico</a:t>
            </a:r>
          </a:p>
          <a:p>
            <a:pPr lvl="1"/>
            <a:r>
              <a:rPr lang="en-US" dirty="0" smtClean="0"/>
              <a:t>Many argued it helped promote outsourcing</a:t>
            </a:r>
          </a:p>
          <a:p>
            <a:r>
              <a:rPr lang="en-US" dirty="0" smtClean="0"/>
              <a:t>World Trade Organization (WTO):</a:t>
            </a:r>
          </a:p>
          <a:p>
            <a:pPr lvl="1"/>
            <a:r>
              <a:rPr lang="en-US" dirty="0" smtClean="0"/>
              <a:t>Hoped to promote free trade throughout the world</a:t>
            </a:r>
          </a:p>
          <a:p>
            <a:pPr lvl="1"/>
            <a:r>
              <a:rPr lang="en-US" dirty="0" smtClean="0"/>
              <a:t>Protests in Seattle turned violent</a:t>
            </a:r>
          </a:p>
          <a:p>
            <a:r>
              <a:rPr lang="en-US" dirty="0" smtClean="0"/>
              <a:t>Clinton scandals:</a:t>
            </a:r>
          </a:p>
          <a:p>
            <a:pPr lvl="1"/>
            <a:r>
              <a:rPr lang="en-US" dirty="0" smtClean="0"/>
              <a:t>Allegations that individuals donated money in exchange for staying overnight at the White House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Bill Clinton signing Nafta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93" y="76200"/>
            <a:ext cx="5369560" cy="3678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WTO protests in Seattle November 30 199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5943600" cy="3613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45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Problems Abroad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Somalia, October, 1993:</a:t>
            </a:r>
          </a:p>
          <a:p>
            <a:pPr lvl="1"/>
            <a:r>
              <a:rPr lang="en-US" dirty="0" smtClean="0"/>
              <a:t>18 Americans were killed on a special mission</a:t>
            </a:r>
            <a:endParaRPr lang="en-US" dirty="0"/>
          </a:p>
          <a:p>
            <a:r>
              <a:rPr lang="en-US" dirty="0" smtClean="0"/>
              <a:t>Improved relations with China:</a:t>
            </a:r>
          </a:p>
          <a:p>
            <a:pPr lvl="1"/>
            <a:r>
              <a:rPr lang="en-US" dirty="0" smtClean="0"/>
              <a:t>Large market, Clinton wanted to improve trade relations</a:t>
            </a:r>
          </a:p>
          <a:p>
            <a:pPr lvl="1"/>
            <a:r>
              <a:rPr lang="en-US" dirty="0" smtClean="0"/>
              <a:t>May, 2000 China became a major trading partner of the US</a:t>
            </a:r>
            <a:endParaRPr lang="en-US" dirty="0"/>
          </a:p>
          <a:p>
            <a:r>
              <a:rPr lang="en-US" dirty="0" smtClean="0"/>
              <a:t>Serbia:</a:t>
            </a:r>
          </a:p>
          <a:p>
            <a:pPr lvl="1"/>
            <a:r>
              <a:rPr lang="en-US" dirty="0" smtClean="0"/>
              <a:t>“Ethnic Cleansing” by Slobodan Milosevic </a:t>
            </a:r>
          </a:p>
          <a:p>
            <a:pPr lvl="1"/>
            <a:r>
              <a:rPr lang="en-US" dirty="0" smtClean="0"/>
              <a:t>US and NATO led a bombing campaign</a:t>
            </a:r>
          </a:p>
          <a:p>
            <a:r>
              <a:rPr lang="en-US" dirty="0" smtClean="0"/>
              <a:t>Middle East, 1993:</a:t>
            </a:r>
          </a:p>
          <a:p>
            <a:pPr lvl="1"/>
            <a:r>
              <a:rPr lang="en-US" dirty="0" smtClean="0"/>
              <a:t>Clinton held a meeting with Yitzhak Rabin (Israel) and </a:t>
            </a:r>
            <a:r>
              <a:rPr lang="en-US" dirty="0" err="1" smtClean="0"/>
              <a:t>Yasir</a:t>
            </a:r>
            <a:r>
              <a:rPr lang="en-US" dirty="0" smtClean="0"/>
              <a:t> Arafat (PLO) </a:t>
            </a:r>
          </a:p>
          <a:p>
            <a:pPr lvl="1"/>
            <a:r>
              <a:rPr lang="en-US" dirty="0" smtClean="0"/>
              <a:t>Sought to promote self-rule for Palestinians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Black Hawk Down Rangers under fire October 3, 199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352800" cy="23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Bill Clinton, Yitzhak Rabin, Yasser Arafat at the White House 1993-09-1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5730875" cy="3912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13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Scandal </a:t>
            </a:r>
            <a:r>
              <a:rPr lang="en-US" dirty="0"/>
              <a:t>A</a:t>
            </a:r>
            <a:r>
              <a:rPr lang="en-US" dirty="0" smtClean="0"/>
              <a:t>nd Impeachment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Monica Lewinsky:</a:t>
            </a:r>
          </a:p>
          <a:p>
            <a:pPr lvl="1"/>
            <a:r>
              <a:rPr lang="en-US" dirty="0" smtClean="0"/>
              <a:t>White-House intern that had an affair with Clinton</a:t>
            </a:r>
          </a:p>
          <a:p>
            <a:pPr lvl="1"/>
            <a:r>
              <a:rPr lang="en-US" dirty="0" smtClean="0"/>
              <a:t>Clinton initially denied any wrongdoing under oath</a:t>
            </a:r>
          </a:p>
          <a:p>
            <a:pPr lvl="1"/>
            <a:r>
              <a:rPr lang="en-US" dirty="0" smtClean="0"/>
              <a:t>Later, he admitted he had an “inappropriate relationship”</a:t>
            </a:r>
            <a:endParaRPr lang="en-US" dirty="0"/>
          </a:p>
          <a:p>
            <a:r>
              <a:rPr lang="en-US" dirty="0" smtClean="0"/>
              <a:t>Kenneth Starr, a special prosecutor, provided 11 possible charges of impeachment</a:t>
            </a:r>
          </a:p>
          <a:p>
            <a:r>
              <a:rPr lang="en-US" dirty="0" smtClean="0"/>
              <a:t>The House impeached Clinton on two charges</a:t>
            </a:r>
          </a:p>
          <a:p>
            <a:pPr lvl="1"/>
            <a:r>
              <a:rPr lang="en-US" dirty="0" smtClean="0"/>
              <a:t>Obstruction of Justice, Perjury</a:t>
            </a:r>
            <a:endParaRPr lang="en-US" dirty="0"/>
          </a:p>
          <a:p>
            <a:r>
              <a:rPr lang="en-US" dirty="0" smtClean="0"/>
              <a:t>The House vote was partisan</a:t>
            </a:r>
          </a:p>
          <a:p>
            <a:r>
              <a:rPr lang="en-US" dirty="0" smtClean="0"/>
              <a:t>The Senate failed to convict Clinton, voted mostly down party lines as well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Monica lewinsk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28194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Kenneth W. Star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0"/>
            <a:ext cx="2286000" cy="2720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26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Clinton’s 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Budget surpluses during Clinton’s last years</a:t>
            </a:r>
          </a:p>
          <a:p>
            <a:pPr lvl="1"/>
            <a:r>
              <a:rPr lang="en-US" dirty="0" smtClean="0"/>
              <a:t>Debates between Republicans and Democrats over how to use surpluses</a:t>
            </a:r>
          </a:p>
          <a:p>
            <a:pPr lvl="2"/>
            <a:r>
              <a:rPr lang="en-US" dirty="0" smtClean="0"/>
              <a:t>R – tax cutes</a:t>
            </a:r>
          </a:p>
          <a:p>
            <a:pPr lvl="2"/>
            <a:r>
              <a:rPr lang="en-US" dirty="0" smtClean="0"/>
              <a:t>D – Medicare and Social Security</a:t>
            </a:r>
            <a:endParaRPr lang="en-US" dirty="0"/>
          </a:p>
          <a:p>
            <a:r>
              <a:rPr lang="en-US" dirty="0" smtClean="0"/>
              <a:t>1990s saw a decrease in unemployment, poverty, and rise in income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The Bush-Gore Presidential Battle</a:t>
            </a:r>
          </a:p>
          <a:p>
            <a:r>
              <a:rPr lang="en-US" dirty="0" smtClean="0"/>
              <a:t>Gore – Clinton’s VP</a:t>
            </a:r>
          </a:p>
          <a:p>
            <a:pPr lvl="1"/>
            <a:r>
              <a:rPr lang="en-US" dirty="0" smtClean="0"/>
              <a:t>Chose Joseph Lieberman – first Jewish person on a national ticket</a:t>
            </a:r>
          </a:p>
          <a:p>
            <a:pPr lvl="1"/>
            <a:r>
              <a:rPr lang="en-US" dirty="0" smtClean="0"/>
              <a:t>Wanted to use budget surpluses on debt, Social Security, and Medicare</a:t>
            </a:r>
            <a:endParaRPr lang="en-US" dirty="0"/>
          </a:p>
          <a:p>
            <a:r>
              <a:rPr lang="en-US" dirty="0" smtClean="0"/>
              <a:t>Bush – 2 time governor of Texas</a:t>
            </a:r>
          </a:p>
          <a:p>
            <a:pPr lvl="1"/>
            <a:r>
              <a:rPr lang="en-US" dirty="0" smtClean="0"/>
              <a:t>“restore dignity to the White House”</a:t>
            </a:r>
          </a:p>
          <a:p>
            <a:pPr lvl="1"/>
            <a:r>
              <a:rPr lang="en-US" dirty="0" smtClean="0"/>
              <a:t>Dick Cheney selected as his running mate</a:t>
            </a:r>
          </a:p>
          <a:p>
            <a:pPr lvl="1"/>
            <a:r>
              <a:rPr lang="en-US" dirty="0" smtClean="0"/>
              <a:t>Wanted to use budget surpluses on tax cuts</a:t>
            </a:r>
          </a:p>
          <a:p>
            <a:r>
              <a:rPr lang="en-US" dirty="0" smtClean="0"/>
              <a:t>Ralph Nader:</a:t>
            </a:r>
          </a:p>
          <a:p>
            <a:pPr lvl="1"/>
            <a:r>
              <a:rPr lang="en-US" dirty="0" smtClean="0"/>
              <a:t>Consumer advocate – </a:t>
            </a:r>
            <a:r>
              <a:rPr lang="en-US" i="1" dirty="0" smtClean="0"/>
              <a:t>Unsafe At Any Speed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Joe Lieberman official portrait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65" y="-13855"/>
            <a:ext cx="2870835" cy="331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Ralph-Nader-1975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2667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46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Controversial Election of 2000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Issues in Florida:</a:t>
            </a:r>
          </a:p>
          <a:p>
            <a:pPr lvl="1"/>
            <a:r>
              <a:rPr lang="en-US" dirty="0" smtClean="0"/>
              <a:t>Vote was so close, automatic recount went into effect</a:t>
            </a:r>
          </a:p>
          <a:p>
            <a:pPr lvl="1"/>
            <a:r>
              <a:rPr lang="en-US" dirty="0" smtClean="0"/>
              <a:t>Ballots and voting machines may have caused confusion</a:t>
            </a:r>
          </a:p>
          <a:p>
            <a:pPr lvl="2"/>
            <a:r>
              <a:rPr lang="en-US" dirty="0" smtClean="0"/>
              <a:t>“hanging chads”</a:t>
            </a:r>
            <a:endParaRPr lang="en-US" dirty="0"/>
          </a:p>
          <a:p>
            <a:r>
              <a:rPr lang="en-US" i="1" dirty="0" smtClean="0"/>
              <a:t>BUSH v. Gore:</a:t>
            </a:r>
            <a:endParaRPr lang="en-US" dirty="0" smtClean="0"/>
          </a:p>
          <a:p>
            <a:pPr lvl="1"/>
            <a:r>
              <a:rPr lang="en-US" dirty="0" smtClean="0"/>
              <a:t>Supreme Court stopped further recounts, declared Bush the winner in Florida</a:t>
            </a:r>
          </a:p>
          <a:p>
            <a:pPr lvl="1"/>
            <a:r>
              <a:rPr lang="en-US" dirty="0" smtClean="0"/>
              <a:t>Bush won the electoral majority without winning the popular majority</a:t>
            </a:r>
          </a:p>
          <a:p>
            <a:pPr lvl="1"/>
            <a:r>
              <a:rPr lang="en-US" dirty="0" smtClean="0"/>
              <a:t>Similar to Hayes-Tilden in 1876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Bush Begins</a:t>
            </a:r>
          </a:p>
          <a:p>
            <a:r>
              <a:rPr lang="en-US" dirty="0" smtClean="0"/>
              <a:t>Government changes under Bush:</a:t>
            </a:r>
          </a:p>
          <a:p>
            <a:pPr lvl="1"/>
            <a:r>
              <a:rPr lang="en-US" dirty="0" smtClean="0"/>
              <a:t>Cutback on stem cell research</a:t>
            </a:r>
          </a:p>
          <a:p>
            <a:pPr lvl="1"/>
            <a:r>
              <a:rPr lang="en-US" dirty="0" smtClean="0"/>
              <a:t>Did not enforce the Kyoto Treaty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ElectoralCollege2000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943600" cy="345630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18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3300</TotalTime>
  <Words>1013</Words>
  <Application>Microsoft Office PowerPoint</Application>
  <PresentationFormat>On-screen Show (4:3)</PresentationFormat>
  <Paragraphs>1033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American Pageant Chapter 41</vt:lpstr>
      <vt:lpstr>Bill Clinton: The First Baby-Boomer President</vt:lpstr>
      <vt:lpstr>A False Start For Reform</vt:lpstr>
      <vt:lpstr>The Politics of Distrust</vt:lpstr>
      <vt:lpstr>Clinton Again</vt:lpstr>
      <vt:lpstr>Problems Abroad</vt:lpstr>
      <vt:lpstr>Scandal And Impeachment</vt:lpstr>
      <vt:lpstr>Clinton’s Legacy</vt:lpstr>
      <vt:lpstr>The Controversial Election of 2000</vt:lpstr>
      <vt:lpstr>Terrorism Comes to America</vt:lpstr>
      <vt:lpstr>Bush Takes the Offensive Against Iraq</vt:lpstr>
      <vt:lpstr>A Country In Conflict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38</dc:title>
  <dc:creator>Adam Norris</dc:creator>
  <cp:lastModifiedBy>adam</cp:lastModifiedBy>
  <cp:revision>99</cp:revision>
  <dcterms:created xsi:type="dcterms:W3CDTF">2013-04-28T19:42:10Z</dcterms:created>
  <dcterms:modified xsi:type="dcterms:W3CDTF">2014-04-20T01:25:15Z</dcterms:modified>
</cp:coreProperties>
</file>