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4" r:id="rId3"/>
    <p:sldId id="257" r:id="rId4"/>
    <p:sldId id="260" r:id="rId5"/>
    <p:sldId id="265" r:id="rId6"/>
    <p:sldId id="261" r:id="rId7"/>
    <p:sldId id="263" r:id="rId8"/>
    <p:sldId id="262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2EFC-E355-42C5-86F9-E95056C10DD6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C2BDF5-9829-4ADD-95D7-27569291F10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2EFC-E355-42C5-86F9-E95056C10DD6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BDF5-9829-4ADD-95D7-27569291F1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2EFC-E355-42C5-86F9-E95056C10DD6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BDF5-9829-4ADD-95D7-27569291F1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5A02EFC-E355-42C5-86F9-E95056C10DD6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2C2BDF5-9829-4ADD-95D7-27569291F100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2EFC-E355-42C5-86F9-E95056C10DD6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BDF5-9829-4ADD-95D7-27569291F10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2EFC-E355-42C5-86F9-E95056C10DD6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BDF5-9829-4ADD-95D7-27569291F10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BDF5-9829-4ADD-95D7-27569291F10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2EFC-E355-42C5-86F9-E95056C10DD6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2EFC-E355-42C5-86F9-E95056C10DD6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BDF5-9829-4ADD-95D7-27569291F10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2EFC-E355-42C5-86F9-E95056C10DD6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BDF5-9829-4ADD-95D7-27569291F1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5A02EFC-E355-42C5-86F9-E95056C10DD6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2C2BDF5-9829-4ADD-95D7-27569291F10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2EFC-E355-42C5-86F9-E95056C10DD6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C2BDF5-9829-4ADD-95D7-27569291F10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5A02EFC-E355-42C5-86F9-E95056C10DD6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2C2BDF5-9829-4ADD-95D7-27569291F10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Everything You Need To Know About Labor Unions To Succeed In APUSH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APUSH Review: Labor Unions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370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Commonwealth </a:t>
            </a:r>
            <a:r>
              <a:rPr lang="en-US" i="1" dirty="0"/>
              <a:t>v. Hunt, </a:t>
            </a:r>
            <a:r>
              <a:rPr lang="en-US" dirty="0"/>
              <a:t>1830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Massachusetts Supreme Court Case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Labor unions are legal, as long as they were not violent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An Important Court Case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423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Leader?</a:t>
            </a:r>
          </a:p>
          <a:p>
            <a:pPr lvl="1"/>
            <a:r>
              <a:rPr lang="en-US" dirty="0" smtClean="0"/>
              <a:t>Terrence Powderly</a:t>
            </a:r>
            <a:endParaRPr lang="en-US" dirty="0"/>
          </a:p>
          <a:p>
            <a:r>
              <a:rPr lang="en-US" dirty="0" smtClean="0"/>
              <a:t>When?</a:t>
            </a:r>
          </a:p>
          <a:p>
            <a:pPr lvl="1"/>
            <a:r>
              <a:rPr lang="en-US" dirty="0" smtClean="0"/>
              <a:t>1870s and 1880s, 730,000 members</a:t>
            </a:r>
            <a:endParaRPr lang="en-US" dirty="0"/>
          </a:p>
          <a:p>
            <a:r>
              <a:rPr lang="en-US" dirty="0" smtClean="0"/>
              <a:t>Members?</a:t>
            </a:r>
          </a:p>
          <a:p>
            <a:pPr lvl="1"/>
            <a:r>
              <a:rPr lang="en-US" dirty="0" smtClean="0"/>
              <a:t>Skilled AND unskilled</a:t>
            </a:r>
          </a:p>
          <a:p>
            <a:pPr lvl="1"/>
            <a:r>
              <a:rPr lang="en-US" dirty="0" smtClean="0"/>
              <a:t>Women and African Americans</a:t>
            </a:r>
          </a:p>
          <a:p>
            <a:r>
              <a:rPr lang="en-US" dirty="0" smtClean="0"/>
              <a:t>Downfall?</a:t>
            </a:r>
          </a:p>
          <a:p>
            <a:pPr lvl="1"/>
            <a:r>
              <a:rPr lang="en-US" dirty="0" smtClean="0"/>
              <a:t>Haymarket Square Riot</a:t>
            </a:r>
          </a:p>
          <a:p>
            <a:pPr lvl="2"/>
            <a:r>
              <a:rPr lang="en-US" dirty="0" smtClean="0"/>
              <a:t>Knights unfairly associated with anarchists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Knights of Labor</a:t>
            </a:r>
            <a:endParaRPr lang="en-US" dirty="0"/>
          </a:p>
        </p:txBody>
      </p:sp>
      <p:pic>
        <p:nvPicPr>
          <p:cNvPr id="1026" name="Picture 2" descr="https://encrypted-tbn2.gstatic.com/images?q=tbn:ANd9GcQtpxA068CudWLAzOWCCyJhHXyZbZEhu-HTie617PUzvmGQiFy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57200"/>
            <a:ext cx="232410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homicide.northwestern.edu/docs_fk/homicide/544/Anarchy14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838200"/>
            <a:ext cx="582930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2345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Leader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Samuel Gompers</a:t>
            </a:r>
            <a:endParaRPr lang="en-US" dirty="0"/>
          </a:p>
          <a:p>
            <a:r>
              <a:rPr lang="en-US" dirty="0"/>
              <a:t>When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Beginning in 1886</a:t>
            </a:r>
            <a:endParaRPr lang="en-US" dirty="0"/>
          </a:p>
          <a:p>
            <a:r>
              <a:rPr lang="en-US" dirty="0"/>
              <a:t>Members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Consisted of </a:t>
            </a:r>
            <a:r>
              <a:rPr lang="en-US" b="1" i="1" u="sng" dirty="0" smtClean="0"/>
              <a:t>SKILLED</a:t>
            </a:r>
            <a:r>
              <a:rPr lang="en-US" dirty="0" smtClean="0"/>
              <a:t> workers only</a:t>
            </a:r>
            <a:endParaRPr lang="en-US" dirty="0"/>
          </a:p>
          <a:p>
            <a:r>
              <a:rPr lang="en-US" dirty="0" smtClean="0"/>
              <a:t>Issues?</a:t>
            </a:r>
          </a:p>
          <a:p>
            <a:pPr lvl="1"/>
            <a:r>
              <a:rPr lang="en-US" dirty="0" smtClean="0"/>
              <a:t>“Bread and Butter”</a:t>
            </a:r>
          </a:p>
          <a:p>
            <a:pPr lvl="2"/>
            <a:r>
              <a:rPr lang="en-US" dirty="0" smtClean="0"/>
              <a:t>8 hour workdays</a:t>
            </a:r>
          </a:p>
          <a:p>
            <a:pPr lvl="2"/>
            <a:r>
              <a:rPr lang="en-US" dirty="0" smtClean="0"/>
              <a:t>Higher wages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American Federation of Labor (AFL)</a:t>
            </a:r>
            <a:endParaRPr lang="en-US" dirty="0"/>
          </a:p>
        </p:txBody>
      </p:sp>
      <p:pic>
        <p:nvPicPr>
          <p:cNvPr id="2050" name="Picture 2" descr="http://www.nndb.com/people/313/000089046/samuel-gompers-1-siz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371600"/>
            <a:ext cx="2266950" cy="2981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tactileint.com/seasia/saigon/colonel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28600"/>
            <a:ext cx="2667000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002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Leaders?</a:t>
            </a:r>
          </a:p>
          <a:p>
            <a:pPr lvl="1"/>
            <a:r>
              <a:rPr lang="en-US" dirty="0" smtClean="0"/>
              <a:t>Eugene Debs</a:t>
            </a:r>
          </a:p>
          <a:p>
            <a:pPr lvl="1"/>
            <a:r>
              <a:rPr lang="en-US" dirty="0" smtClean="0"/>
              <a:t>Mother Jones</a:t>
            </a:r>
          </a:p>
          <a:p>
            <a:r>
              <a:rPr lang="en-US" dirty="0" smtClean="0"/>
              <a:t>When?</a:t>
            </a:r>
          </a:p>
          <a:p>
            <a:pPr lvl="1"/>
            <a:r>
              <a:rPr lang="en-US" dirty="0" smtClean="0"/>
              <a:t>Early 1900s</a:t>
            </a:r>
          </a:p>
          <a:p>
            <a:r>
              <a:rPr lang="en-US" dirty="0" smtClean="0"/>
              <a:t>Members?</a:t>
            </a:r>
          </a:p>
          <a:p>
            <a:pPr lvl="1"/>
            <a:r>
              <a:rPr lang="en-US" dirty="0" smtClean="0"/>
              <a:t>Wanted to include skilled AND unskilled workers</a:t>
            </a:r>
          </a:p>
          <a:p>
            <a:r>
              <a:rPr lang="en-US" dirty="0" smtClean="0"/>
              <a:t>Tactics?</a:t>
            </a:r>
          </a:p>
          <a:p>
            <a:pPr lvl="1"/>
            <a:r>
              <a:rPr lang="en-US" dirty="0" smtClean="0"/>
              <a:t>Strikes</a:t>
            </a:r>
          </a:p>
          <a:p>
            <a:pPr lvl="1"/>
            <a:r>
              <a:rPr lang="en-US" dirty="0" smtClean="0"/>
              <a:t>Embraced class conflict</a:t>
            </a:r>
          </a:p>
          <a:p>
            <a:r>
              <a:rPr lang="en-US" dirty="0" smtClean="0"/>
              <a:t>Downfall?</a:t>
            </a:r>
          </a:p>
          <a:p>
            <a:pPr lvl="1"/>
            <a:r>
              <a:rPr lang="en-US" dirty="0" smtClean="0"/>
              <a:t>World War I</a:t>
            </a:r>
          </a:p>
          <a:p>
            <a:pPr lvl="1"/>
            <a:r>
              <a:rPr lang="en-US" dirty="0" smtClean="0"/>
              <a:t>“I Won’t Work”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Industrial Workers of the World</a:t>
            </a:r>
            <a:endParaRPr lang="en-US" dirty="0"/>
          </a:p>
        </p:txBody>
      </p:sp>
      <p:pic>
        <p:nvPicPr>
          <p:cNvPr id="3074" name="Picture 2" descr="http://upload.wikimedia.org/wikipedia/commons/thumb/9/92/Eugene_V._Debs,_bw_photo_portrait,_1897.jpg/220px-Eugene_V._Debs,_bw_photo_portrait,_189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81000"/>
            <a:ext cx="2095500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indybay.org/uploads/2008/05/01/iww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0"/>
            <a:ext cx="3581400" cy="3449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540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Great Railroad Strike (Great Upheaval) (1877)</a:t>
            </a:r>
          </a:p>
          <a:p>
            <a:pPr lvl="1"/>
            <a:r>
              <a:rPr lang="en-US" dirty="0" smtClean="0"/>
              <a:t>Reaction to wage cuts </a:t>
            </a:r>
          </a:p>
          <a:p>
            <a:pPr lvl="1"/>
            <a:r>
              <a:rPr lang="en-US" dirty="0" smtClean="0"/>
              <a:t>Hayes used federal troops to end the strike</a:t>
            </a:r>
          </a:p>
          <a:p>
            <a:r>
              <a:rPr lang="en-US" dirty="0" smtClean="0"/>
              <a:t>Homestead Strike (1892)</a:t>
            </a:r>
          </a:p>
          <a:p>
            <a:pPr lvl="1"/>
            <a:r>
              <a:rPr lang="en-US" dirty="0" smtClean="0"/>
              <a:t>Carnegie Steel Plant</a:t>
            </a:r>
          </a:p>
          <a:p>
            <a:pPr lvl="1"/>
            <a:r>
              <a:rPr lang="en-US" dirty="0" smtClean="0"/>
              <a:t>Workers clashed with security guards</a:t>
            </a:r>
            <a:endParaRPr lang="en-US" dirty="0"/>
          </a:p>
          <a:p>
            <a:r>
              <a:rPr lang="en-US" dirty="0" smtClean="0"/>
              <a:t>Pullman Strike (1894)</a:t>
            </a:r>
          </a:p>
          <a:p>
            <a:pPr lvl="1"/>
            <a:r>
              <a:rPr lang="en-US" dirty="0" smtClean="0"/>
              <a:t>Reaction to wage cuts</a:t>
            </a:r>
          </a:p>
          <a:p>
            <a:pPr lvl="1"/>
            <a:r>
              <a:rPr lang="en-US" dirty="0" smtClean="0"/>
              <a:t>Cleveland used troops to end the strike</a:t>
            </a:r>
            <a:endParaRPr lang="en-US" dirty="0"/>
          </a:p>
          <a:p>
            <a:r>
              <a:rPr lang="en-US" dirty="0" smtClean="0"/>
              <a:t>Anthracite Coal Mine Strike (1902)</a:t>
            </a:r>
          </a:p>
          <a:p>
            <a:pPr lvl="1"/>
            <a:r>
              <a:rPr lang="en-US" dirty="0" smtClean="0"/>
              <a:t>Coal workers went on strike</a:t>
            </a:r>
          </a:p>
          <a:p>
            <a:pPr lvl="1"/>
            <a:r>
              <a:rPr lang="en-US" dirty="0" smtClean="0"/>
              <a:t>Roosevelt threatened to seize mines if the owners would not negotiate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algn="ctr"/>
            <a:r>
              <a:rPr lang="en-US" dirty="0" smtClean="0"/>
              <a:t>Key Strikes to Know</a:t>
            </a:r>
            <a:endParaRPr lang="en-US" dirty="0"/>
          </a:p>
        </p:txBody>
      </p:sp>
      <p:pic>
        <p:nvPicPr>
          <p:cNvPr id="4098" name="Picture 2" descr="http://projects.vassar.edu/1896/riot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65231"/>
            <a:ext cx="3657600" cy="274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theodore-roosevelt.com/images/toonsbytopic/cartoon197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1584" y="0"/>
            <a:ext cx="3695021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482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Sherman Antitrust Act (1890)</a:t>
            </a:r>
          </a:p>
          <a:p>
            <a:pPr lvl="1"/>
            <a:r>
              <a:rPr lang="en-US" dirty="0" smtClean="0"/>
              <a:t>Established to break up trusts</a:t>
            </a:r>
          </a:p>
          <a:p>
            <a:pPr lvl="1"/>
            <a:r>
              <a:rPr lang="en-US" dirty="0" smtClean="0"/>
              <a:t>In actually, used to break up </a:t>
            </a:r>
            <a:r>
              <a:rPr lang="en-US" dirty="0" smtClean="0"/>
              <a:t>unions</a:t>
            </a:r>
            <a:endParaRPr lang="en-US" dirty="0"/>
          </a:p>
          <a:p>
            <a:r>
              <a:rPr lang="en-US" dirty="0" smtClean="0"/>
              <a:t>Clayton Antitrust Act (1914)</a:t>
            </a:r>
          </a:p>
          <a:p>
            <a:pPr lvl="1"/>
            <a:r>
              <a:rPr lang="en-US" dirty="0" smtClean="0"/>
              <a:t>Strengthened the Sherman Antitrust Act</a:t>
            </a:r>
          </a:p>
          <a:p>
            <a:pPr lvl="1"/>
            <a:r>
              <a:rPr lang="en-US" dirty="0" smtClean="0"/>
              <a:t>Exempted labor unions from prosecution</a:t>
            </a:r>
            <a:endParaRPr lang="en-US" dirty="0"/>
          </a:p>
          <a:p>
            <a:r>
              <a:rPr lang="en-US" dirty="0" smtClean="0"/>
              <a:t>Wagner Act (1935)</a:t>
            </a:r>
          </a:p>
          <a:p>
            <a:pPr lvl="1"/>
            <a:r>
              <a:rPr lang="en-US" dirty="0" smtClean="0"/>
              <a:t>National Labor Relations Act</a:t>
            </a:r>
          </a:p>
          <a:p>
            <a:pPr lvl="1"/>
            <a:r>
              <a:rPr lang="en-US" dirty="0" smtClean="0"/>
              <a:t>Guaranteed workers the right to strike</a:t>
            </a:r>
          </a:p>
          <a:p>
            <a:pPr lvl="1"/>
            <a:r>
              <a:rPr lang="en-US" dirty="0" smtClean="0"/>
              <a:t>Increased union membership</a:t>
            </a:r>
            <a:endParaRPr lang="en-US" dirty="0"/>
          </a:p>
          <a:p>
            <a:r>
              <a:rPr lang="en-US" dirty="0" smtClean="0"/>
              <a:t>Taft – Hartley Act (1947)</a:t>
            </a:r>
          </a:p>
          <a:p>
            <a:pPr lvl="1"/>
            <a:r>
              <a:rPr lang="en-US" dirty="0" smtClean="0"/>
              <a:t>Passed over Truman’s veto </a:t>
            </a:r>
          </a:p>
          <a:p>
            <a:pPr lvl="1"/>
            <a:r>
              <a:rPr lang="en-US" dirty="0" smtClean="0"/>
              <a:t>Outlawed “Closed shop”</a:t>
            </a:r>
          </a:p>
          <a:p>
            <a:pPr lvl="1"/>
            <a:r>
              <a:rPr lang="en-US" dirty="0" smtClean="0"/>
              <a:t>Led to a decrease in union membership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Key Acts Involving Labor</a:t>
            </a:r>
            <a:endParaRPr lang="en-US" dirty="0"/>
          </a:p>
        </p:txBody>
      </p:sp>
      <p:pic>
        <p:nvPicPr>
          <p:cNvPr id="5122" name="Picture 2" descr="http://www.ftc.gov/bcp/edu/microsites/youarehere/pages/images/cinema_shermanac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04800"/>
            <a:ext cx="1533525" cy="179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i.ebayimg.com/17/%21BhlBU4wBGk%7E$%28KGrHqMH-DkEsLt+DFgHBLJwfGb,Jg%7E%7E_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524000"/>
            <a:ext cx="289560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2.bp.blogspot.com/-IWUdWIa9TcY/T1fdE51BA1I/AAAAAAAACRY/HastTh2dbQk/s1600/taf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762000"/>
            <a:ext cx="46577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9330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Strike:</a:t>
            </a:r>
          </a:p>
          <a:p>
            <a:pPr lvl="1"/>
            <a:r>
              <a:rPr lang="en-US" dirty="0" smtClean="0"/>
              <a:t>Refusal to work</a:t>
            </a:r>
          </a:p>
          <a:p>
            <a:r>
              <a:rPr lang="en-US" dirty="0" smtClean="0"/>
              <a:t>Picket:</a:t>
            </a:r>
          </a:p>
          <a:p>
            <a:pPr lvl="1"/>
            <a:r>
              <a:rPr lang="en-US" dirty="0" smtClean="0"/>
              <a:t>Protesting, carrying signs</a:t>
            </a:r>
          </a:p>
          <a:p>
            <a:r>
              <a:rPr lang="en-US" dirty="0" smtClean="0"/>
              <a:t>Boycott:</a:t>
            </a:r>
          </a:p>
          <a:p>
            <a:pPr lvl="1"/>
            <a:r>
              <a:rPr lang="en-US" dirty="0" smtClean="0"/>
              <a:t>Refusal to buy goods</a:t>
            </a:r>
          </a:p>
          <a:p>
            <a:r>
              <a:rPr lang="en-US" dirty="0" smtClean="0"/>
              <a:t>Scabs:</a:t>
            </a:r>
          </a:p>
          <a:p>
            <a:pPr lvl="1"/>
            <a:r>
              <a:rPr lang="en-US" dirty="0" smtClean="0"/>
              <a:t>Strike breakers</a:t>
            </a:r>
          </a:p>
          <a:p>
            <a:pPr lvl="1"/>
            <a:r>
              <a:rPr lang="en-US" dirty="0" smtClean="0"/>
              <a:t>Often were immigrants</a:t>
            </a:r>
          </a:p>
          <a:p>
            <a:r>
              <a:rPr lang="en-US" dirty="0" smtClean="0"/>
              <a:t>Injunction: </a:t>
            </a:r>
          </a:p>
          <a:p>
            <a:pPr lvl="1"/>
            <a:r>
              <a:rPr lang="en-US" dirty="0" smtClean="0"/>
              <a:t>Court order, often used to force workers to stop striking</a:t>
            </a:r>
          </a:p>
          <a:p>
            <a:r>
              <a:rPr lang="en-US" dirty="0" smtClean="0"/>
              <a:t>“Yellow Dog Contracts”:</a:t>
            </a:r>
          </a:p>
          <a:p>
            <a:pPr lvl="1"/>
            <a:r>
              <a:rPr lang="en-US" dirty="0" smtClean="0"/>
              <a:t>Agreement that workers will NOT join a union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Terms Associated With Labor</a:t>
            </a:r>
            <a:endParaRPr lang="en-US" dirty="0"/>
          </a:p>
        </p:txBody>
      </p:sp>
      <p:pic>
        <p:nvPicPr>
          <p:cNvPr id="6148" name="Picture 4" descr="http://static4.depositphotos.com/1030387/398/v/950/depositphotos_3985791-Child-Holding-Sig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371600"/>
            <a:ext cx="190500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www.duhaime.org/Portals/duhaime/images/yellow-dog-contrac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371600"/>
            <a:ext cx="3581400" cy="4220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8571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714423"/>
            <a:ext cx="7408333" cy="3450696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</a:t>
            </a:r>
            <a:r>
              <a:rPr lang="en-US" sz="3200" dirty="0" smtClean="0"/>
              <a:t>word</a:t>
            </a:r>
            <a:endParaRPr lang="en-US" dirty="0"/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 smtClean="0"/>
              <a:t>Good luck on your tests!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09" y="414993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5" name="Picture 6" descr="https://encrypted-tbn0.gstatic.com/images?q=tbn:ANd9GcQ8r8Mo9FpKIW1Sidl4Mi5B2BsJO7WFI1IxflDm5b7Bw3izNFoAs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0"/>
            <a:ext cx="3124200" cy="1755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https://encrypted-tbn1.gstatic.com/images?q=tbn:ANd9GcQlxsMhOqNMkDXnVlAWt317WNmKyJKJ1qyTnkJTFvbDO2ZcFZW-l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208" y="1933212"/>
            <a:ext cx="1191156" cy="1191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i.istockimg.com/file_thumbview_approve/898637/2/stock-illustration-898637-boy-with-picket-sig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124368"/>
            <a:ext cx="2771775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629400" y="34290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Subscribe Now!!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32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67</TotalTime>
  <Words>390</Words>
  <Application>Microsoft Office PowerPoint</Application>
  <PresentationFormat>On-screen Show (4:3)</PresentationFormat>
  <Paragraphs>94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Paper</vt:lpstr>
      <vt:lpstr>APUSH Review: Labor Unions</vt:lpstr>
      <vt:lpstr>An Important Court Case</vt:lpstr>
      <vt:lpstr>Knights of Labor</vt:lpstr>
      <vt:lpstr>American Federation of Labor (AFL)</vt:lpstr>
      <vt:lpstr>Industrial Workers of the World</vt:lpstr>
      <vt:lpstr>Key Strikes to Know</vt:lpstr>
      <vt:lpstr>Key Acts Involving Labor</vt:lpstr>
      <vt:lpstr>Key Terms Associated With Labor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Everything You Need to Know About Unions in APUSH</dc:title>
  <dc:creator>Adam Norris</dc:creator>
  <cp:lastModifiedBy>Adam Norris</cp:lastModifiedBy>
  <cp:revision>11</cp:revision>
  <dcterms:created xsi:type="dcterms:W3CDTF">2013-03-26T17:03:27Z</dcterms:created>
  <dcterms:modified xsi:type="dcterms:W3CDTF">2013-04-24T20:01:47Z</dcterms:modified>
</cp:coreProperties>
</file>