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1" r:id="rId4"/>
    <p:sldId id="260" r:id="rId5"/>
    <p:sldId id="259" r:id="rId6"/>
    <p:sldId id="262" r:id="rId7"/>
    <p:sldId id="264"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962D54F0-7EE8-4153-A2CA-682F275EC9AD}"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2D54F0-7EE8-4153-A2CA-682F275EC9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2D54F0-7EE8-4153-A2CA-682F275EC9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2D54F0-7EE8-4153-A2CA-682F275EC9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2D54F0-7EE8-4153-A2CA-682F275EC9AD}"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62D54F0-7EE8-4153-A2CA-682F275EC9A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62D54F0-7EE8-4153-A2CA-682F275EC9AD}"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62D54F0-7EE8-4153-A2CA-682F275EC9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62D54F0-7EE8-4153-A2CA-682F275EC9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B0DAB9-D8C8-4A65-890D-576EB9AA2D4B}" type="datetimeFigureOut">
              <a:rPr lang="en-US" smtClean="0"/>
              <a:t>2/17/2014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62D54F0-7EE8-4153-A2CA-682F275EC9A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BFB0DAB9-D8C8-4A65-890D-576EB9AA2D4B}" type="datetimeFigureOut">
              <a:rPr lang="en-US" smtClean="0"/>
              <a:t>2/17/2014</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962D54F0-7EE8-4153-A2CA-682F275EC9A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FB0DAB9-D8C8-4A65-890D-576EB9AA2D4B}" type="datetimeFigureOut">
              <a:rPr lang="en-US" smtClean="0"/>
              <a:t>2/17/2014</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62D54F0-7EE8-4153-A2CA-682F275EC9A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752600"/>
            <a:ext cx="7315200" cy="2057400"/>
          </a:xfrm>
        </p:spPr>
        <p:txBody>
          <a:bodyPr>
            <a:noAutofit/>
          </a:bodyPr>
          <a:lstStyle/>
          <a:p>
            <a:pPr algn="ctr"/>
            <a:r>
              <a:rPr lang="en-US" sz="5400" dirty="0" smtClean="0"/>
              <a:t>APUSH Review: The Presidency of Dwight “Ike” Eisenhower</a:t>
            </a:r>
            <a:endParaRPr lang="en-US" sz="5400" dirty="0"/>
          </a:p>
        </p:txBody>
      </p:sp>
      <p:sp>
        <p:nvSpPr>
          <p:cNvPr id="3" name="Subtitle 2"/>
          <p:cNvSpPr>
            <a:spLocks noGrp="1"/>
          </p:cNvSpPr>
          <p:nvPr>
            <p:ph type="subTitle" idx="1"/>
          </p:nvPr>
        </p:nvSpPr>
        <p:spPr>
          <a:xfrm>
            <a:off x="457200" y="4648200"/>
            <a:ext cx="8229600" cy="1828800"/>
          </a:xfrm>
        </p:spPr>
        <p:txBody>
          <a:bodyPr>
            <a:noAutofit/>
          </a:bodyPr>
          <a:lstStyle/>
          <a:p>
            <a:pPr algn="ctr"/>
            <a:r>
              <a:rPr lang="en-US" sz="2800" dirty="0" smtClean="0"/>
              <a:t>Everything You Need To </a:t>
            </a:r>
            <a:r>
              <a:rPr lang="en-US" sz="2800" dirty="0"/>
              <a:t>K</a:t>
            </a:r>
            <a:r>
              <a:rPr lang="en-US" sz="2800" dirty="0" smtClean="0"/>
              <a:t>now </a:t>
            </a:r>
            <a:r>
              <a:rPr lang="en-US" sz="2800" dirty="0"/>
              <a:t>A</a:t>
            </a:r>
            <a:r>
              <a:rPr lang="en-US" sz="2800" dirty="0" smtClean="0"/>
              <a:t>bout The Presidency of Dwight Eisenhower To Succeed In APUSH</a:t>
            </a:r>
            <a:endParaRPr lang="en-US" sz="2800" dirty="0"/>
          </a:p>
        </p:txBody>
      </p:sp>
      <p:sp>
        <p:nvSpPr>
          <p:cNvPr id="4" name="Title 3"/>
          <p:cNvSpPr txBox="1">
            <a:spLocks/>
          </p:cNvSpPr>
          <p:nvPr/>
        </p:nvSpPr>
        <p:spPr>
          <a:xfrm>
            <a:off x="457200" y="0"/>
            <a:ext cx="8229600" cy="11430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chemeClr val="accent3"/>
                </a:solidFill>
              </a:rPr>
              <a:t>www.Apushreview.com</a:t>
            </a:r>
            <a:endParaRPr lang="en-US" dirty="0">
              <a:solidFill>
                <a:schemeClr val="accent3"/>
              </a:solidFill>
            </a:endParaRPr>
          </a:p>
        </p:txBody>
      </p:sp>
    </p:spTree>
    <p:extLst>
      <p:ext uri="{BB962C8B-B14F-4D97-AF65-F5344CB8AC3E}">
        <p14:creationId xmlns:p14="http://schemas.microsoft.com/office/powerpoint/2010/main" val="216889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on Ike</a:t>
            </a:r>
            <a:endParaRPr lang="en-US" dirty="0"/>
          </a:p>
        </p:txBody>
      </p:sp>
      <p:sp>
        <p:nvSpPr>
          <p:cNvPr id="3" name="Content Placeholder 2"/>
          <p:cNvSpPr>
            <a:spLocks noGrp="1"/>
          </p:cNvSpPr>
          <p:nvPr>
            <p:ph idx="1"/>
          </p:nvPr>
        </p:nvSpPr>
        <p:spPr/>
        <p:txBody>
          <a:bodyPr/>
          <a:lstStyle/>
          <a:p>
            <a:r>
              <a:rPr lang="en-US" dirty="0" smtClean="0"/>
              <a:t>General during WWII</a:t>
            </a:r>
          </a:p>
          <a:p>
            <a:pPr lvl="1"/>
            <a:r>
              <a:rPr lang="en-US" dirty="0" smtClean="0"/>
              <a:t>D-Day Invasion</a:t>
            </a:r>
            <a:endParaRPr lang="en-US" dirty="0"/>
          </a:p>
          <a:p>
            <a:r>
              <a:rPr lang="en-US" dirty="0" smtClean="0"/>
              <a:t>“Dynamic Conservatism”</a:t>
            </a:r>
          </a:p>
          <a:p>
            <a:pPr lvl="1"/>
            <a:r>
              <a:rPr lang="en-US" dirty="0" smtClean="0"/>
              <a:t>Continuation of key New Deal Programs</a:t>
            </a:r>
          </a:p>
          <a:p>
            <a:pPr lvl="1"/>
            <a:r>
              <a:rPr lang="en-US" dirty="0" smtClean="0"/>
              <a:t>Fiscally conservative, socially liberal</a:t>
            </a:r>
            <a:endParaRPr lang="en-US" dirty="0"/>
          </a:p>
          <a:p>
            <a:endParaRPr lang="en-US" dirty="0" smtClean="0"/>
          </a:p>
          <a:p>
            <a:endParaRPr lang="en-US" dirty="0" smtClean="0"/>
          </a:p>
          <a:p>
            <a:endParaRPr lang="en-US" dirty="0"/>
          </a:p>
          <a:p>
            <a:endParaRPr lang="en-US" dirty="0" smtClean="0"/>
          </a:p>
          <a:p>
            <a:endParaRPr lang="en-US" dirty="0"/>
          </a:p>
        </p:txBody>
      </p:sp>
      <p:pic>
        <p:nvPicPr>
          <p:cNvPr id="4" name="Picture 3" descr="File:Eisenhower d-day.jpg"/>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895600"/>
            <a:ext cx="4963795" cy="3969327"/>
          </a:xfrm>
          <a:prstGeom prst="rect">
            <a:avLst/>
          </a:prstGeom>
          <a:noFill/>
          <a:ln>
            <a:noFill/>
          </a:ln>
        </p:spPr>
      </p:pic>
      <p:pic>
        <p:nvPicPr>
          <p:cNvPr id="5" name="Picture 4" descr="File:ElectoralCollege1952.svg"/>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458277"/>
            <a:ext cx="6858000" cy="3941445"/>
          </a:xfrm>
          <a:prstGeom prst="rect">
            <a:avLst/>
          </a:prstGeom>
          <a:solidFill>
            <a:schemeClr val="tx1"/>
          </a:solidFill>
          <a:ln>
            <a:noFill/>
          </a:ln>
        </p:spPr>
      </p:pic>
    </p:spTree>
    <p:extLst>
      <p:ext uri="{BB962C8B-B14F-4D97-AF65-F5344CB8AC3E}">
        <p14:creationId xmlns:p14="http://schemas.microsoft.com/office/powerpoint/2010/main" val="170122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4"/>
                                        </p:tgtEl>
                                        <p:attrNameLst>
                                          <p:attrName>ppt_x</p:attrName>
                                        </p:attrNameLst>
                                      </p:cBhvr>
                                      <p:tavLst>
                                        <p:tav tm="0">
                                          <p:val>
                                            <p:strVal val="ppt_x"/>
                                          </p:val>
                                        </p:tav>
                                        <p:tav tm="100000">
                                          <p:val>
                                            <p:strVal val="ppt_x"/>
                                          </p:val>
                                        </p:tav>
                                      </p:tavLst>
                                    </p:anim>
                                    <p:anim calcmode="lin" valueType="num">
                                      <p:cBhvr additive="base">
                                        <p:cTn id="19" dur="500"/>
                                        <p:tgtEl>
                                          <p:spTgt spid="4"/>
                                        </p:tgtEl>
                                        <p:attrNameLst>
                                          <p:attrName>ppt_y</p:attrName>
                                        </p:attrNameLst>
                                      </p:cBhvr>
                                      <p:tavLst>
                                        <p:tav tm="0">
                                          <p:val>
                                            <p:strVal val="ppt_y"/>
                                          </p:val>
                                        </p:tav>
                                        <p:tav tm="100000">
                                          <p:val>
                                            <p:strVal val="1+ppt_h/2"/>
                                          </p:val>
                                        </p:tav>
                                      </p:tavLst>
                                    </p:anim>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Policies Under Ike</a:t>
            </a:r>
            <a:endParaRPr lang="en-US" dirty="0"/>
          </a:p>
        </p:txBody>
      </p:sp>
      <p:sp>
        <p:nvSpPr>
          <p:cNvPr id="3" name="Content Placeholder 2"/>
          <p:cNvSpPr>
            <a:spLocks noGrp="1"/>
          </p:cNvSpPr>
          <p:nvPr>
            <p:ph idx="1"/>
          </p:nvPr>
        </p:nvSpPr>
        <p:spPr/>
        <p:txBody>
          <a:bodyPr>
            <a:normAutofit/>
          </a:bodyPr>
          <a:lstStyle/>
          <a:p>
            <a:r>
              <a:rPr lang="en-US" dirty="0" smtClean="0"/>
              <a:t>***Interstate Highway Act***</a:t>
            </a:r>
          </a:p>
          <a:p>
            <a:pPr lvl="1"/>
            <a:r>
              <a:rPr lang="en-US" dirty="0" smtClean="0"/>
              <a:t>Largest public works project to date</a:t>
            </a:r>
          </a:p>
          <a:p>
            <a:pPr lvl="1"/>
            <a:r>
              <a:rPr lang="en-US" dirty="0" smtClean="0"/>
              <a:t>Created 42,000 miles of highways</a:t>
            </a:r>
          </a:p>
          <a:p>
            <a:pPr lvl="1"/>
            <a:r>
              <a:rPr lang="en-US" dirty="0" smtClean="0"/>
              <a:t>Cost $27 billion</a:t>
            </a:r>
          </a:p>
          <a:p>
            <a:pPr lvl="1"/>
            <a:r>
              <a:rPr lang="en-US" dirty="0" smtClean="0"/>
              <a:t>Could be used for evacuation in case of nuclear war</a:t>
            </a:r>
          </a:p>
          <a:p>
            <a:pPr lvl="1"/>
            <a:r>
              <a:rPr lang="en-US" dirty="0" smtClean="0"/>
              <a:t>Helped spur the growth of suburbs in the 1950s</a:t>
            </a:r>
            <a:endParaRPr lang="en-US" dirty="0"/>
          </a:p>
          <a:p>
            <a:r>
              <a:rPr lang="en-US" dirty="0" smtClean="0"/>
              <a:t>Alaska and Hawaii admitted in1959 and 1960</a:t>
            </a:r>
          </a:p>
          <a:p>
            <a:endParaRPr lang="en-US" dirty="0"/>
          </a:p>
          <a:p>
            <a:endParaRPr lang="en-US" dirty="0" smtClean="0"/>
          </a:p>
          <a:p>
            <a:endParaRPr lang="en-US" dirty="0"/>
          </a:p>
          <a:p>
            <a:endParaRPr lang="en-US" dirty="0"/>
          </a:p>
        </p:txBody>
      </p:sp>
      <p:pic>
        <p:nvPicPr>
          <p:cNvPr id="4" name="Picture 3" descr="File:Map of current Interstates.svg"/>
          <p:cNvPicPr/>
          <p:nvPr/>
        </p:nvPicPr>
        <p:blipFill>
          <a:blip r:embed="rId2">
            <a:extLst>
              <a:ext uri="{28A0092B-C50C-407E-A947-70E740481C1C}">
                <a14:useLocalDpi xmlns:a14="http://schemas.microsoft.com/office/drawing/2010/main" val="0"/>
              </a:ext>
            </a:extLst>
          </a:blip>
          <a:srcRect/>
          <a:stretch>
            <a:fillRect/>
          </a:stretch>
        </p:blipFill>
        <p:spPr bwMode="auto">
          <a:xfrm>
            <a:off x="1066800" y="457200"/>
            <a:ext cx="6567170" cy="4120515"/>
          </a:xfrm>
          <a:prstGeom prst="rect">
            <a:avLst/>
          </a:prstGeom>
          <a:solidFill>
            <a:schemeClr val="tx1"/>
          </a:solidFill>
          <a:ln>
            <a:noFill/>
          </a:ln>
        </p:spPr>
      </p:pic>
    </p:spTree>
    <p:extLst>
      <p:ext uri="{BB962C8B-B14F-4D97-AF65-F5344CB8AC3E}">
        <p14:creationId xmlns:p14="http://schemas.microsoft.com/office/powerpoint/2010/main" val="277404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nodeType="clickEffect">
                                  <p:stCondLst>
                                    <p:cond delay="0"/>
                                  </p:stCondLst>
                                  <p:childTnLst>
                                    <p:anim calcmode="lin" valueType="num">
                                      <p:cBhvr additive="base">
                                        <p:cTn id="22" dur="500"/>
                                        <p:tgtEl>
                                          <p:spTgt spid="4"/>
                                        </p:tgtEl>
                                        <p:attrNameLst>
                                          <p:attrName>ppt_x</p:attrName>
                                        </p:attrNameLst>
                                      </p:cBhvr>
                                      <p:tavLst>
                                        <p:tav tm="0">
                                          <p:val>
                                            <p:strVal val="ppt_x"/>
                                          </p:val>
                                        </p:tav>
                                        <p:tav tm="100000">
                                          <p:val>
                                            <p:strVal val="ppt_x"/>
                                          </p:val>
                                        </p:tav>
                                      </p:tavLst>
                                    </p:anim>
                                    <p:anim calcmode="lin" valueType="num">
                                      <p:cBhvr additive="base">
                                        <p:cTn id="23" dur="500"/>
                                        <p:tgtEl>
                                          <p:spTgt spid="4"/>
                                        </p:tgtEl>
                                        <p:attrNameLst>
                                          <p:attrName>ppt_y</p:attrName>
                                        </p:attrNameLst>
                                      </p:cBhvr>
                                      <p:tavLst>
                                        <p:tav tm="0">
                                          <p:val>
                                            <p:strVal val="ppt_y"/>
                                          </p:val>
                                        </p:tav>
                                        <p:tav tm="100000">
                                          <p:val>
                                            <p:strVal val="1+ppt_h/2"/>
                                          </p:val>
                                        </p:tav>
                                      </p:tavLst>
                                    </p:anim>
                                    <p:set>
                                      <p:cBhvr>
                                        <p:cTn id="24" dur="1" fill="hold">
                                          <p:stCondLst>
                                            <p:cond delay="499"/>
                                          </p:stCondLst>
                                        </p:cTn>
                                        <p:tgtEl>
                                          <p:spTgt spid="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Ike and Civil Rights</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Brown v. Board</a:t>
            </a:r>
            <a:endParaRPr lang="en-US" dirty="0" smtClean="0"/>
          </a:p>
          <a:p>
            <a:pPr lvl="1"/>
            <a:r>
              <a:rPr lang="en-US" dirty="0" smtClean="0"/>
              <a:t>Thurgood Marshall (future Supreme Court justice) represented Linda Brown</a:t>
            </a:r>
          </a:p>
          <a:p>
            <a:pPr lvl="1"/>
            <a:r>
              <a:rPr lang="en-US" dirty="0" smtClean="0"/>
              <a:t>Overturned </a:t>
            </a:r>
            <a:r>
              <a:rPr lang="en-US" i="1" dirty="0" smtClean="0"/>
              <a:t>Plessy v. Ferguson</a:t>
            </a:r>
          </a:p>
          <a:p>
            <a:pPr lvl="1"/>
            <a:r>
              <a:rPr lang="en-US" dirty="0" smtClean="0"/>
              <a:t>Separate but equal is inherently unequal</a:t>
            </a:r>
          </a:p>
          <a:p>
            <a:r>
              <a:rPr lang="en-US" dirty="0" smtClean="0"/>
              <a:t>Little Rock Nine (1957):</a:t>
            </a:r>
          </a:p>
          <a:p>
            <a:pPr lvl="1"/>
            <a:r>
              <a:rPr lang="en-US" dirty="0" smtClean="0"/>
              <a:t>Governor </a:t>
            </a:r>
            <a:r>
              <a:rPr lang="en-US" dirty="0" err="1" smtClean="0"/>
              <a:t>Faubus</a:t>
            </a:r>
            <a:r>
              <a:rPr lang="en-US" dirty="0" smtClean="0"/>
              <a:t> tried to block 9 African American students from entering Little Rock H.S.</a:t>
            </a:r>
          </a:p>
          <a:p>
            <a:pPr lvl="1"/>
            <a:r>
              <a:rPr lang="en-US" dirty="0" smtClean="0"/>
              <a:t>Eisenhower sent troops and took over Arkansas National Guard</a:t>
            </a:r>
          </a:p>
          <a:p>
            <a:pPr lvl="1"/>
            <a:r>
              <a:rPr lang="en-US" dirty="0"/>
              <a:t>“We are a nation in which laws, not men, are supreme</a:t>
            </a:r>
            <a:r>
              <a:rPr lang="en-US" dirty="0" smtClean="0"/>
              <a:t>.”</a:t>
            </a:r>
            <a:endParaRPr lang="en-US" dirty="0"/>
          </a:p>
        </p:txBody>
      </p:sp>
      <p:pic>
        <p:nvPicPr>
          <p:cNvPr id="4" name="Picture 3" descr="File:101st Airborne at Little Rock Central High.jpg"/>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
            <a:ext cx="5943600" cy="3422073"/>
          </a:xfrm>
          <a:prstGeom prst="rect">
            <a:avLst/>
          </a:prstGeom>
          <a:noFill/>
          <a:ln>
            <a:noFill/>
          </a:ln>
        </p:spPr>
      </p:pic>
    </p:spTree>
    <p:extLst>
      <p:ext uri="{BB962C8B-B14F-4D97-AF65-F5344CB8AC3E}">
        <p14:creationId xmlns:p14="http://schemas.microsoft.com/office/powerpoint/2010/main" val="16989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nodeType="clickEffect">
                                  <p:stCondLst>
                                    <p:cond delay="0"/>
                                  </p:stCondLst>
                                  <p:childTnLst>
                                    <p:anim calcmode="lin" valueType="num">
                                      <p:cBhvr additive="base">
                                        <p:cTn id="40" dur="500"/>
                                        <p:tgtEl>
                                          <p:spTgt spid="4"/>
                                        </p:tgtEl>
                                        <p:attrNameLst>
                                          <p:attrName>ppt_x</p:attrName>
                                        </p:attrNameLst>
                                      </p:cBhvr>
                                      <p:tavLst>
                                        <p:tav tm="0">
                                          <p:val>
                                            <p:strVal val="ppt_x"/>
                                          </p:val>
                                        </p:tav>
                                        <p:tav tm="100000">
                                          <p:val>
                                            <p:strVal val="ppt_x"/>
                                          </p:val>
                                        </p:tav>
                                      </p:tavLst>
                                    </p:anim>
                                    <p:anim calcmode="lin" valueType="num">
                                      <p:cBhvr additive="base">
                                        <p:cTn id="41" dur="500"/>
                                        <p:tgtEl>
                                          <p:spTgt spid="4"/>
                                        </p:tgtEl>
                                        <p:attrNameLst>
                                          <p:attrName>ppt_y</p:attrName>
                                        </p:attrNameLst>
                                      </p:cBhvr>
                                      <p:tavLst>
                                        <p:tav tm="0">
                                          <p:val>
                                            <p:strVal val="ppt_y"/>
                                          </p:val>
                                        </p:tav>
                                        <p:tav tm="100000">
                                          <p:val>
                                            <p:strVal val="1+ppt_h/2"/>
                                          </p:val>
                                        </p:tav>
                                      </p:tavLst>
                                    </p:anim>
                                    <p:set>
                                      <p:cBhvr>
                                        <p:cTn id="4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Ike and The Cold War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Korean War ended under his administration</a:t>
            </a:r>
          </a:p>
          <a:p>
            <a:r>
              <a:rPr lang="en-US" dirty="0" smtClean="0"/>
              <a:t>Secretary of State – John Foster Dulles</a:t>
            </a:r>
          </a:p>
          <a:p>
            <a:pPr lvl="1"/>
            <a:r>
              <a:rPr lang="en-US" dirty="0" smtClean="0"/>
              <a:t>Massive Retaliation:</a:t>
            </a:r>
          </a:p>
          <a:p>
            <a:pPr lvl="2"/>
            <a:r>
              <a:rPr lang="en-US" dirty="0" smtClean="0"/>
              <a:t>Brinkmanship </a:t>
            </a:r>
          </a:p>
          <a:p>
            <a:pPr lvl="2"/>
            <a:r>
              <a:rPr lang="en-US" dirty="0" smtClean="0"/>
              <a:t>Mutually Assured Destruction (MAD)</a:t>
            </a:r>
          </a:p>
          <a:p>
            <a:r>
              <a:rPr lang="en-US" dirty="0" smtClean="0"/>
              <a:t>Sputnik – launched by USSR</a:t>
            </a:r>
          </a:p>
          <a:p>
            <a:pPr lvl="1"/>
            <a:r>
              <a:rPr lang="en-US" dirty="0" smtClean="0"/>
              <a:t>Increase in spending on science and education in US</a:t>
            </a:r>
          </a:p>
          <a:p>
            <a:r>
              <a:rPr lang="en-US" dirty="0" smtClean="0"/>
              <a:t>U2 Spy plane </a:t>
            </a:r>
          </a:p>
          <a:p>
            <a:pPr lvl="1"/>
            <a:r>
              <a:rPr lang="en-US" dirty="0" smtClean="0"/>
              <a:t>US plane shot down by Soviets</a:t>
            </a:r>
          </a:p>
          <a:p>
            <a:pPr lvl="1"/>
            <a:r>
              <a:rPr lang="en-US" dirty="0" smtClean="0"/>
              <a:t>Increased tensions </a:t>
            </a:r>
          </a:p>
          <a:p>
            <a:endParaRPr lang="en-US" dirty="0"/>
          </a:p>
        </p:txBody>
      </p:sp>
      <p:pic>
        <p:nvPicPr>
          <p:cNvPr id="4" name="Picture 3" descr="File:Sputnik 1.jpg"/>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
            <a:ext cx="2963861" cy="4267199"/>
          </a:xfrm>
          <a:prstGeom prst="rect">
            <a:avLst/>
          </a:prstGeom>
          <a:noFill/>
          <a:ln>
            <a:noFill/>
          </a:ln>
        </p:spPr>
      </p:pic>
      <p:pic>
        <p:nvPicPr>
          <p:cNvPr id="5" name="Picture 4" descr="File:Senator John Foster Dulles (R-NY).jp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86050" cy="2380932"/>
          </a:xfrm>
          <a:prstGeom prst="rect">
            <a:avLst/>
          </a:prstGeom>
          <a:noFill/>
          <a:ln>
            <a:noFill/>
          </a:ln>
        </p:spPr>
      </p:pic>
      <p:pic>
        <p:nvPicPr>
          <p:cNvPr id="6" name="Picture 5" descr="File:US Air Force U-2 (2139646280).jpg"/>
          <p:cNvPicPr/>
          <p:nvPr/>
        </p:nvPicPr>
        <p:blipFill>
          <a:blip r:embed="rId4">
            <a:extLst>
              <a:ext uri="{28A0092B-C50C-407E-A947-70E740481C1C}">
                <a14:useLocalDpi xmlns:a14="http://schemas.microsoft.com/office/drawing/2010/main" val="0"/>
              </a:ext>
            </a:extLst>
          </a:blip>
          <a:srcRect/>
          <a:stretch>
            <a:fillRect/>
          </a:stretch>
        </p:blipFill>
        <p:spPr bwMode="auto">
          <a:xfrm>
            <a:off x="2286000" y="1344930"/>
            <a:ext cx="3657600" cy="2922270"/>
          </a:xfrm>
          <a:prstGeom prst="rect">
            <a:avLst/>
          </a:prstGeom>
          <a:noFill/>
          <a:ln>
            <a:noFill/>
          </a:ln>
        </p:spPr>
      </p:pic>
    </p:spTree>
    <p:extLst>
      <p:ext uri="{BB962C8B-B14F-4D97-AF65-F5344CB8AC3E}">
        <p14:creationId xmlns:p14="http://schemas.microsoft.com/office/powerpoint/2010/main" val="1727157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childTnLst>
                                </p:cTn>
                              </p:par>
                              <p:par>
                                <p:cTn id="49" presetID="2" presetClass="exit" presetSubtype="4" fill="hold" nodeType="withEffect">
                                  <p:stCondLst>
                                    <p:cond delay="0"/>
                                  </p:stCondLst>
                                  <p:childTnLst>
                                    <p:anim calcmode="lin" valueType="num">
                                      <p:cBhvr additive="base">
                                        <p:cTn id="50" dur="500"/>
                                        <p:tgtEl>
                                          <p:spTgt spid="4"/>
                                        </p:tgtEl>
                                        <p:attrNameLst>
                                          <p:attrName>ppt_x</p:attrName>
                                        </p:attrNameLst>
                                      </p:cBhvr>
                                      <p:tavLst>
                                        <p:tav tm="0">
                                          <p:val>
                                            <p:strVal val="ppt_x"/>
                                          </p:val>
                                        </p:tav>
                                        <p:tav tm="100000">
                                          <p:val>
                                            <p:strVal val="ppt_x"/>
                                          </p:val>
                                        </p:tav>
                                      </p:tavLst>
                                    </p:anim>
                                    <p:anim calcmode="lin" valueType="num">
                                      <p:cBhvr additive="base">
                                        <p:cTn id="51" dur="500"/>
                                        <p:tgtEl>
                                          <p:spTgt spid="4"/>
                                        </p:tgtEl>
                                        <p:attrNameLst>
                                          <p:attrName>ppt_y</p:attrName>
                                        </p:attrNameLst>
                                      </p:cBhvr>
                                      <p:tavLst>
                                        <p:tav tm="0">
                                          <p:val>
                                            <p:strVal val="ppt_y"/>
                                          </p:val>
                                        </p:tav>
                                        <p:tav tm="100000">
                                          <p:val>
                                            <p:strVal val="1+ppt_h/2"/>
                                          </p:val>
                                        </p:tav>
                                      </p:tavLst>
                                    </p:anim>
                                    <p:set>
                                      <p:cBhvr>
                                        <p:cTn id="52" dur="1" fill="hold">
                                          <p:stCondLst>
                                            <p:cond delay="499"/>
                                          </p:stCondLst>
                                        </p:cTn>
                                        <p:tgtEl>
                                          <p:spTgt spid="4"/>
                                        </p:tgtEl>
                                        <p:attrNameLst>
                                          <p:attrName>style.visibility</p:attrName>
                                        </p:attrNameLst>
                                      </p:cBhvr>
                                      <p:to>
                                        <p:strVal val="hidden"/>
                                      </p:to>
                                    </p:set>
                                  </p:childTnLst>
                                </p:cTn>
                              </p:par>
                              <p:par>
                                <p:cTn id="53" presetID="2" presetClass="exit" presetSubtype="4" fill="hold" nodeType="withEffect">
                                  <p:stCondLst>
                                    <p:cond delay="0"/>
                                  </p:stCondLst>
                                  <p:childTnLst>
                                    <p:anim calcmode="lin" valueType="num">
                                      <p:cBhvr additive="base">
                                        <p:cTn id="54" dur="500"/>
                                        <p:tgtEl>
                                          <p:spTgt spid="5"/>
                                        </p:tgtEl>
                                        <p:attrNameLst>
                                          <p:attrName>ppt_x</p:attrName>
                                        </p:attrNameLst>
                                      </p:cBhvr>
                                      <p:tavLst>
                                        <p:tav tm="0">
                                          <p:val>
                                            <p:strVal val="ppt_x"/>
                                          </p:val>
                                        </p:tav>
                                        <p:tav tm="100000">
                                          <p:val>
                                            <p:strVal val="ppt_x"/>
                                          </p:val>
                                        </p:tav>
                                      </p:tavLst>
                                    </p:anim>
                                    <p:anim calcmode="lin" valueType="num">
                                      <p:cBhvr additive="base">
                                        <p:cTn id="55" dur="500"/>
                                        <p:tgtEl>
                                          <p:spTgt spid="5"/>
                                        </p:tgtEl>
                                        <p:attrNameLst>
                                          <p:attrName>ppt_y</p:attrName>
                                        </p:attrNameLst>
                                      </p:cBhvr>
                                      <p:tavLst>
                                        <p:tav tm="0">
                                          <p:val>
                                            <p:strVal val="ppt_y"/>
                                          </p:val>
                                        </p:tav>
                                        <p:tav tm="100000">
                                          <p:val>
                                            <p:strVal val="1+ppt_h/2"/>
                                          </p:val>
                                        </p:tav>
                                      </p:tavLst>
                                    </p:anim>
                                    <p:set>
                                      <p:cBhvr>
                                        <p:cTn id="56" dur="1" fill="hold">
                                          <p:stCondLst>
                                            <p:cond delay="499"/>
                                          </p:stCondLst>
                                        </p:cTn>
                                        <p:tgtEl>
                                          <p:spTgt spid="5"/>
                                        </p:tgtEl>
                                        <p:attrNameLst>
                                          <p:attrName>style.visibility</p:attrName>
                                        </p:attrNameLst>
                                      </p:cBhvr>
                                      <p:to>
                                        <p:strVal val="hidden"/>
                                      </p:to>
                                    </p:set>
                                  </p:childTnLst>
                                </p:cTn>
                              </p:par>
                              <p:par>
                                <p:cTn id="57" presetID="2" presetClass="exit" presetSubtype="4" fill="hold" nodeType="withEffect">
                                  <p:stCondLst>
                                    <p:cond delay="0"/>
                                  </p:stCondLst>
                                  <p:childTnLst>
                                    <p:anim calcmode="lin" valueType="num">
                                      <p:cBhvr additive="base">
                                        <p:cTn id="58" dur="500"/>
                                        <p:tgtEl>
                                          <p:spTgt spid="6"/>
                                        </p:tgtEl>
                                        <p:attrNameLst>
                                          <p:attrName>ppt_x</p:attrName>
                                        </p:attrNameLst>
                                      </p:cBhvr>
                                      <p:tavLst>
                                        <p:tav tm="0">
                                          <p:val>
                                            <p:strVal val="ppt_x"/>
                                          </p:val>
                                        </p:tav>
                                        <p:tav tm="100000">
                                          <p:val>
                                            <p:strVal val="ppt_x"/>
                                          </p:val>
                                        </p:tav>
                                      </p:tavLst>
                                    </p:anim>
                                    <p:anim calcmode="lin" valueType="num">
                                      <p:cBhvr additive="base">
                                        <p:cTn id="59" dur="500"/>
                                        <p:tgtEl>
                                          <p:spTgt spid="6"/>
                                        </p:tgtEl>
                                        <p:attrNameLst>
                                          <p:attrName>ppt_y</p:attrName>
                                        </p:attrNameLst>
                                      </p:cBhvr>
                                      <p:tavLst>
                                        <p:tav tm="0">
                                          <p:val>
                                            <p:strVal val="ppt_y"/>
                                          </p:val>
                                        </p:tav>
                                        <p:tav tm="100000">
                                          <p:val>
                                            <p:strVal val="1+ppt_h/2"/>
                                          </p:val>
                                        </p:tav>
                                      </p:tavLst>
                                    </p:anim>
                                    <p:set>
                                      <p:cBhvr>
                                        <p:cTn id="6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Ike </a:t>
            </a:r>
            <a:r>
              <a:rPr lang="en-US" dirty="0" smtClean="0"/>
              <a:t>and Foreign Policy</a:t>
            </a:r>
            <a:endParaRPr lang="en-US" dirty="0"/>
          </a:p>
        </p:txBody>
      </p:sp>
      <p:sp>
        <p:nvSpPr>
          <p:cNvPr id="3" name="Content Placeholder 2"/>
          <p:cNvSpPr>
            <a:spLocks noGrp="1"/>
          </p:cNvSpPr>
          <p:nvPr>
            <p:ph idx="1"/>
          </p:nvPr>
        </p:nvSpPr>
        <p:spPr>
          <a:xfrm>
            <a:off x="457200" y="1295400"/>
            <a:ext cx="8610600" cy="5334000"/>
          </a:xfrm>
        </p:spPr>
        <p:txBody>
          <a:bodyPr>
            <a:normAutofit fontScale="92500" lnSpcReduction="20000"/>
          </a:bodyPr>
          <a:lstStyle/>
          <a:p>
            <a:r>
              <a:rPr lang="en-US" dirty="0" smtClean="0"/>
              <a:t>Eisenhower </a:t>
            </a:r>
            <a:r>
              <a:rPr lang="en-US" dirty="0" smtClean="0"/>
              <a:t>Doctrine</a:t>
            </a:r>
          </a:p>
          <a:p>
            <a:pPr lvl="1"/>
            <a:r>
              <a:rPr lang="en-US" sz="2400" dirty="0"/>
              <a:t>Fear that Communism could progress to Middle East countries (oil)</a:t>
            </a:r>
          </a:p>
          <a:p>
            <a:pPr lvl="1"/>
            <a:r>
              <a:rPr lang="en-US" sz="2400" dirty="0" smtClean="0"/>
              <a:t>President </a:t>
            </a:r>
            <a:r>
              <a:rPr lang="en-US" sz="2400" dirty="0"/>
              <a:t>could provide military and economic aid to nations resisting communism</a:t>
            </a:r>
          </a:p>
          <a:p>
            <a:r>
              <a:rPr lang="en-US" dirty="0" smtClean="0"/>
              <a:t>Iran</a:t>
            </a:r>
          </a:p>
          <a:p>
            <a:pPr lvl="1"/>
            <a:r>
              <a:rPr lang="en-US" dirty="0" err="1" smtClean="0"/>
              <a:t>Moussadegh</a:t>
            </a:r>
            <a:r>
              <a:rPr lang="en-US" dirty="0" smtClean="0"/>
              <a:t> was overthrown</a:t>
            </a:r>
            <a:endParaRPr lang="en-US" dirty="0"/>
          </a:p>
          <a:p>
            <a:pPr lvl="1"/>
            <a:r>
              <a:rPr lang="en-US" dirty="0" smtClean="0"/>
              <a:t>Shah was instituted as leader by the CIA</a:t>
            </a:r>
          </a:p>
          <a:p>
            <a:r>
              <a:rPr lang="en-US" dirty="0" smtClean="0"/>
              <a:t>Suez Crisis</a:t>
            </a:r>
          </a:p>
          <a:p>
            <a:pPr lvl="1"/>
            <a:r>
              <a:rPr lang="en-US" dirty="0" smtClean="0"/>
              <a:t>Egyptian President Nasser nationalized the Suez Canal</a:t>
            </a:r>
          </a:p>
          <a:p>
            <a:pPr lvl="1"/>
            <a:r>
              <a:rPr lang="en-US" dirty="0" smtClean="0"/>
              <a:t>France, Britain, and Israel attacked Egypt</a:t>
            </a:r>
          </a:p>
          <a:p>
            <a:pPr lvl="1"/>
            <a:r>
              <a:rPr lang="en-US" dirty="0" smtClean="0"/>
              <a:t>US did NOT support the attack, France, Britain, and Israel withdrew</a:t>
            </a:r>
          </a:p>
          <a:p>
            <a:r>
              <a:rPr lang="en-US" dirty="0" smtClean="0"/>
              <a:t>Guatemala </a:t>
            </a:r>
            <a:r>
              <a:rPr lang="en-US" dirty="0" smtClean="0"/>
              <a:t>President </a:t>
            </a:r>
            <a:r>
              <a:rPr lang="en-US" dirty="0" err="1"/>
              <a:t>Arbenz</a:t>
            </a:r>
            <a:r>
              <a:rPr lang="en-US" dirty="0"/>
              <a:t> was overthrown after he nationalized land owned by a US fruit company</a:t>
            </a:r>
          </a:p>
          <a:p>
            <a:endParaRPr lang="en-US" dirty="0" smtClean="0"/>
          </a:p>
          <a:p>
            <a:endParaRPr lang="en-US" dirty="0"/>
          </a:p>
        </p:txBody>
      </p:sp>
      <p:pic>
        <p:nvPicPr>
          <p:cNvPr id="4" name="Picture 3" descr="File:ShahEisenhower.jpg"/>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0782"/>
            <a:ext cx="3269673" cy="3276600"/>
          </a:xfrm>
          <a:prstGeom prst="rect">
            <a:avLst/>
          </a:prstGeom>
          <a:noFill/>
          <a:ln>
            <a:noFill/>
          </a:ln>
        </p:spPr>
      </p:pic>
      <p:pic>
        <p:nvPicPr>
          <p:cNvPr id="5" name="Picture 4" descr="File:1956 Suez war - conquest of Sinai.jpg"/>
          <p:cNvPicPr/>
          <p:nvPr/>
        </p:nvPicPr>
        <p:blipFill>
          <a:blip r:embed="rId3">
            <a:extLst>
              <a:ext uri="{28A0092B-C50C-407E-A947-70E740481C1C}">
                <a14:useLocalDpi xmlns:a14="http://schemas.microsoft.com/office/drawing/2010/main" val="0"/>
              </a:ext>
            </a:extLst>
          </a:blip>
          <a:srcRect/>
          <a:stretch>
            <a:fillRect/>
          </a:stretch>
        </p:blipFill>
        <p:spPr bwMode="auto">
          <a:xfrm>
            <a:off x="2743200" y="48491"/>
            <a:ext cx="3745547" cy="4145598"/>
          </a:xfrm>
          <a:prstGeom prst="rect">
            <a:avLst/>
          </a:prstGeom>
          <a:noFill/>
          <a:ln>
            <a:noFill/>
          </a:ln>
        </p:spPr>
      </p:pic>
    </p:spTree>
    <p:extLst>
      <p:ext uri="{BB962C8B-B14F-4D97-AF65-F5344CB8AC3E}">
        <p14:creationId xmlns:p14="http://schemas.microsoft.com/office/powerpoint/2010/main" val="184482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xit" presetSubtype="4" fill="hold" nodeType="clickEffect">
                                  <p:stCondLst>
                                    <p:cond delay="0"/>
                                  </p:stCondLst>
                                  <p:childTnLst>
                                    <p:anim calcmode="lin" valueType="num">
                                      <p:cBhvr additive="base">
                                        <p:cTn id="56" dur="500"/>
                                        <p:tgtEl>
                                          <p:spTgt spid="5"/>
                                        </p:tgtEl>
                                        <p:attrNameLst>
                                          <p:attrName>ppt_x</p:attrName>
                                        </p:attrNameLst>
                                      </p:cBhvr>
                                      <p:tavLst>
                                        <p:tav tm="0">
                                          <p:val>
                                            <p:strVal val="ppt_x"/>
                                          </p:val>
                                        </p:tav>
                                        <p:tav tm="100000">
                                          <p:val>
                                            <p:strVal val="ppt_x"/>
                                          </p:val>
                                        </p:tav>
                                      </p:tavLst>
                                    </p:anim>
                                    <p:anim calcmode="lin" valueType="num">
                                      <p:cBhvr additive="base">
                                        <p:cTn id="57" dur="500"/>
                                        <p:tgtEl>
                                          <p:spTgt spid="5"/>
                                        </p:tgtEl>
                                        <p:attrNameLst>
                                          <p:attrName>ppt_y</p:attrName>
                                        </p:attrNameLst>
                                      </p:cBhvr>
                                      <p:tavLst>
                                        <p:tav tm="0">
                                          <p:val>
                                            <p:strVal val="ppt_y"/>
                                          </p:val>
                                        </p:tav>
                                        <p:tav tm="100000">
                                          <p:val>
                                            <p:strVal val="1+ppt_h/2"/>
                                          </p:val>
                                        </p:tav>
                                      </p:tavLst>
                                    </p:anim>
                                    <p:set>
                                      <p:cBhvr>
                                        <p:cTn id="58" dur="1" fill="hold">
                                          <p:stCondLst>
                                            <p:cond delay="499"/>
                                          </p:stCondLst>
                                        </p:cTn>
                                        <p:tgtEl>
                                          <p:spTgt spid="5"/>
                                        </p:tgtEl>
                                        <p:attrNameLst>
                                          <p:attrName>style.visibility</p:attrName>
                                        </p:attrNameLst>
                                      </p:cBhvr>
                                      <p:to>
                                        <p:strVal val="hidden"/>
                                      </p:to>
                                    </p:set>
                                  </p:childTnLst>
                                </p:cTn>
                              </p:par>
                              <p:par>
                                <p:cTn id="59" presetID="2" presetClass="exit" presetSubtype="4" fill="hold" nodeType="withEffect">
                                  <p:stCondLst>
                                    <p:cond delay="0"/>
                                  </p:stCondLst>
                                  <p:childTnLst>
                                    <p:anim calcmode="lin" valueType="num">
                                      <p:cBhvr additive="base">
                                        <p:cTn id="60" dur="500"/>
                                        <p:tgtEl>
                                          <p:spTgt spid="4"/>
                                        </p:tgtEl>
                                        <p:attrNameLst>
                                          <p:attrName>ppt_x</p:attrName>
                                        </p:attrNameLst>
                                      </p:cBhvr>
                                      <p:tavLst>
                                        <p:tav tm="0">
                                          <p:val>
                                            <p:strVal val="ppt_x"/>
                                          </p:val>
                                        </p:tav>
                                        <p:tav tm="100000">
                                          <p:val>
                                            <p:strVal val="ppt_x"/>
                                          </p:val>
                                        </p:tav>
                                      </p:tavLst>
                                    </p:anim>
                                    <p:anim calcmode="lin" valueType="num">
                                      <p:cBhvr additive="base">
                                        <p:cTn id="61" dur="500"/>
                                        <p:tgtEl>
                                          <p:spTgt spid="4"/>
                                        </p:tgtEl>
                                        <p:attrNameLst>
                                          <p:attrName>ppt_y</p:attrName>
                                        </p:attrNameLst>
                                      </p:cBhvr>
                                      <p:tavLst>
                                        <p:tav tm="0">
                                          <p:val>
                                            <p:strVal val="ppt_y"/>
                                          </p:val>
                                        </p:tav>
                                        <p:tav tm="100000">
                                          <p:val>
                                            <p:strVal val="1+ppt_h/2"/>
                                          </p:val>
                                        </p:tav>
                                      </p:tavLst>
                                    </p:anim>
                                    <p:set>
                                      <p:cBhvr>
                                        <p:cTn id="6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Ike’s Farwell Address</a:t>
            </a:r>
            <a:endParaRPr lang="en-US" dirty="0"/>
          </a:p>
        </p:txBody>
      </p:sp>
      <p:sp>
        <p:nvSpPr>
          <p:cNvPr id="3" name="Content Placeholder 2"/>
          <p:cNvSpPr>
            <a:spLocks noGrp="1"/>
          </p:cNvSpPr>
          <p:nvPr>
            <p:ph idx="1"/>
          </p:nvPr>
        </p:nvSpPr>
        <p:spPr>
          <a:xfrm>
            <a:off x="304800" y="1371600"/>
            <a:ext cx="8686800" cy="5257800"/>
          </a:xfrm>
        </p:spPr>
        <p:txBody>
          <a:bodyPr>
            <a:normAutofit fontScale="85000" lnSpcReduction="20000"/>
          </a:bodyPr>
          <a:lstStyle/>
          <a:p>
            <a:r>
              <a:rPr lang="en-US" dirty="0" smtClean="0"/>
              <a:t>Eisenhower warned of deficit spending and military spending</a:t>
            </a:r>
          </a:p>
          <a:p>
            <a:r>
              <a:rPr lang="en-US" dirty="0" smtClean="0"/>
              <a:t>“Our </a:t>
            </a:r>
            <a:r>
              <a:rPr lang="en-US" dirty="0"/>
              <a:t>military organization today bears little relation to that known by any of my predecessors in peacetime, or indeed by the fighting men of World War II or Korea</a:t>
            </a:r>
            <a:r>
              <a:rPr lang="en-US" dirty="0" smtClean="0"/>
              <a:t>.”</a:t>
            </a:r>
            <a:endParaRPr lang="en-US" dirty="0"/>
          </a:p>
          <a:p>
            <a:r>
              <a:rPr lang="en-US" dirty="0" smtClean="0"/>
              <a:t>“Until </a:t>
            </a:r>
            <a:r>
              <a:rPr lang="en-US" dirty="0"/>
              <a:t>the latest of our world conflicts, the United States had no armaments industry. American makers of plowshares could, with time and as required, make swords as well. But now we can no longer risk emergency improvisation of national defense; we have been compelled to create a permanent armaments industry of vast proportions. Added to this, three and a half million men and women are directly engaged in the defense establishment. We annually spend on military security more than the net income of all United States corporations</a:t>
            </a:r>
            <a:r>
              <a:rPr lang="en-US" dirty="0" smtClean="0"/>
              <a:t>.”</a:t>
            </a:r>
            <a:endParaRPr lang="en-US" dirty="0"/>
          </a:p>
          <a:p>
            <a:endParaRPr lang="en-US" dirty="0"/>
          </a:p>
        </p:txBody>
      </p:sp>
      <p:pic>
        <p:nvPicPr>
          <p:cNvPr id="1026" name="Picture 2" descr="http://upload.wikimedia.org/wikipedia/en/1/15/Eisenhower_farewe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1236" y="0"/>
            <a:ext cx="2783726" cy="2085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66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Thanks for watching!</a:t>
            </a:r>
            <a:endParaRPr lang="en-US" dirty="0"/>
          </a:p>
        </p:txBody>
      </p:sp>
      <p:sp>
        <p:nvSpPr>
          <p:cNvPr id="2" name="Content Placeholder 1"/>
          <p:cNvSpPr>
            <a:spLocks noGrp="1"/>
          </p:cNvSpPr>
          <p:nvPr>
            <p:ph idx="1"/>
          </p:nvPr>
        </p:nvSpPr>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Ideas for videos?</a:t>
            </a:r>
          </a:p>
          <a:p>
            <a:pPr lvl="1"/>
            <a:r>
              <a:rPr lang="en-US" dirty="0"/>
              <a:t>Leave in comments</a:t>
            </a:r>
          </a:p>
          <a:p>
            <a:endParaRPr lang="en-US" dirty="0"/>
          </a:p>
        </p:txBody>
      </p:sp>
      <p:sp>
        <p:nvSpPr>
          <p:cNvPr id="4" name="Down Arrow 3"/>
          <p:cNvSpPr/>
          <p:nvPr/>
        </p:nvSpPr>
        <p:spPr>
          <a:xfrm rot="663007">
            <a:off x="604109" y="414993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pic>
        <p:nvPicPr>
          <p:cNvPr id="5" name="Picture 2" descr="http://upload.wikimedia.org/wikipedia/en/1/15/Eisenhower_farewe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4209" y="3581401"/>
            <a:ext cx="4374427"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735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462</TotalTime>
  <Words>483</Words>
  <Application>Microsoft Office PowerPoint</Application>
  <PresentationFormat>On-screen Show (4:3)</PresentationFormat>
  <Paragraphs>65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Metro</vt:lpstr>
      <vt:lpstr>APUSH Review: The Presidency of Dwight “Ike” Eisenhower</vt:lpstr>
      <vt:lpstr>Background on Ike</vt:lpstr>
      <vt:lpstr>Domestic Policies Under Ike</vt:lpstr>
      <vt:lpstr>Ike and Civil Rights</vt:lpstr>
      <vt:lpstr>Ike and The Cold War</vt:lpstr>
      <vt:lpstr>Ike and Foreign Policy</vt:lpstr>
      <vt:lpstr>Ike’s Farwell Address</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The Presidency of Dwight “Ike” Eisenhower</dc:title>
  <dc:creator>adam</dc:creator>
  <cp:lastModifiedBy>adam</cp:lastModifiedBy>
  <cp:revision>20</cp:revision>
  <dcterms:created xsi:type="dcterms:W3CDTF">2014-02-10T00:02:26Z</dcterms:created>
  <dcterms:modified xsi:type="dcterms:W3CDTF">2014-02-18T01:54:07Z</dcterms:modified>
</cp:coreProperties>
</file>