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6" r:id="rId3"/>
    <p:sldId id="268" r:id="rId4"/>
    <p:sldId id="267" r:id="rId5"/>
    <p:sldId id="269" r:id="rId6"/>
    <p:sldId id="271" r:id="rId7"/>
    <p:sldId id="272" r:id="rId8"/>
    <p:sldId id="27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FBC88C-05CE-4198-824D-F1D3B3F4A31C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1828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</a:t>
            </a:r>
            <a:r>
              <a:rPr lang="en-US" sz="5400" dirty="0" smtClean="0"/>
              <a:t>The Presidency of Lyndon</a:t>
            </a:r>
            <a:r>
              <a:rPr lang="en-US" sz="5400" dirty="0" smtClean="0"/>
              <a:t> b. Johnson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sz="2800" dirty="0"/>
              <a:t>The Presidency of Lyndon b. Johnson </a:t>
            </a:r>
            <a:r>
              <a:rPr lang="en-US" sz="2800" dirty="0" smtClean="0"/>
              <a:t>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Lyndon Johnson and Richard Russel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81400"/>
            <a:ext cx="5049982" cy="32696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7239000" y="3543299"/>
            <a:ext cx="1600200" cy="1447800"/>
          </a:xfrm>
          <a:prstGeom prst="wedgeRoundRectCallout">
            <a:avLst>
              <a:gd name="adj1" fmla="val -21699"/>
              <a:gd name="adj2" fmla="val 691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You need to subscribe right now!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89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Background on LBJ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/>
          <a:lstStyle/>
          <a:p>
            <a:r>
              <a:rPr lang="en-US" dirty="0" smtClean="0"/>
              <a:t>Former Senator from Texas</a:t>
            </a:r>
          </a:p>
          <a:p>
            <a:r>
              <a:rPr lang="en-US" dirty="0" smtClean="0"/>
              <a:t>Chosen as JFK running mate in 1960</a:t>
            </a:r>
          </a:p>
          <a:p>
            <a:r>
              <a:rPr lang="en-US" dirty="0" smtClean="0"/>
              <a:t>Became president on November 22, 1963</a:t>
            </a:r>
          </a:p>
          <a:p>
            <a:r>
              <a:rPr lang="en-US" dirty="0" smtClean="0"/>
              <a:t>Very liberal, believed the federal government could positively impact Americans</a:t>
            </a:r>
          </a:p>
          <a:p>
            <a:r>
              <a:rPr lang="en-US" dirty="0" smtClean="0"/>
              <a:t>Known for giving the “Johnson Treatment”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Senator Lyndon Johns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2369185" cy="331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Lyndon B. Johnson taking the oath of office, November 196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038600"/>
            <a:ext cx="3429000" cy="2784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Lyndon Johnson and Richard Russell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0325"/>
            <a:ext cx="5943600" cy="3978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559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Election of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/>
          <a:lstStyle/>
          <a:p>
            <a:r>
              <a:rPr lang="en-US" dirty="0" smtClean="0"/>
              <a:t>LBJ runs for re-election</a:t>
            </a:r>
          </a:p>
          <a:p>
            <a:r>
              <a:rPr lang="en-US" dirty="0" smtClean="0"/>
              <a:t>LBJ v. Barry Goldwater</a:t>
            </a:r>
          </a:p>
          <a:p>
            <a:r>
              <a:rPr lang="en-US" dirty="0" smtClean="0"/>
              <a:t>LBJ wins by a landslide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ElectoralCollege1964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17273"/>
            <a:ext cx="6248400" cy="37338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062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Great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Focused on domestic programs including civil rights, poverty, and education</a:t>
            </a:r>
          </a:p>
          <a:p>
            <a:r>
              <a:rPr lang="en-US" dirty="0"/>
              <a:t>Built on ideas and programs laid forth from The New </a:t>
            </a:r>
            <a:r>
              <a:rPr lang="en-US" dirty="0" smtClean="0"/>
              <a:t>Deal</a:t>
            </a:r>
          </a:p>
          <a:p>
            <a:r>
              <a:rPr lang="en-US" dirty="0" smtClean="0"/>
              <a:t>Examples of programs:</a:t>
            </a:r>
          </a:p>
          <a:p>
            <a:pPr lvl="1"/>
            <a:r>
              <a:rPr lang="en-US" dirty="0"/>
              <a:t>Medicare:</a:t>
            </a:r>
          </a:p>
          <a:p>
            <a:pPr lvl="2"/>
            <a:r>
              <a:rPr lang="en-US" dirty="0"/>
              <a:t>Medical  assistance and insurance for elderly Americans</a:t>
            </a:r>
          </a:p>
          <a:p>
            <a:pPr lvl="1"/>
            <a:r>
              <a:rPr lang="en-US" dirty="0" smtClean="0"/>
              <a:t>Medicaid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Health care for lower income families and individuals</a:t>
            </a:r>
          </a:p>
          <a:p>
            <a:pPr lvl="1"/>
            <a:r>
              <a:rPr lang="en-US" dirty="0" smtClean="0"/>
              <a:t>Food </a:t>
            </a:r>
            <a:r>
              <a:rPr lang="en-US" dirty="0"/>
              <a:t>Stamp Act:</a:t>
            </a:r>
          </a:p>
          <a:p>
            <a:pPr lvl="2"/>
            <a:r>
              <a:rPr lang="en-US" dirty="0"/>
              <a:t>Provides food assistance for low-income individuals and families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President Lyndon B. Johnson signs Medicare Bill at the Harry S. Truman Library, 196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818909" cy="34012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513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LBJ And Civil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Laws passed during his administration helped right the wrongs of Reconstruction</a:t>
            </a:r>
          </a:p>
          <a:p>
            <a:pPr lvl="1"/>
            <a:r>
              <a:rPr lang="en-US" dirty="0"/>
              <a:t>Civil Rights Act of 1964:</a:t>
            </a:r>
          </a:p>
          <a:p>
            <a:pPr lvl="2"/>
            <a:r>
              <a:rPr lang="en-US" dirty="0"/>
              <a:t>Guaranteed equal access to public accommodations</a:t>
            </a:r>
          </a:p>
          <a:p>
            <a:pPr lvl="2"/>
            <a:r>
              <a:rPr lang="en-US" dirty="0" smtClean="0"/>
              <a:t>Government </a:t>
            </a:r>
            <a:r>
              <a:rPr lang="en-US" dirty="0"/>
              <a:t>could cut off funds where discrimination occurred</a:t>
            </a:r>
          </a:p>
          <a:p>
            <a:pPr lvl="2"/>
            <a:r>
              <a:rPr lang="en-US" dirty="0"/>
              <a:t>Title VII:</a:t>
            </a:r>
          </a:p>
          <a:p>
            <a:pPr lvl="3"/>
            <a:r>
              <a:rPr lang="en-US" dirty="0"/>
              <a:t>Discrimination in workplaces is illegal</a:t>
            </a:r>
          </a:p>
          <a:p>
            <a:pPr lvl="1"/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Amendment:</a:t>
            </a:r>
          </a:p>
          <a:p>
            <a:pPr lvl="2"/>
            <a:r>
              <a:rPr lang="en-US" dirty="0"/>
              <a:t>Made poll taxes illegal</a:t>
            </a:r>
          </a:p>
          <a:p>
            <a:pPr lvl="1"/>
            <a:r>
              <a:rPr lang="en-US" dirty="0"/>
              <a:t>Voting Rights Act of 1965:</a:t>
            </a:r>
          </a:p>
          <a:p>
            <a:pPr lvl="2"/>
            <a:r>
              <a:rPr lang="en-US" dirty="0"/>
              <a:t>Federal government could register voters</a:t>
            </a:r>
          </a:p>
          <a:p>
            <a:pPr lvl="2"/>
            <a:r>
              <a:rPr lang="en-US" dirty="0"/>
              <a:t>Eliminated literacy tests for voting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Lyndon Johnson signing Civil Rights Act, July 2, 196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55626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556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LBJ and the Vietnam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“Domino Theory”</a:t>
            </a:r>
          </a:p>
          <a:p>
            <a:pPr lvl="1"/>
            <a:r>
              <a:rPr lang="en-US" dirty="0"/>
              <a:t>Idea that if Vietnam became communist, surrounding countries will also</a:t>
            </a:r>
          </a:p>
          <a:p>
            <a:r>
              <a:rPr lang="en-US" dirty="0" smtClean="0"/>
              <a:t>***Gulf of Tonkin Resolution***</a:t>
            </a:r>
          </a:p>
          <a:p>
            <a:pPr lvl="1"/>
            <a:r>
              <a:rPr lang="en-US" dirty="0"/>
              <a:t>Background info:</a:t>
            </a:r>
          </a:p>
          <a:p>
            <a:pPr lvl="2"/>
            <a:r>
              <a:rPr lang="en-US" dirty="0"/>
              <a:t>US alleged that American ships were attacked by North Vietnam</a:t>
            </a:r>
          </a:p>
          <a:p>
            <a:pPr lvl="2"/>
            <a:r>
              <a:rPr lang="en-US" dirty="0"/>
              <a:t>Different accounts of what happened</a:t>
            </a:r>
          </a:p>
          <a:p>
            <a:pPr lvl="1"/>
            <a:r>
              <a:rPr lang="en-US" dirty="0"/>
              <a:t>What did the resolution do?</a:t>
            </a:r>
          </a:p>
          <a:p>
            <a:pPr lvl="2"/>
            <a:r>
              <a:rPr lang="en-US" dirty="0"/>
              <a:t>Allowed Johnson to do anything necessary to prevent future attacks</a:t>
            </a:r>
          </a:p>
          <a:p>
            <a:pPr lvl="1"/>
            <a:r>
              <a:rPr lang="en-US" dirty="0"/>
              <a:t>Impact of the resolution?</a:t>
            </a:r>
          </a:p>
          <a:p>
            <a:pPr lvl="2"/>
            <a:r>
              <a:rPr lang="en-US" dirty="0"/>
              <a:t>Increases power of president</a:t>
            </a:r>
          </a:p>
          <a:p>
            <a:pPr lvl="2"/>
            <a:r>
              <a:rPr lang="en-US" dirty="0"/>
              <a:t>Johnson escalates US involvement in Vietnam</a:t>
            </a:r>
          </a:p>
          <a:p>
            <a:r>
              <a:rPr lang="en-US" dirty="0" smtClean="0"/>
              <a:t>After the Gulf of Tonkin Resolution, LBJ drastically increased US involvement in Vietnam</a:t>
            </a:r>
          </a:p>
          <a:p>
            <a:r>
              <a:rPr lang="en-US" dirty="0" smtClean="0"/>
              <a:t>The average age of draftees and volunteers was 19</a:t>
            </a:r>
          </a:p>
          <a:p>
            <a:pPr lvl="1"/>
            <a:r>
              <a:rPr lang="en-US" dirty="0" smtClean="0"/>
              <a:t>Many were minorities and lower class</a:t>
            </a:r>
          </a:p>
          <a:p>
            <a:pPr lvl="1"/>
            <a:r>
              <a:rPr lang="en-US" dirty="0" smtClean="0"/>
              <a:t>Protests mount</a:t>
            </a:r>
          </a:p>
          <a:p>
            <a:pPr lvl="2"/>
            <a:r>
              <a:rPr lang="en-US" dirty="0" smtClean="0"/>
              <a:t>“Hey </a:t>
            </a:r>
            <a:r>
              <a:rPr lang="en-US" dirty="0" err="1" smtClean="0"/>
              <a:t>hey</a:t>
            </a:r>
            <a:r>
              <a:rPr lang="en-US" dirty="0" smtClean="0"/>
              <a:t> LBJ, How many kids did you kill today?”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MaddoxTonkin1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0"/>
            <a:ext cx="36576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Vietnam War protestors at the March on the Pentago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978" y="381000"/>
            <a:ext cx="3806190" cy="5709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513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1968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Tet Offensive (January 30, 1968):</a:t>
            </a:r>
          </a:p>
          <a:p>
            <a:pPr lvl="1"/>
            <a:r>
              <a:rPr lang="en-US" dirty="0"/>
              <a:t>North Vietnam launched a surprise attack on the Vietnamese New Year</a:t>
            </a:r>
          </a:p>
          <a:p>
            <a:pPr lvl="1"/>
            <a:r>
              <a:rPr lang="en-US" dirty="0"/>
              <a:t>Public opinion on the war decreased and protests </a:t>
            </a:r>
            <a:r>
              <a:rPr lang="en-US" dirty="0" smtClean="0"/>
              <a:t>increased</a:t>
            </a:r>
          </a:p>
          <a:p>
            <a:pPr lvl="1"/>
            <a:r>
              <a:rPr lang="en-US" dirty="0" smtClean="0"/>
              <a:t>War seemed unwinnable </a:t>
            </a:r>
            <a:endParaRPr lang="en-US" dirty="0"/>
          </a:p>
          <a:p>
            <a:r>
              <a:rPr lang="en-US" dirty="0" smtClean="0"/>
              <a:t>Johnson does NOT seek re-election in 1968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adam\Desktop\lossy-page1-446px-Black_smoke_covers_areas_of_the_capital_city_and_fire_trucks_rush_to_the_scenes_of_fires_set_during_attacks_by_the_Viet_-_NARA_-_541874.tif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18709"/>
            <a:ext cx="2737803" cy="2611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397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 Analysis of the LBJ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Positives:</a:t>
            </a:r>
          </a:p>
          <a:p>
            <a:pPr lvl="1"/>
            <a:r>
              <a:rPr lang="en-US" dirty="0" smtClean="0"/>
              <a:t>Civil Rights for African Americans</a:t>
            </a:r>
          </a:p>
          <a:p>
            <a:pPr lvl="1"/>
            <a:r>
              <a:rPr lang="en-US" dirty="0" smtClean="0"/>
              <a:t>Aid for elderly and the poor</a:t>
            </a:r>
          </a:p>
          <a:p>
            <a:pPr lvl="1"/>
            <a:r>
              <a:rPr lang="en-US" dirty="0" smtClean="0"/>
              <a:t>Aid for education</a:t>
            </a:r>
          </a:p>
          <a:p>
            <a:pPr lvl="1"/>
            <a:r>
              <a:rPr lang="en-US" dirty="0" smtClean="0"/>
              <a:t>Increase government involvement</a:t>
            </a:r>
          </a:p>
          <a:p>
            <a:r>
              <a:rPr lang="en-US" dirty="0" smtClean="0"/>
              <a:t>Negatives:</a:t>
            </a:r>
          </a:p>
          <a:p>
            <a:pPr lvl="1"/>
            <a:r>
              <a:rPr lang="en-US" dirty="0" smtClean="0"/>
              <a:t>Escalation of Vietnam – Gulf of Tonkin</a:t>
            </a:r>
          </a:p>
          <a:p>
            <a:pPr lvl="1"/>
            <a:r>
              <a:rPr lang="en-US" dirty="0" smtClean="0"/>
              <a:t>Federal spending drastically increased</a:t>
            </a:r>
          </a:p>
          <a:p>
            <a:pPr lvl="1"/>
            <a:r>
              <a:rPr lang="en-US" dirty="0" smtClean="0"/>
              <a:t>The Vietnam War took money from The Great Society and vice versa</a:t>
            </a:r>
          </a:p>
          <a:p>
            <a:pPr lvl="1"/>
            <a:r>
              <a:rPr lang="en-US" dirty="0" smtClean="0"/>
              <a:t>Increase government involvement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0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Essay Topics:</a:t>
            </a:r>
          </a:p>
          <a:p>
            <a:pPr lvl="1"/>
            <a:r>
              <a:rPr lang="en-US" dirty="0" smtClean="0"/>
              <a:t>Effectiveness of his administration</a:t>
            </a:r>
          </a:p>
          <a:p>
            <a:pPr lvl="1"/>
            <a:r>
              <a:rPr lang="en-US" dirty="0" smtClean="0"/>
              <a:t>How did society change as a result?</a:t>
            </a:r>
            <a:endParaRPr lang="en-US" dirty="0"/>
          </a:p>
          <a:p>
            <a:r>
              <a:rPr lang="en-US" dirty="0" smtClean="0"/>
              <a:t>Tips for Multiple-Choice questions:</a:t>
            </a:r>
          </a:p>
          <a:p>
            <a:pPr lvl="1"/>
            <a:r>
              <a:rPr lang="en-US" dirty="0" smtClean="0"/>
              <a:t>Gulf of Tonkin Resolution</a:t>
            </a:r>
          </a:p>
          <a:p>
            <a:pPr lvl="1"/>
            <a:r>
              <a:rPr lang="en-US" dirty="0" smtClean="0"/>
              <a:t>Civil Rights Act, Voting Rights Act, and 24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Good 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0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616</TotalTime>
  <Words>497</Words>
  <Application>Microsoft Office PowerPoint</Application>
  <PresentationFormat>On-screen Show (4:3)</PresentationFormat>
  <Paragraphs>169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APUSH Review: The Presidency of Lyndon b. Johnson</vt:lpstr>
      <vt:lpstr>Background on LBJ</vt:lpstr>
      <vt:lpstr>Election of 1964</vt:lpstr>
      <vt:lpstr>The Great Society</vt:lpstr>
      <vt:lpstr>LBJ And Civil Rights</vt:lpstr>
      <vt:lpstr>LBJ and the Vietnam War</vt:lpstr>
      <vt:lpstr>1968</vt:lpstr>
      <vt:lpstr>An Analysis of the LBJ Administration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Civil Rights in the 1950s</dc:title>
  <dc:creator>adam</dc:creator>
  <cp:lastModifiedBy>adam</cp:lastModifiedBy>
  <cp:revision>44</cp:revision>
  <dcterms:created xsi:type="dcterms:W3CDTF">2014-02-07T17:50:49Z</dcterms:created>
  <dcterms:modified xsi:type="dcterms:W3CDTF">2014-03-16T23:23:18Z</dcterms:modified>
</cp:coreProperties>
</file>