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5" r:id="rId3"/>
    <p:sldId id="263" r:id="rId4"/>
    <p:sldId id="266" r:id="rId5"/>
    <p:sldId id="267" r:id="rId6"/>
    <p:sldId id="268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E3CB6D-2A94-4829-91CC-CF4F92886EF4}" type="datetimeFigureOut">
              <a:rPr lang="en-US" smtClean="0"/>
              <a:t>2/22/2014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4B74F0-D23D-466E-BEE3-0D333760B3E0}" type="slidenum">
              <a:rPr lang="en-US" smtClean="0"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E3CB6D-2A94-4829-91CC-CF4F92886EF4}" type="datetimeFigureOut">
              <a:rPr lang="en-US" smtClean="0"/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4B74F0-D23D-466E-BEE3-0D333760B3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E3CB6D-2A94-4829-91CC-CF4F92886EF4}" type="datetimeFigureOut">
              <a:rPr lang="en-US" smtClean="0"/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4B74F0-D23D-466E-BEE3-0D333760B3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E3CB6D-2A94-4829-91CC-CF4F92886EF4}" type="datetimeFigureOut">
              <a:rPr lang="en-US" smtClean="0"/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4B74F0-D23D-466E-BEE3-0D333760B3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E3CB6D-2A94-4829-91CC-CF4F92886EF4}" type="datetimeFigureOut">
              <a:rPr lang="en-US" smtClean="0"/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4B74F0-D23D-466E-BEE3-0D333760B3E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E3CB6D-2A94-4829-91CC-CF4F92886EF4}" type="datetimeFigureOut">
              <a:rPr lang="en-US" smtClean="0"/>
              <a:t>2/22/2014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4B74F0-D23D-466E-BEE3-0D333760B3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E3CB6D-2A94-4829-91CC-CF4F92886EF4}" type="datetimeFigureOut">
              <a:rPr lang="en-US" smtClean="0"/>
              <a:t>2/22/2014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4B74F0-D23D-466E-BEE3-0D333760B3E0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E3CB6D-2A94-4829-91CC-CF4F92886EF4}" type="datetimeFigureOut">
              <a:rPr lang="en-US" smtClean="0"/>
              <a:t>2/22/2014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4B74F0-D23D-466E-BEE3-0D333760B3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E3CB6D-2A94-4829-91CC-CF4F92886EF4}" type="datetimeFigureOut">
              <a:rPr lang="en-US" smtClean="0"/>
              <a:t>2/22/2014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4B74F0-D23D-466E-BEE3-0D333760B3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E3CB6D-2A94-4829-91CC-CF4F92886EF4}" type="datetimeFigureOut">
              <a:rPr lang="en-US" smtClean="0"/>
              <a:t>2/22/2014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4B74F0-D23D-466E-BEE3-0D333760B3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30E3CB6D-2A94-4829-91CC-CF4F92886EF4}" type="datetimeFigureOut">
              <a:rPr lang="en-US" smtClean="0"/>
              <a:t>2/22/2014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764B74F0-D23D-466E-BEE3-0D333760B3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0E3CB6D-2A94-4829-91CC-CF4F92886EF4}" type="datetimeFigureOut">
              <a:rPr lang="en-US" smtClean="0"/>
              <a:t>2/22/2014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764B74F0-D23D-466E-BEE3-0D333760B3E0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52600"/>
            <a:ext cx="8610600" cy="2595025"/>
          </a:xfrm>
        </p:spPr>
        <p:txBody>
          <a:bodyPr>
            <a:noAutofit/>
          </a:bodyPr>
          <a:lstStyle/>
          <a:p>
            <a:pPr algn="ctr"/>
            <a:r>
              <a:rPr lang="en-US" sz="5400" dirty="0" smtClean="0"/>
              <a:t>APUSH Review: The Second Red Scare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4953000"/>
            <a:ext cx="4648200" cy="1295400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/>
              <a:t>Everything You Need To </a:t>
            </a:r>
            <a:r>
              <a:rPr lang="en-US" sz="2800" dirty="0"/>
              <a:t>K</a:t>
            </a:r>
            <a:r>
              <a:rPr lang="en-US" sz="2800" dirty="0" smtClean="0"/>
              <a:t>now </a:t>
            </a:r>
            <a:r>
              <a:rPr lang="en-US" sz="2800" dirty="0"/>
              <a:t>A</a:t>
            </a:r>
            <a:r>
              <a:rPr lang="en-US" sz="2800" dirty="0" smtClean="0"/>
              <a:t>bout The Second Red Scare To Succeed In APUSH</a:t>
            </a:r>
            <a:endParaRPr lang="en-US" sz="2800" dirty="0"/>
          </a:p>
        </p:txBody>
      </p:sp>
      <p:sp>
        <p:nvSpPr>
          <p:cNvPr id="4" name="Title 3"/>
          <p:cNvSpPr txBox="1">
            <a:spLocks/>
          </p:cNvSpPr>
          <p:nvPr/>
        </p:nvSpPr>
        <p:spPr>
          <a:xfrm>
            <a:off x="457200" y="381000"/>
            <a:ext cx="8229600" cy="11430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>
                <a:solidFill>
                  <a:schemeClr val="tx1"/>
                </a:solidFill>
              </a:rPr>
              <a:t>www.Apushreview.com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0840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What was the Second Red Scare?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Fear and hysteria over communism that </a:t>
            </a:r>
            <a:r>
              <a:rPr lang="en-US" dirty="0"/>
              <a:t>s</a:t>
            </a:r>
            <a:r>
              <a:rPr lang="en-US" dirty="0" smtClean="0"/>
              <a:t>wept the country in the 1940s and 1950s</a:t>
            </a:r>
          </a:p>
          <a:p>
            <a:r>
              <a:rPr lang="en-US" dirty="0" smtClean="0"/>
              <a:t>Many individuals feared the US government was infiltrated by communists</a:t>
            </a:r>
          </a:p>
          <a:p>
            <a:r>
              <a:rPr lang="en-US" dirty="0" smtClean="0"/>
              <a:t>Reasons for the 2</a:t>
            </a:r>
            <a:r>
              <a:rPr lang="en-US" baseline="30000" dirty="0" smtClean="0"/>
              <a:t>nd</a:t>
            </a:r>
            <a:r>
              <a:rPr lang="en-US" dirty="0" smtClean="0"/>
              <a:t> Red Scare:</a:t>
            </a:r>
          </a:p>
          <a:p>
            <a:pPr lvl="1"/>
            <a:r>
              <a:rPr lang="en-US" dirty="0" smtClean="0"/>
              <a:t>USSR actions after WWII in Eastern Europe</a:t>
            </a:r>
          </a:p>
          <a:p>
            <a:pPr lvl="1"/>
            <a:r>
              <a:rPr lang="en-US" dirty="0" smtClean="0"/>
              <a:t>“Fall of China” in 1949</a:t>
            </a:r>
          </a:p>
          <a:p>
            <a:pPr lvl="1"/>
            <a:r>
              <a:rPr lang="en-US" dirty="0" smtClean="0"/>
              <a:t>Soviet development of nuclear weapons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 descr="File:China, Mao (2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0642" y="1219200"/>
            <a:ext cx="3942715" cy="305181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File:Joe on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30505"/>
            <a:ext cx="6705600" cy="50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019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ile:Alger Hiss (1950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-6927"/>
            <a:ext cx="3643746" cy="259772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772400" cy="914400"/>
          </a:xfrm>
        </p:spPr>
        <p:txBody>
          <a:bodyPr/>
          <a:lstStyle/>
          <a:p>
            <a:pPr algn="ctr"/>
            <a:r>
              <a:rPr lang="en-US" dirty="0" smtClean="0"/>
              <a:t>Red Scare in the 1940s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839200" cy="55626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HUAC (created in 1945)</a:t>
            </a:r>
          </a:p>
          <a:p>
            <a:pPr lvl="1"/>
            <a:r>
              <a:rPr lang="en-US" dirty="0" smtClean="0"/>
              <a:t>House Committee on Un-American Activities</a:t>
            </a:r>
          </a:p>
          <a:p>
            <a:pPr lvl="2"/>
            <a:r>
              <a:rPr lang="en-US" dirty="0" smtClean="0"/>
              <a:t>Prominent member was Richard Nixon – NOT JOSEPH McCarthy!</a:t>
            </a:r>
          </a:p>
          <a:p>
            <a:pPr lvl="1"/>
            <a:r>
              <a:rPr lang="en-US" dirty="0" smtClean="0"/>
              <a:t>Alger Hiss:</a:t>
            </a:r>
          </a:p>
          <a:p>
            <a:pPr lvl="2"/>
            <a:r>
              <a:rPr lang="en-US" dirty="0" smtClean="0"/>
              <a:t>One-time aide to FDR</a:t>
            </a:r>
          </a:p>
          <a:p>
            <a:pPr lvl="2"/>
            <a:r>
              <a:rPr lang="en-US" dirty="0" smtClean="0"/>
              <a:t>Accused of sharing 65 classified documents</a:t>
            </a:r>
          </a:p>
          <a:p>
            <a:pPr lvl="2"/>
            <a:r>
              <a:rPr lang="en-US" dirty="0" smtClean="0"/>
              <a:t>Indicted and sentenced to 5 years in jail for perjury</a:t>
            </a:r>
          </a:p>
          <a:p>
            <a:pPr lvl="1"/>
            <a:r>
              <a:rPr lang="en-US" dirty="0" smtClean="0"/>
              <a:t>“Hollywood Ten”</a:t>
            </a:r>
          </a:p>
          <a:p>
            <a:pPr lvl="2"/>
            <a:r>
              <a:rPr lang="en-US" dirty="0" smtClean="0"/>
              <a:t>10 screenwriters that refused to testify before HUAC; sentenced to jail</a:t>
            </a:r>
            <a:endParaRPr lang="en-US" dirty="0"/>
          </a:p>
          <a:p>
            <a:r>
              <a:rPr lang="en-US" dirty="0" smtClean="0"/>
              <a:t>Truman’s Loyalty Program: </a:t>
            </a:r>
          </a:p>
          <a:p>
            <a:pPr lvl="1"/>
            <a:r>
              <a:rPr lang="en-US" dirty="0" smtClean="0"/>
              <a:t>Truman </a:t>
            </a:r>
            <a:r>
              <a:rPr lang="en-US" dirty="0"/>
              <a:t>issued an executive </a:t>
            </a:r>
            <a:r>
              <a:rPr lang="en-US" dirty="0" smtClean="0"/>
              <a:t>order (9835) </a:t>
            </a:r>
            <a:r>
              <a:rPr lang="en-US" dirty="0"/>
              <a:t>for federal employees to take a loyalty oath</a:t>
            </a:r>
          </a:p>
          <a:p>
            <a:pPr lvl="1"/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 descr="File:Mugs(14)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0"/>
            <a:ext cx="4114801" cy="3352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File:Anticommunist Literature 1950s.tiff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2282" y="0"/>
            <a:ext cx="3099435" cy="47142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5868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772400" cy="914400"/>
          </a:xfrm>
        </p:spPr>
        <p:txBody>
          <a:bodyPr/>
          <a:lstStyle/>
          <a:p>
            <a:pPr algn="ctr"/>
            <a:r>
              <a:rPr lang="en-US" dirty="0" smtClean="0"/>
              <a:t>Red Scare in the 1950s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839200" cy="55626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McCarran Internal Security Bill</a:t>
            </a:r>
          </a:p>
          <a:p>
            <a:pPr lvl="2"/>
            <a:r>
              <a:rPr lang="en-US" sz="2600" dirty="0"/>
              <a:t>Passed over Truman’s Veto</a:t>
            </a:r>
          </a:p>
          <a:p>
            <a:pPr lvl="2"/>
            <a:r>
              <a:rPr lang="en-US" sz="2600" dirty="0"/>
              <a:t>Communist organizations must register with the government</a:t>
            </a:r>
          </a:p>
          <a:p>
            <a:r>
              <a:rPr lang="en-US" dirty="0" smtClean="0"/>
              <a:t>McCarthyism</a:t>
            </a:r>
          </a:p>
          <a:p>
            <a:pPr lvl="1"/>
            <a:r>
              <a:rPr lang="en-US" dirty="0" smtClean="0"/>
              <a:t>Seen as a </a:t>
            </a:r>
            <a:r>
              <a:rPr lang="en-US" u="sng" dirty="0" smtClean="0"/>
              <a:t>demagogue</a:t>
            </a:r>
            <a:endParaRPr lang="en-US" dirty="0" smtClean="0"/>
          </a:p>
          <a:p>
            <a:pPr lvl="2"/>
            <a:r>
              <a:rPr lang="en-US" dirty="0" smtClean="0"/>
              <a:t>Leader that capitalizes on prejudices and false claims to gain power</a:t>
            </a:r>
          </a:p>
          <a:p>
            <a:pPr lvl="1"/>
            <a:r>
              <a:rPr lang="en-US" dirty="0" smtClean="0"/>
              <a:t>Joseph McCarthy (R – </a:t>
            </a:r>
            <a:r>
              <a:rPr lang="en-US" dirty="0" err="1" smtClean="0"/>
              <a:t>Wisconson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Accused state department officials of being communists</a:t>
            </a:r>
          </a:p>
          <a:p>
            <a:pPr lvl="1"/>
            <a:r>
              <a:rPr lang="en-US" dirty="0" smtClean="0"/>
              <a:t>Downfall happened when he attacked the army</a:t>
            </a:r>
          </a:p>
          <a:p>
            <a:pPr lvl="1"/>
            <a:r>
              <a:rPr lang="en-US" dirty="0" smtClean="0"/>
              <a:t>Arthur Miller’s </a:t>
            </a:r>
            <a:r>
              <a:rPr lang="en-US" u="sng" dirty="0" smtClean="0"/>
              <a:t>The Crucible</a:t>
            </a:r>
            <a:r>
              <a:rPr lang="en-US" dirty="0" smtClean="0"/>
              <a:t> was an allegory to McCarthyism</a:t>
            </a:r>
            <a:endParaRPr lang="en-US" u="sng" dirty="0"/>
          </a:p>
          <a:p>
            <a:r>
              <a:rPr lang="en-US" dirty="0" err="1" smtClean="0"/>
              <a:t>Rosenbergs</a:t>
            </a:r>
            <a:endParaRPr lang="en-US" dirty="0" smtClean="0"/>
          </a:p>
          <a:p>
            <a:pPr lvl="1"/>
            <a:r>
              <a:rPr lang="en-US" dirty="0" smtClean="0"/>
              <a:t>Husband and wife convicted of giving a-bomb secrets to the Soviets</a:t>
            </a:r>
          </a:p>
          <a:p>
            <a:pPr lvl="1"/>
            <a:r>
              <a:rPr lang="en-US" dirty="0" smtClean="0"/>
              <a:t>2008 – Revealed that the prosecution knew Ethel was innocent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 descr="File:Welch-McCarthy-Hearings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8492"/>
            <a:ext cx="5410200" cy="3505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File:Julius and Ethel Rosenberg NYWTS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34637"/>
            <a:ext cx="5517082" cy="49945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09881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Effects of the Second Red Scare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Blacklisting:</a:t>
            </a:r>
          </a:p>
          <a:p>
            <a:pPr lvl="1"/>
            <a:r>
              <a:rPr lang="en-US" dirty="0" smtClean="0"/>
              <a:t>Refusal to hire certain workers (100s in Hollywood were never hired for alleged ties to communism)</a:t>
            </a:r>
          </a:p>
          <a:p>
            <a:r>
              <a:rPr lang="en-US" dirty="0" smtClean="0"/>
              <a:t>Violation of constitutional rights</a:t>
            </a:r>
          </a:p>
          <a:p>
            <a:pPr lvl="1"/>
            <a:r>
              <a:rPr lang="en-US" dirty="0" smtClean="0"/>
              <a:t>Remember, in times of war and crisis, individual rights decrease</a:t>
            </a:r>
            <a:endParaRPr lang="en-US" dirty="0"/>
          </a:p>
          <a:p>
            <a:r>
              <a:rPr lang="en-US" dirty="0" smtClean="0"/>
              <a:t>Cincinnati Reds changed their name to the Cincinnati </a:t>
            </a:r>
            <a:r>
              <a:rPr lang="en-US" dirty="0" err="1" smtClean="0"/>
              <a:t>Redlegs</a:t>
            </a:r>
            <a:r>
              <a:rPr lang="en-US" dirty="0" smtClean="0"/>
              <a:t> to avoid associations with Communism</a:t>
            </a:r>
          </a:p>
          <a:p>
            <a:r>
              <a:rPr lang="en-US" i="1" dirty="0" smtClean="0"/>
              <a:t>Dennis v. US </a:t>
            </a:r>
            <a:r>
              <a:rPr lang="en-US" dirty="0" smtClean="0"/>
              <a:t>(1951):</a:t>
            </a:r>
          </a:p>
          <a:p>
            <a:pPr lvl="1"/>
            <a:r>
              <a:rPr lang="en-US" dirty="0" smtClean="0"/>
              <a:t>Upheld the Smith Act (1940)</a:t>
            </a:r>
          </a:p>
          <a:p>
            <a:pPr lvl="1"/>
            <a:r>
              <a:rPr lang="en-US" dirty="0" smtClean="0"/>
              <a:t>Made it illegal to teach the violent overthrow of the government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8755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Test 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5344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Essay Topics:</a:t>
            </a:r>
          </a:p>
          <a:p>
            <a:pPr lvl="1"/>
            <a:r>
              <a:rPr lang="en-US" dirty="0" smtClean="0"/>
              <a:t>Comparing 1</a:t>
            </a:r>
            <a:r>
              <a:rPr lang="en-US" baseline="30000" dirty="0" smtClean="0"/>
              <a:t>st</a:t>
            </a:r>
            <a:r>
              <a:rPr lang="en-US" dirty="0" smtClean="0"/>
              <a:t> Red Scare with 2</a:t>
            </a:r>
            <a:r>
              <a:rPr lang="en-US" baseline="30000" dirty="0" smtClean="0"/>
              <a:t>nd</a:t>
            </a:r>
            <a:r>
              <a:rPr lang="en-US" dirty="0" smtClean="0"/>
              <a:t> Red Scare</a:t>
            </a:r>
          </a:p>
          <a:p>
            <a:pPr lvl="1"/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Red Scare as it relates to domestic policy during The Cold War</a:t>
            </a:r>
            <a:endParaRPr lang="en-US" dirty="0"/>
          </a:p>
          <a:p>
            <a:r>
              <a:rPr lang="en-US" dirty="0" smtClean="0"/>
              <a:t>Tips for Multiple-Choice questions:</a:t>
            </a:r>
          </a:p>
          <a:p>
            <a:pPr lvl="1"/>
            <a:r>
              <a:rPr lang="en-US" dirty="0" smtClean="0"/>
              <a:t>McCarthy was NOT part of HUAC</a:t>
            </a:r>
          </a:p>
          <a:p>
            <a:pPr lvl="1"/>
            <a:r>
              <a:rPr lang="en-US" dirty="0" smtClean="0"/>
              <a:t>Individual rights are limited (McCarthyism, Hollywood 10)</a:t>
            </a:r>
          </a:p>
          <a:p>
            <a:r>
              <a:rPr lang="en-US" dirty="0" smtClean="0"/>
              <a:t>Good Luck!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7193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1298" y="533400"/>
            <a:ext cx="8229600" cy="1066800"/>
          </a:xfrm>
        </p:spPr>
        <p:txBody>
          <a:bodyPr/>
          <a:lstStyle/>
          <a:p>
            <a:pPr algn="ctr"/>
            <a:r>
              <a:rPr lang="en-US" dirty="0" smtClean="0"/>
              <a:t>Thanks for watching!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2080" y="1524000"/>
            <a:ext cx="8229600" cy="4762033"/>
          </a:xfrm>
        </p:spPr>
        <p:txBody>
          <a:bodyPr/>
          <a:lstStyle/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sz="3200" dirty="0"/>
              <a:t>Subscribe to my channel</a:t>
            </a:r>
          </a:p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sz="3200" dirty="0"/>
              <a:t>Help spread the word</a:t>
            </a:r>
          </a:p>
          <a:p>
            <a:r>
              <a:rPr lang="en-US" dirty="0"/>
              <a:t>Questions? Comments? Ideas for videos?</a:t>
            </a:r>
          </a:p>
          <a:p>
            <a:pPr lvl="1"/>
            <a:r>
              <a:rPr lang="en-US" dirty="0"/>
              <a:t>Leave in comments</a:t>
            </a:r>
          </a:p>
          <a:p>
            <a:endParaRPr lang="en-US" dirty="0"/>
          </a:p>
        </p:txBody>
      </p:sp>
      <p:sp>
        <p:nvSpPr>
          <p:cNvPr id="4" name="Down Arrow 3"/>
          <p:cNvSpPr/>
          <p:nvPr/>
        </p:nvSpPr>
        <p:spPr>
          <a:xfrm rot="663007">
            <a:off x="604110" y="4546118"/>
            <a:ext cx="3124200" cy="2209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Subscribe</a:t>
            </a:r>
          </a:p>
          <a:p>
            <a:pPr algn="ctr"/>
            <a:r>
              <a:rPr lang="en-US" dirty="0" smtClean="0"/>
              <a:t>Down here!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211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844</TotalTime>
  <Words>410</Words>
  <Application>Microsoft Office PowerPoint</Application>
  <PresentationFormat>On-screen Show (4:3)</PresentationFormat>
  <Paragraphs>72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Metro</vt:lpstr>
      <vt:lpstr>APUSH Review: The Second Red Scare</vt:lpstr>
      <vt:lpstr>What was the Second Red Scare?</vt:lpstr>
      <vt:lpstr>Red Scare in the 1940s</vt:lpstr>
      <vt:lpstr>Red Scare in the 1950s</vt:lpstr>
      <vt:lpstr>Effects of the Second Red Scare</vt:lpstr>
      <vt:lpstr>Test Tips</vt:lpstr>
      <vt:lpstr>Thanks for watching!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APUSH Review: The Cold War, Cuba Edition</dc:title>
  <dc:creator>adam</dc:creator>
  <cp:lastModifiedBy>adam</cp:lastModifiedBy>
  <cp:revision>33</cp:revision>
  <dcterms:created xsi:type="dcterms:W3CDTF">2014-02-03T16:14:58Z</dcterms:created>
  <dcterms:modified xsi:type="dcterms:W3CDTF">2014-02-23T01:31:58Z</dcterms:modified>
</cp:coreProperties>
</file>