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1"/>
  </p:notesMasterIdLst>
  <p:sldIdLst>
    <p:sldId id="256" r:id="rId2"/>
    <p:sldId id="258" r:id="rId3"/>
    <p:sldId id="257" r:id="rId4"/>
    <p:sldId id="261" r:id="rId5"/>
    <p:sldId id="264" r:id="rId6"/>
    <p:sldId id="266" r:id="rId7"/>
    <p:sldId id="267" r:id="rId8"/>
    <p:sldId id="268"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648"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6AB9E6-ACB9-4BA3-BA7F-6C34D758962E}" type="datetimeFigureOut">
              <a:rPr lang="en-US" smtClean="0"/>
              <a:t>12/7/2013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D7F670-5FB7-40B7-B902-11A5416446D6}" type="slidenum">
              <a:rPr lang="en-US" smtClean="0"/>
              <a:t>‹#›</a:t>
            </a:fld>
            <a:endParaRPr lang="en-US"/>
          </a:p>
        </p:txBody>
      </p:sp>
    </p:spTree>
    <p:extLst>
      <p:ext uri="{BB962C8B-B14F-4D97-AF65-F5344CB8AC3E}">
        <p14:creationId xmlns:p14="http://schemas.microsoft.com/office/powerpoint/2010/main" val="1230089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 sure the sentence “Beginning with the Louisiana Purchase…….” still reads right. Please check carefully.</a:t>
            </a:r>
            <a:endParaRPr lang="en-US" dirty="0"/>
          </a:p>
        </p:txBody>
      </p:sp>
      <p:sp>
        <p:nvSpPr>
          <p:cNvPr id="4" name="Slide Number Placeholder 3"/>
          <p:cNvSpPr>
            <a:spLocks noGrp="1"/>
          </p:cNvSpPr>
          <p:nvPr>
            <p:ph type="sldNum" sz="quarter" idx="10"/>
          </p:nvPr>
        </p:nvSpPr>
        <p:spPr/>
        <p:txBody>
          <a:bodyPr/>
          <a:lstStyle/>
          <a:p>
            <a:fld id="{D1D7F670-5FB7-40B7-B902-11A5416446D6}"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DD382A4A-0186-4809-8558-ECCDD2E3DC9D}" type="datetimeFigureOut">
              <a:rPr lang="en-US" smtClean="0"/>
              <a:pPr/>
              <a:t>12/7/2013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1F77E09-ED6C-4A5E-BA45-E6C4B43A2FC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382A4A-0186-4809-8558-ECCDD2E3DC9D}" type="datetimeFigureOut">
              <a:rPr lang="en-US" smtClean="0"/>
              <a:pPr/>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77E09-ED6C-4A5E-BA45-E6C4B43A2F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382A4A-0186-4809-8558-ECCDD2E3DC9D}" type="datetimeFigureOut">
              <a:rPr lang="en-US" smtClean="0"/>
              <a:pPr/>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77E09-ED6C-4A5E-BA45-E6C4B43A2F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382A4A-0186-4809-8558-ECCDD2E3DC9D}" type="datetimeFigureOut">
              <a:rPr lang="en-US" smtClean="0"/>
              <a:pPr/>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77E09-ED6C-4A5E-BA45-E6C4B43A2F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D382A4A-0186-4809-8558-ECCDD2E3DC9D}" type="datetimeFigureOut">
              <a:rPr lang="en-US" smtClean="0"/>
              <a:pPr/>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77E09-ED6C-4A5E-BA45-E6C4B43A2FC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D382A4A-0186-4809-8558-ECCDD2E3DC9D}" type="datetimeFigureOut">
              <a:rPr lang="en-US" smtClean="0"/>
              <a:pPr/>
              <a:t>12/7/2013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77E09-ED6C-4A5E-BA45-E6C4B43A2FC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DD382A4A-0186-4809-8558-ECCDD2E3DC9D}" type="datetimeFigureOut">
              <a:rPr lang="en-US" smtClean="0"/>
              <a:pPr/>
              <a:t>12/7/2013</a:t>
            </a:fld>
            <a:endParaRPr lang="en-US"/>
          </a:p>
        </p:txBody>
      </p:sp>
      <p:sp>
        <p:nvSpPr>
          <p:cNvPr id="27" name="Slide Number Placeholder 26"/>
          <p:cNvSpPr>
            <a:spLocks noGrp="1"/>
          </p:cNvSpPr>
          <p:nvPr>
            <p:ph type="sldNum" sz="quarter" idx="11"/>
          </p:nvPr>
        </p:nvSpPr>
        <p:spPr/>
        <p:txBody>
          <a:bodyPr rtlCol="0"/>
          <a:lstStyle/>
          <a:p>
            <a:fld id="{D1F77E09-ED6C-4A5E-BA45-E6C4B43A2FC6}"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DD382A4A-0186-4809-8558-ECCDD2E3DC9D}" type="datetimeFigureOut">
              <a:rPr lang="en-US" smtClean="0"/>
              <a:pPr/>
              <a:t>12/7/2013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D1F77E09-ED6C-4A5E-BA45-E6C4B43A2F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82A4A-0186-4809-8558-ECCDD2E3DC9D}" type="datetimeFigureOut">
              <a:rPr lang="en-US" smtClean="0"/>
              <a:pPr/>
              <a:t>12/7/2013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F77E09-ED6C-4A5E-BA45-E6C4B43A2F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D382A4A-0186-4809-8558-ECCDD2E3DC9D}" type="datetimeFigureOut">
              <a:rPr lang="en-US" smtClean="0"/>
              <a:pPr/>
              <a:t>12/7/2013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77E09-ED6C-4A5E-BA45-E6C4B43A2FC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D382A4A-0186-4809-8558-ECCDD2E3DC9D}" type="datetimeFigureOut">
              <a:rPr lang="en-US" smtClean="0"/>
              <a:pPr/>
              <a:t>12/7/2013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77E09-ED6C-4A5E-BA45-E6C4B43A2FC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D382A4A-0186-4809-8558-ECCDD2E3DC9D}" type="datetimeFigureOut">
              <a:rPr lang="en-US" smtClean="0"/>
              <a:pPr/>
              <a:t>12/7/2013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1F77E09-ED6C-4A5E-BA45-E6C4B43A2F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APUSH Review: How To Write An Introductory Paragraph</a:t>
            </a:r>
            <a:endParaRPr lang="en-US" dirty="0"/>
          </a:p>
        </p:txBody>
      </p:sp>
      <p:sp>
        <p:nvSpPr>
          <p:cNvPr id="3" name="Subtitle 2"/>
          <p:cNvSpPr>
            <a:spLocks noGrp="1"/>
          </p:cNvSpPr>
          <p:nvPr>
            <p:ph type="subTitle" idx="1"/>
          </p:nvPr>
        </p:nvSpPr>
        <p:spPr>
          <a:xfrm>
            <a:off x="457200" y="4343400"/>
            <a:ext cx="4953000" cy="1752600"/>
          </a:xfrm>
        </p:spPr>
        <p:txBody>
          <a:bodyPr>
            <a:normAutofit/>
          </a:bodyPr>
          <a:lstStyle/>
          <a:p>
            <a:r>
              <a:rPr lang="en-US" dirty="0" smtClean="0"/>
              <a:t>Everything You Need To Know About Introductory Paragraphs To Succeed In APUSH</a:t>
            </a:r>
            <a:endParaRPr lang="en-US" dirty="0"/>
          </a:p>
        </p:txBody>
      </p:sp>
      <p:sp>
        <p:nvSpPr>
          <p:cNvPr id="4" name="Title 3"/>
          <p:cNvSpPr txBox="1">
            <a:spLocks/>
          </p:cNvSpPr>
          <p:nvPr/>
        </p:nvSpPr>
        <p:spPr>
          <a:xfrm>
            <a:off x="457200" y="381000"/>
            <a:ext cx="8229600" cy="1143000"/>
          </a:xfrm>
          <a:prstGeom prst="rect">
            <a:avLst/>
          </a:prstGeom>
        </p:spPr>
        <p:txBody>
          <a:bodyPr vert="horz" anchor="b">
            <a:normAutofit/>
          </a:bodyPr>
          <a:lstStyle>
            <a:lvl1pPr algn="l" rtl="0" eaLnBrk="1" latinLnBrk="0" hangingPunct="1">
              <a:spcBef>
                <a:spcPct val="0"/>
              </a:spcBef>
              <a:buNone/>
              <a:defRPr kumimoji="0" sz="4400" kern="1200">
                <a:solidFill>
                  <a:schemeClr val="bg1"/>
                </a:solidFill>
                <a:latin typeface="+mj-lt"/>
                <a:ea typeface="+mj-ea"/>
                <a:cs typeface="+mj-cs"/>
              </a:defRPr>
            </a:lvl1pPr>
          </a:lstStyle>
          <a:p>
            <a:pPr algn="ctr"/>
            <a:r>
              <a:rPr lang="en-US" smtClean="0"/>
              <a:t>www.Apushreview.com</a:t>
            </a:r>
            <a:endParaRPr lang="en-US" dirty="0"/>
          </a:p>
        </p:txBody>
      </p:sp>
    </p:spTree>
    <p:extLst>
      <p:ext uri="{BB962C8B-B14F-4D97-AF65-F5344CB8AC3E}">
        <p14:creationId xmlns:p14="http://schemas.microsoft.com/office/powerpoint/2010/main" val="2122251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0"/>
                                  </p:iterate>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grpId="1" nodeType="clickEffect">
                                  <p:stCondLst>
                                    <p:cond delay="0"/>
                                  </p:stCondLst>
                                  <p:iterate type="lt">
                                    <p:tmPct val="10000"/>
                                  </p:iterate>
                                  <p:childTnLst>
                                    <p:animMotion origin="layout" path="M -0.00833 -0.04444 L -0.00833 -0.11667 " pathEditMode="relative" rAng="0" ptsTypes="AA">
                                      <p:cBhvr>
                                        <p:cTn id="14" dur="250" accel="50000" decel="50000" autoRev="1" fill="hold">
                                          <p:stCondLst>
                                            <p:cond delay="0"/>
                                          </p:stCondLst>
                                        </p:cTn>
                                        <p:tgtEl>
                                          <p:spTgt spid="4"/>
                                        </p:tgtEl>
                                        <p:attrNameLst>
                                          <p:attrName>ppt_x</p:attrName>
                                          <p:attrName>ppt_y</p:attrName>
                                        </p:attrNameLst>
                                      </p:cBhvr>
                                      <p:rCtr x="0" y="-3611"/>
                                    </p:animMotion>
                                    <p:animRot by="1500000">
                                      <p:cBhvr>
                                        <p:cTn id="15" dur="125" fill="hold">
                                          <p:stCondLst>
                                            <p:cond delay="0"/>
                                          </p:stCondLst>
                                        </p:cTn>
                                        <p:tgtEl>
                                          <p:spTgt spid="4"/>
                                        </p:tgtEl>
                                        <p:attrNameLst>
                                          <p:attrName>r</p:attrName>
                                        </p:attrNameLst>
                                      </p:cBhvr>
                                    </p:animRot>
                                    <p:animRot by="-1500000">
                                      <p:cBhvr>
                                        <p:cTn id="16" dur="125" fill="hold">
                                          <p:stCondLst>
                                            <p:cond delay="125"/>
                                          </p:stCondLst>
                                        </p:cTn>
                                        <p:tgtEl>
                                          <p:spTgt spid="4"/>
                                        </p:tgtEl>
                                        <p:attrNameLst>
                                          <p:attrName>r</p:attrName>
                                        </p:attrNameLst>
                                      </p:cBhvr>
                                    </p:animRot>
                                    <p:animRot by="-1500000">
                                      <p:cBhvr>
                                        <p:cTn id="17" dur="125" fill="hold">
                                          <p:stCondLst>
                                            <p:cond delay="250"/>
                                          </p:stCondLst>
                                        </p:cTn>
                                        <p:tgtEl>
                                          <p:spTgt spid="4"/>
                                        </p:tgtEl>
                                        <p:attrNameLst>
                                          <p:attrName>r</p:attrName>
                                        </p:attrNameLst>
                                      </p:cBhvr>
                                    </p:animRot>
                                    <p:animRot by="1500000">
                                      <p:cBhvr>
                                        <p:cTn id="18" dur="125" fill="hold">
                                          <p:stCondLst>
                                            <p:cond delay="375"/>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Characteristics of Well-Written Thesis Statements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Complex – they should not simply be a restatement of the topic</a:t>
            </a:r>
          </a:p>
          <a:p>
            <a:endParaRPr lang="en-US" b="1" i="1" u="sng" dirty="0" smtClean="0"/>
          </a:p>
          <a:p>
            <a:r>
              <a:rPr lang="en-US" b="1" i="1" u="sng" dirty="0" smtClean="0"/>
              <a:t>Answer the task and clearly </a:t>
            </a:r>
            <a:r>
              <a:rPr lang="en-US" dirty="0" smtClean="0"/>
              <a:t>state what your essay will be about</a:t>
            </a:r>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1897393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Introductory Paragraph</a:t>
            </a:r>
            <a:endParaRPr lang="en-US" dirty="0"/>
          </a:p>
        </p:txBody>
      </p:sp>
      <p:sp>
        <p:nvSpPr>
          <p:cNvPr id="3" name="Content Placeholder 2"/>
          <p:cNvSpPr>
            <a:spLocks noGrp="1"/>
          </p:cNvSpPr>
          <p:nvPr>
            <p:ph idx="1"/>
          </p:nvPr>
        </p:nvSpPr>
        <p:spPr/>
        <p:txBody>
          <a:bodyPr/>
          <a:lstStyle/>
          <a:p>
            <a:r>
              <a:rPr lang="en-US" dirty="0" smtClean="0"/>
              <a:t>Requirements of an Introductory Paragraph:</a:t>
            </a:r>
          </a:p>
          <a:p>
            <a:pPr lvl="1"/>
            <a:r>
              <a:rPr lang="en-US" dirty="0" smtClean="0"/>
              <a:t>Should be 4-5 sentences long</a:t>
            </a:r>
          </a:p>
          <a:p>
            <a:pPr lvl="1"/>
            <a:r>
              <a:rPr lang="en-US" dirty="0" smtClean="0"/>
              <a:t>Include 2 – 3 background sentences on the topic</a:t>
            </a:r>
          </a:p>
          <a:p>
            <a:pPr lvl="1"/>
            <a:r>
              <a:rPr lang="en-US" dirty="0" smtClean="0"/>
              <a:t>May include a thesis statement</a:t>
            </a:r>
          </a:p>
          <a:p>
            <a:r>
              <a:rPr lang="en-US" dirty="0" smtClean="0"/>
              <a:t>What is a thesis statement?</a:t>
            </a:r>
          </a:p>
          <a:p>
            <a:pPr lvl="1"/>
            <a:r>
              <a:rPr lang="en-US" dirty="0" smtClean="0"/>
              <a:t>1-2 sentences that tells the reader what your essay is about (your argument)</a:t>
            </a:r>
          </a:p>
          <a:p>
            <a:pPr lvl="1"/>
            <a:r>
              <a:rPr lang="en-US" dirty="0" smtClean="0"/>
              <a:t>A thesis statement is </a:t>
            </a:r>
            <a:r>
              <a:rPr lang="en-US" u="sng" dirty="0" smtClean="0"/>
              <a:t>not</a:t>
            </a:r>
            <a:r>
              <a:rPr lang="en-US" dirty="0" smtClean="0"/>
              <a:t> by itself an introductory paragraph</a:t>
            </a:r>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1366629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pPr algn="ctr"/>
            <a:r>
              <a:rPr lang="en-US" dirty="0" smtClean="0"/>
              <a:t>Sample Essay Topic #1</a:t>
            </a:r>
            <a:endParaRPr lang="en-US" dirty="0"/>
          </a:p>
        </p:txBody>
      </p:sp>
      <p:sp>
        <p:nvSpPr>
          <p:cNvPr id="3" name="Content Placeholder 2"/>
          <p:cNvSpPr>
            <a:spLocks noGrp="1"/>
          </p:cNvSpPr>
          <p:nvPr>
            <p:ph idx="1"/>
          </p:nvPr>
        </p:nvSpPr>
        <p:spPr>
          <a:xfrm>
            <a:off x="0" y="1066800"/>
            <a:ext cx="9144000" cy="5507736"/>
          </a:xfrm>
        </p:spPr>
        <p:txBody>
          <a:bodyPr>
            <a:normAutofit fontScale="92500" lnSpcReduction="10000"/>
          </a:bodyPr>
          <a:lstStyle/>
          <a:p>
            <a:r>
              <a:rPr lang="en-US" dirty="0" smtClean="0"/>
              <a:t>Analyze the factors that changed the relationship between Britain and its colonies in the aftermath of the French and Indian War</a:t>
            </a:r>
            <a:endParaRPr lang="en-US" dirty="0"/>
          </a:p>
          <a:p>
            <a:r>
              <a:rPr lang="en-US" dirty="0" smtClean="0"/>
              <a:t>Background Sentences:</a:t>
            </a:r>
          </a:p>
          <a:p>
            <a:pPr lvl="1"/>
            <a:r>
              <a:rPr lang="en-US" dirty="0" smtClean="0"/>
              <a:t>In 1763, the French and Indian War concluded, drastically changing the makeup of North America. Great Britain extended its control of the continent, and their enemy, the French, were removed. Ironically, the victory didn’t eliminate problems for the English, but instead led to new challenges.</a:t>
            </a:r>
            <a:endParaRPr lang="en-US" dirty="0"/>
          </a:p>
          <a:p>
            <a:r>
              <a:rPr lang="en-US" dirty="0" smtClean="0"/>
              <a:t>Thesis statement:</a:t>
            </a:r>
          </a:p>
          <a:p>
            <a:pPr lvl="1"/>
            <a:r>
              <a:rPr lang="en-US" dirty="0" smtClean="0"/>
              <a:t>Seeking revenue to help offset the costs of the war, the British took a more “hands on” approach to its colonies. This began an era known as salutary </a:t>
            </a:r>
            <a:r>
              <a:rPr lang="en-US" dirty="0"/>
              <a:t>n</a:t>
            </a:r>
            <a:r>
              <a:rPr lang="en-US" dirty="0" smtClean="0"/>
              <a:t>eglect, which drastically changed the relationship between Britain and its colonies. Ultimately, this was one factor leading to the Revolutionary War. </a:t>
            </a:r>
          </a:p>
          <a:p>
            <a:endParaRPr lang="en-US" dirty="0" smtClean="0"/>
          </a:p>
          <a:p>
            <a:endParaRPr lang="en-US" dirty="0"/>
          </a:p>
        </p:txBody>
      </p:sp>
    </p:spTree>
    <p:extLst>
      <p:ext uri="{BB962C8B-B14F-4D97-AF65-F5344CB8AC3E}">
        <p14:creationId xmlns:p14="http://schemas.microsoft.com/office/powerpoint/2010/main" val="3798056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pPr algn="ctr"/>
            <a:r>
              <a:rPr lang="en-US" dirty="0" smtClean="0"/>
              <a:t>Sample Essay Topic #2</a:t>
            </a:r>
            <a:endParaRPr lang="en-US" dirty="0"/>
          </a:p>
        </p:txBody>
      </p:sp>
      <p:sp>
        <p:nvSpPr>
          <p:cNvPr id="3" name="Content Placeholder 2"/>
          <p:cNvSpPr>
            <a:spLocks noGrp="1"/>
          </p:cNvSpPr>
          <p:nvPr>
            <p:ph idx="1"/>
          </p:nvPr>
        </p:nvSpPr>
        <p:spPr>
          <a:xfrm>
            <a:off x="0" y="1066800"/>
            <a:ext cx="9144000" cy="5507736"/>
          </a:xfrm>
        </p:spPr>
        <p:txBody>
          <a:bodyPr>
            <a:normAutofit fontScale="92500" lnSpcReduction="10000"/>
          </a:bodyPr>
          <a:lstStyle/>
          <a:p>
            <a:r>
              <a:rPr lang="en-US" dirty="0" smtClean="0"/>
              <a:t>How did westward expansion contribute to tensions between the North and South? Confine your answer to 1800 – 1850. </a:t>
            </a:r>
          </a:p>
          <a:p>
            <a:r>
              <a:rPr lang="en-US" dirty="0"/>
              <a:t>Background Sentences:</a:t>
            </a:r>
          </a:p>
          <a:p>
            <a:pPr lvl="1"/>
            <a:r>
              <a:rPr lang="en-US" dirty="0" smtClean="0"/>
              <a:t>The early to mid-19</a:t>
            </a:r>
            <a:r>
              <a:rPr lang="en-US" baseline="30000" dirty="0" smtClean="0"/>
              <a:t>th</a:t>
            </a:r>
            <a:r>
              <a:rPr lang="en-US" dirty="0" smtClean="0"/>
              <a:t> century saw the United States expand its borders at an unprecedented rate. Beginning with the Louisiana Purchase, the US expanded from the Mississippi River to the Pacific Ocean at the conclusion of the Mexican-American War. </a:t>
            </a:r>
          </a:p>
          <a:p>
            <a:r>
              <a:rPr lang="en-US" dirty="0" smtClean="0"/>
              <a:t>Thesis Statement:</a:t>
            </a:r>
          </a:p>
          <a:p>
            <a:pPr lvl="1"/>
            <a:r>
              <a:rPr lang="en-US" dirty="0" smtClean="0"/>
              <a:t>Westward expansion caused domestic </a:t>
            </a:r>
            <a:r>
              <a:rPr lang="en-US" dirty="0"/>
              <a:t>issues</a:t>
            </a:r>
            <a:r>
              <a:rPr lang="en-US" dirty="0" smtClean="0"/>
              <a:t>. As the US gained territory, tensions began to develop between the North and South regarding slavery in this newly acquired land. Ultimately, this expansion helped propel the United States towards Civil War in 1861. </a:t>
            </a:r>
            <a:endParaRPr lang="en-US" dirty="0"/>
          </a:p>
          <a:p>
            <a:pPr lvl="1"/>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577414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pPr algn="ctr"/>
            <a:r>
              <a:rPr lang="en-US" dirty="0" smtClean="0"/>
              <a:t>Sample Essay Topic #3</a:t>
            </a:r>
            <a:endParaRPr lang="en-US" dirty="0"/>
          </a:p>
        </p:txBody>
      </p:sp>
      <p:sp>
        <p:nvSpPr>
          <p:cNvPr id="3" name="Content Placeholder 2"/>
          <p:cNvSpPr>
            <a:spLocks noGrp="1"/>
          </p:cNvSpPr>
          <p:nvPr>
            <p:ph idx="1"/>
          </p:nvPr>
        </p:nvSpPr>
        <p:spPr>
          <a:xfrm>
            <a:off x="0" y="1066800"/>
            <a:ext cx="9144000" cy="5507736"/>
          </a:xfrm>
        </p:spPr>
        <p:txBody>
          <a:bodyPr>
            <a:normAutofit fontScale="85000" lnSpcReduction="20000"/>
          </a:bodyPr>
          <a:lstStyle/>
          <a:p>
            <a:r>
              <a:rPr lang="en-US" dirty="0" smtClean="0"/>
              <a:t>“Thomas Jefferson strictly interpreted the Constitution throughout his political career.” Assess the validity of this statement. </a:t>
            </a:r>
          </a:p>
          <a:p>
            <a:r>
              <a:rPr lang="en-US" dirty="0" smtClean="0"/>
              <a:t>Background </a:t>
            </a:r>
            <a:r>
              <a:rPr lang="en-US" dirty="0"/>
              <a:t>Sentences:</a:t>
            </a:r>
          </a:p>
          <a:p>
            <a:pPr lvl="1"/>
            <a:r>
              <a:rPr lang="en-US" dirty="0" smtClean="0"/>
              <a:t>In the newly formed government under the Constitution, Thomas Jefferson strictly interpreted the constitution. He advocated that the government could only do what the Constitution explicitly stated. When Alexander Hamilton proposed the creation of the Bank of the United States, Secretary of State Thomas Jefferson was an outspoken critic, claiming the creation of the Bank was beyond the powers of the </a:t>
            </a:r>
            <a:r>
              <a:rPr lang="en-US" dirty="0"/>
              <a:t>f</a:t>
            </a:r>
            <a:r>
              <a:rPr lang="en-US" dirty="0" smtClean="0"/>
              <a:t>ederal government.</a:t>
            </a:r>
          </a:p>
          <a:p>
            <a:r>
              <a:rPr lang="en-US" dirty="0" smtClean="0"/>
              <a:t>Thesis Statement:</a:t>
            </a:r>
          </a:p>
          <a:p>
            <a:pPr lvl="1"/>
            <a:r>
              <a:rPr lang="en-US" dirty="0" smtClean="0"/>
              <a:t>When Thomas Jefferson became President in 1801, he strictly interpreted the Constitution. However, by the time of the Louisiana Purchase in 1803, Thomas Jefferson gradually loosened his hold on strict interpretation, and ultimately helped increase the power of the presidency by lessening his strict interpretation..</a:t>
            </a:r>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4111168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pPr algn="ctr"/>
            <a:r>
              <a:rPr lang="en-US" dirty="0" smtClean="0"/>
              <a:t>Sample Essay Topic #4</a:t>
            </a:r>
            <a:endParaRPr lang="en-US" dirty="0"/>
          </a:p>
        </p:txBody>
      </p:sp>
      <p:sp>
        <p:nvSpPr>
          <p:cNvPr id="3" name="Content Placeholder 2"/>
          <p:cNvSpPr>
            <a:spLocks noGrp="1"/>
          </p:cNvSpPr>
          <p:nvPr>
            <p:ph idx="1"/>
          </p:nvPr>
        </p:nvSpPr>
        <p:spPr>
          <a:xfrm>
            <a:off x="0" y="1066800"/>
            <a:ext cx="9144000" cy="5507736"/>
          </a:xfrm>
        </p:spPr>
        <p:txBody>
          <a:bodyPr>
            <a:normAutofit lnSpcReduction="10000"/>
          </a:bodyPr>
          <a:lstStyle/>
          <a:p>
            <a:r>
              <a:rPr lang="en-US" dirty="0" smtClean="0"/>
              <a:t>Analyze the effectiveness of two of the following reform movements in achieving their goals in the mid-19</a:t>
            </a:r>
            <a:r>
              <a:rPr lang="en-US" baseline="30000" dirty="0" smtClean="0"/>
              <a:t>th</a:t>
            </a:r>
            <a:r>
              <a:rPr lang="en-US" dirty="0" smtClean="0"/>
              <a:t> century:</a:t>
            </a:r>
          </a:p>
          <a:p>
            <a:pPr lvl="1"/>
            <a:r>
              <a:rPr lang="en-US" dirty="0" smtClean="0"/>
              <a:t>Temperance</a:t>
            </a:r>
          </a:p>
          <a:p>
            <a:pPr lvl="1"/>
            <a:r>
              <a:rPr lang="en-US" dirty="0" smtClean="0"/>
              <a:t>Women’s Rights</a:t>
            </a:r>
          </a:p>
          <a:p>
            <a:pPr lvl="1"/>
            <a:r>
              <a:rPr lang="en-US" dirty="0" smtClean="0"/>
              <a:t>Abolitionism</a:t>
            </a:r>
          </a:p>
          <a:p>
            <a:pPr lvl="1"/>
            <a:r>
              <a:rPr lang="en-US" dirty="0" smtClean="0"/>
              <a:t>Prison and Mental Health Reform</a:t>
            </a:r>
          </a:p>
          <a:p>
            <a:pPr lvl="1"/>
            <a:r>
              <a:rPr lang="en-US" dirty="0" smtClean="0"/>
              <a:t>Education</a:t>
            </a:r>
          </a:p>
          <a:p>
            <a:endParaRPr lang="en-US" dirty="0" smtClean="0"/>
          </a:p>
          <a:p>
            <a:r>
              <a:rPr lang="en-US" dirty="0" smtClean="0"/>
              <a:t>Background </a:t>
            </a:r>
            <a:r>
              <a:rPr lang="en-US" dirty="0"/>
              <a:t>Sentences:</a:t>
            </a:r>
          </a:p>
          <a:p>
            <a:endParaRPr lang="en-US" dirty="0" smtClean="0"/>
          </a:p>
          <a:p>
            <a:r>
              <a:rPr lang="en-US" dirty="0" smtClean="0"/>
              <a:t>Thesis Statement:</a:t>
            </a:r>
          </a:p>
          <a:p>
            <a:pPr marL="411480" lvl="1" indent="0">
              <a:buNone/>
            </a:pPr>
            <a:r>
              <a:rPr lang="en-US" dirty="0" smtClean="0"/>
              <a:t> </a:t>
            </a:r>
            <a:endParaRPr lang="en-US" dirty="0"/>
          </a:p>
          <a:p>
            <a:pPr lvl="1"/>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426134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pPr algn="ctr"/>
            <a:r>
              <a:rPr lang="en-US" dirty="0" smtClean="0"/>
              <a:t>Sample Essay Topic #5</a:t>
            </a:r>
            <a:endParaRPr lang="en-US" dirty="0"/>
          </a:p>
        </p:txBody>
      </p:sp>
      <p:sp>
        <p:nvSpPr>
          <p:cNvPr id="3" name="Content Placeholder 2"/>
          <p:cNvSpPr>
            <a:spLocks noGrp="1"/>
          </p:cNvSpPr>
          <p:nvPr>
            <p:ph idx="1"/>
          </p:nvPr>
        </p:nvSpPr>
        <p:spPr>
          <a:xfrm>
            <a:off x="0" y="1066800"/>
            <a:ext cx="9144000" cy="5507736"/>
          </a:xfrm>
        </p:spPr>
        <p:txBody>
          <a:bodyPr>
            <a:normAutofit/>
          </a:bodyPr>
          <a:lstStyle/>
          <a:p>
            <a:r>
              <a:rPr lang="en-US" dirty="0" smtClean="0"/>
              <a:t>Analyze the causes and impact of TWO of the following rebellions in early American history.</a:t>
            </a:r>
          </a:p>
          <a:p>
            <a:pPr lvl="1"/>
            <a:r>
              <a:rPr lang="en-US" dirty="0" smtClean="0"/>
              <a:t>Shays’ Rebellion</a:t>
            </a:r>
          </a:p>
          <a:p>
            <a:pPr lvl="1"/>
            <a:r>
              <a:rPr lang="en-US" dirty="0" smtClean="0"/>
              <a:t>Whiskey Rebellion</a:t>
            </a:r>
          </a:p>
          <a:p>
            <a:endParaRPr lang="en-US" dirty="0" smtClean="0"/>
          </a:p>
          <a:p>
            <a:r>
              <a:rPr lang="en-US" dirty="0" smtClean="0"/>
              <a:t>Background </a:t>
            </a:r>
            <a:r>
              <a:rPr lang="en-US" dirty="0"/>
              <a:t>Sentences:</a:t>
            </a:r>
          </a:p>
          <a:p>
            <a:endParaRPr lang="en-US" dirty="0" smtClean="0"/>
          </a:p>
          <a:p>
            <a:r>
              <a:rPr lang="en-US" dirty="0" smtClean="0"/>
              <a:t>Thesis Statement:</a:t>
            </a:r>
          </a:p>
          <a:p>
            <a:pPr marL="411480" lvl="1" indent="0">
              <a:buNone/>
            </a:pPr>
            <a:r>
              <a:rPr lang="en-US" dirty="0" smtClean="0"/>
              <a:t> </a:t>
            </a:r>
            <a:endParaRPr lang="en-US" dirty="0"/>
          </a:p>
          <a:p>
            <a:pPr lvl="1"/>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619664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58982" y="346085"/>
            <a:ext cx="8229600" cy="1066800"/>
          </a:xfrm>
        </p:spPr>
        <p:txBody>
          <a:bodyPr/>
          <a:lstStyle/>
          <a:p>
            <a:pPr algn="l"/>
            <a:r>
              <a:rPr lang="en-US" dirty="0" smtClean="0"/>
              <a:t>Thanks for watching!</a:t>
            </a:r>
            <a:endParaRPr lang="en-US" dirty="0"/>
          </a:p>
        </p:txBody>
      </p:sp>
      <p:sp>
        <p:nvSpPr>
          <p:cNvPr id="2" name="Content Placeholder 1"/>
          <p:cNvSpPr>
            <a:spLocks noGrp="1"/>
          </p:cNvSpPr>
          <p:nvPr>
            <p:ph idx="1"/>
          </p:nvPr>
        </p:nvSpPr>
        <p:spPr>
          <a:xfrm>
            <a:off x="442080" y="1960921"/>
            <a:ext cx="8229600" cy="4325112"/>
          </a:xfrm>
        </p:spPr>
        <p:txBody>
          <a:bodyPr/>
          <a:lstStyle/>
          <a:p>
            <a:pPr marL="274320" lvl="1">
              <a:buClr>
                <a:schemeClr val="accent1"/>
              </a:buClr>
              <a:buSzPct val="85000"/>
              <a:buFont typeface="Wingdings 2"/>
              <a:buChar char=""/>
            </a:pPr>
            <a:r>
              <a:rPr lang="en-US" sz="3200" dirty="0"/>
              <a:t>Subscribe to my channel</a:t>
            </a:r>
          </a:p>
          <a:p>
            <a:pPr marL="274320" lvl="1">
              <a:buClr>
                <a:schemeClr val="accent1"/>
              </a:buClr>
              <a:buSzPct val="85000"/>
              <a:buFont typeface="Wingdings 2"/>
              <a:buChar char=""/>
            </a:pPr>
            <a:r>
              <a:rPr lang="en-US" sz="3200" dirty="0"/>
              <a:t>Help spread the word</a:t>
            </a:r>
          </a:p>
          <a:p>
            <a:r>
              <a:rPr lang="en-US" dirty="0"/>
              <a:t>Questions? Comments? Ideas for videos?</a:t>
            </a:r>
          </a:p>
          <a:p>
            <a:pPr lvl="1"/>
            <a:r>
              <a:rPr lang="en-US" dirty="0"/>
              <a:t>Leave in comments</a:t>
            </a:r>
          </a:p>
          <a:p>
            <a:endParaRPr lang="en-US" dirty="0"/>
          </a:p>
        </p:txBody>
      </p:sp>
      <p:sp>
        <p:nvSpPr>
          <p:cNvPr id="4" name="Down Arrow 3"/>
          <p:cNvSpPr/>
          <p:nvPr/>
        </p:nvSpPr>
        <p:spPr>
          <a:xfrm rot="663007">
            <a:off x="604110" y="4546118"/>
            <a:ext cx="3124200" cy="2209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Subscribe</a:t>
            </a:r>
          </a:p>
          <a:p>
            <a:pPr algn="ctr"/>
            <a:r>
              <a:rPr lang="en-US" dirty="0" smtClean="0"/>
              <a:t>Down here!</a:t>
            </a:r>
            <a:endParaRPr lang="en-US" dirty="0"/>
          </a:p>
        </p:txBody>
      </p:sp>
      <p:pic>
        <p:nvPicPr>
          <p:cNvPr id="1026" name="Picture 2" descr="http://3.bp.blogspot.com/_xpVinkQRn_c/TPNLvwPXGVI/AAAAAAAAGsI/7DvFdueMWbk/s1600/HenryClay.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3657600"/>
            <a:ext cx="2381250" cy="2714626"/>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ular Callout 5"/>
          <p:cNvSpPr/>
          <p:nvPr/>
        </p:nvSpPr>
        <p:spPr>
          <a:xfrm>
            <a:off x="6400800" y="3429000"/>
            <a:ext cx="2438400" cy="1752600"/>
          </a:xfrm>
          <a:prstGeom prst="wedgeRoundRectCallout">
            <a:avLst>
              <a:gd name="adj1" fmla="val -72203"/>
              <a:gd name="adj2" fmla="val 4677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Impress me with your writing…..</a:t>
            </a:r>
            <a:endParaRPr lang="en-US" sz="2400" dirty="0"/>
          </a:p>
        </p:txBody>
      </p:sp>
    </p:spTree>
    <p:extLst>
      <p:ext uri="{BB962C8B-B14F-4D97-AF65-F5344CB8AC3E}">
        <p14:creationId xmlns:p14="http://schemas.microsoft.com/office/powerpoint/2010/main" val="19404674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687</TotalTime>
  <Words>649</Words>
  <Application>Microsoft Office PowerPoint</Application>
  <PresentationFormat>On-screen Show (4:3)</PresentationFormat>
  <Paragraphs>80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Urban</vt:lpstr>
      <vt:lpstr>APUSH Review: How To Write An Introductory Paragraph</vt:lpstr>
      <vt:lpstr>Characteristics of Well-Written Thesis Statements</vt:lpstr>
      <vt:lpstr>The Introductory Paragraph</vt:lpstr>
      <vt:lpstr>Sample Essay Topic #1</vt:lpstr>
      <vt:lpstr>Sample Essay Topic #2</vt:lpstr>
      <vt:lpstr>Sample Essay Topic #3</vt:lpstr>
      <vt:lpstr>Sample Essay Topic #4</vt:lpstr>
      <vt:lpstr>Sample Essay Topic #5</vt:lpstr>
      <vt:lpstr>Thanks for watching!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APUSH Review: How To Write A Thesis Statement</dc:title>
  <dc:creator>Adam Norris</dc:creator>
  <cp:lastModifiedBy>adam</cp:lastModifiedBy>
  <cp:revision>28</cp:revision>
  <dcterms:created xsi:type="dcterms:W3CDTF">2013-09-11T16:40:37Z</dcterms:created>
  <dcterms:modified xsi:type="dcterms:W3CDTF">2013-12-08T01:45:06Z</dcterms:modified>
</cp:coreProperties>
</file>