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One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Two</a:t>
            </a:r>
            <a:endParaRPr sz="36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Three</a:t>
            </a:r>
            <a:endParaRPr sz="36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Four</a:t>
            </a:r>
            <a:endParaRPr sz="36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One</a:t>
            </a:r>
            <a:endParaRPr sz="24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Two</a:t>
            </a:r>
            <a:endParaRPr sz="24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Three</a:t>
            </a:r>
            <a:endParaRPr sz="24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Four</a:t>
            </a:r>
            <a:endParaRPr sz="24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APUSH Review: Spanish, English, French, and Dutch Colonization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Everything You Need To Know About European Colonization To Succeed In APUSH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French Colonization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08682" y="2214364"/>
            <a:ext cx="12187436" cy="7356872"/>
          </a:xfrm>
          <a:prstGeom prst="rect">
            <a:avLst/>
          </a:prstGeom>
        </p:spPr>
        <p:txBody>
          <a:bodyPr/>
          <a:lstStyle/>
          <a:p>
            <a:pPr lvl="0" marL="356235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Samuel de Champlain founded Quebec in 1608 (1 year after Jamestown)</a:t>
            </a:r>
            <a:endParaRPr sz="3400">
              <a:solidFill>
                <a:srgbClr val="72675A"/>
              </a:solidFill>
            </a:endParaRPr>
          </a:p>
          <a:p>
            <a:pPr lvl="1" marL="712470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Most of the colonists were men </a:t>
            </a:r>
            <a:endParaRPr sz="3400">
              <a:solidFill>
                <a:srgbClr val="72675A"/>
              </a:solidFill>
            </a:endParaRPr>
          </a:p>
          <a:p>
            <a:pPr lvl="2" marL="1068705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Like Spain, France accepted intermarriage (metis) </a:t>
            </a:r>
            <a:endParaRPr sz="3400">
              <a:solidFill>
                <a:srgbClr val="72675A"/>
              </a:solidFill>
            </a:endParaRPr>
          </a:p>
          <a:p>
            <a:pPr lvl="1" marL="712470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Focused on fur trade with Natives - friendly relations with Natives</a:t>
            </a:r>
            <a:endParaRPr sz="3400">
              <a:solidFill>
                <a:srgbClr val="72675A"/>
              </a:solidFill>
            </a:endParaRPr>
          </a:p>
          <a:p>
            <a:pPr lvl="2" marL="1068705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Coureurs des bois - French “runners of the woods”</a:t>
            </a:r>
            <a:endParaRPr sz="3400">
              <a:solidFill>
                <a:srgbClr val="72675A"/>
              </a:solidFill>
            </a:endParaRPr>
          </a:p>
          <a:p>
            <a:pPr lvl="0" marL="356235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New France had a governor-general that ruled and was appointed in Paris</a:t>
            </a:r>
            <a:endParaRPr sz="3400">
              <a:solidFill>
                <a:srgbClr val="72675A"/>
              </a:solidFill>
            </a:endParaRPr>
          </a:p>
          <a:p>
            <a:pPr lvl="1" marL="712470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No representative assembly</a:t>
            </a:r>
          </a:p>
        </p:txBody>
      </p:sp>
      <p:pic>
        <p:nvPicPr>
          <p:cNvPr id="75" name="600px-New_France-(1534-_1763-1803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1930400"/>
            <a:ext cx="7620000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776px-Arrival_of_Radisson_in_an_Indian_camp_1660_Charles_William_Jeffery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3317" y="541866"/>
            <a:ext cx="6097217" cy="4714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  <p:bldP build="whole" bldLvl="1" animBg="1" rev="0" advAuto="0" spid="76" grpId="3"/>
      <p:bldP build="whole" bldLvl="1" animBg="1" rev="0" advAuto="0" spid="76" grpId="4"/>
      <p:bldP build="p" bldLvl="5" animBg="1" rev="0" advAuto="0" spid="7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French Colonization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408682" y="2214364"/>
            <a:ext cx="12187436" cy="73568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Relations with Natives: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Did not take a substantial amount of Native land (like English)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Did not force them into slavery (like Spanish)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Christian Indians were allowed to have a lot of autonomy (independence) 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Many Natives were killed by diseases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Dutch Colonization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431452" y="2250330"/>
            <a:ext cx="12141896" cy="7284940"/>
          </a:xfrm>
          <a:prstGeom prst="rect">
            <a:avLst/>
          </a:prstGeom>
        </p:spPr>
        <p:txBody>
          <a:bodyPr/>
          <a:lstStyle/>
          <a:p>
            <a:pPr lvl="0" marL="318515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Henry Hudson of the Dutch East India Company reached NY in 1609</a:t>
            </a:r>
            <a:endParaRPr sz="3040">
              <a:solidFill>
                <a:srgbClr val="72675A"/>
              </a:solidFill>
            </a:endParaRPr>
          </a:p>
          <a:p>
            <a:pPr lvl="1" marL="63703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The Dutch established trade posts in NY - Manhattan and Albany</a:t>
            </a:r>
            <a:endParaRPr sz="3040">
              <a:solidFill>
                <a:srgbClr val="72675A"/>
              </a:solidFill>
            </a:endParaRPr>
          </a:p>
          <a:p>
            <a:pPr lvl="1" marL="63703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Like the French, the Dutch sent few Europeans to settle and formed alliances and intermarried with Natives</a:t>
            </a:r>
            <a:endParaRPr sz="3040">
              <a:solidFill>
                <a:srgbClr val="72675A"/>
              </a:solidFill>
            </a:endParaRPr>
          </a:p>
          <a:p>
            <a:pPr lvl="0" marL="318515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The Dutch created the joint-stock company - pooling $ together and sharing the profits and losses of voyages - helped lead to modern capitalism</a:t>
            </a:r>
            <a:endParaRPr sz="3040">
              <a:solidFill>
                <a:srgbClr val="72675A"/>
              </a:solidFill>
            </a:endParaRPr>
          </a:p>
          <a:p>
            <a:pPr lvl="0" marL="318515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New Netherland - dominated the Atlantic slave trade</a:t>
            </a:r>
            <a:endParaRPr sz="3040">
              <a:solidFill>
                <a:srgbClr val="72675A"/>
              </a:solidFill>
            </a:endParaRPr>
          </a:p>
          <a:p>
            <a:pPr lvl="1" marL="63703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Married women retained rights when married (unlike English women who lost land)</a:t>
            </a:r>
            <a:endParaRPr sz="3040">
              <a:solidFill>
                <a:srgbClr val="72675A"/>
              </a:solidFill>
            </a:endParaRPr>
          </a:p>
          <a:p>
            <a:pPr lvl="1" marL="63703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Some religious toleration - privately, not publicly</a:t>
            </a:r>
          </a:p>
        </p:txBody>
      </p:sp>
      <p:pic>
        <p:nvPicPr>
          <p:cNvPr id="83" name="HenryHuds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3866" y="5145616"/>
            <a:ext cx="3962401" cy="440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3"/>
      <p:bldP build="whole" bldLvl="1" animBg="1" rev="0" advAuto="0" spid="83" grpId="2"/>
      <p:bldP build="p" bldLvl="5" animBg="1" rev="0" advAuto="0" spid="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Test Tips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430907" y="2224732"/>
            <a:ext cx="12377292" cy="7336136"/>
          </a:xfrm>
          <a:prstGeom prst="rect">
            <a:avLst/>
          </a:prstGeom>
        </p:spPr>
        <p:txBody>
          <a:bodyPr/>
          <a:lstStyle/>
          <a:p>
            <a:pPr lvl="0" marL="21374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Multiple-Choice and Short Answer: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Reasons for European exploration (3 Gs, technological improvements)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Characteristics of European colonies (know the characteristics of British colonies - New England, Middle, Southern)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Impacts of contact on Natives AND Europeans (Columbian Exchange)</a:t>
            </a:r>
            <a:endParaRPr sz="2040">
              <a:solidFill>
                <a:srgbClr val="72675A"/>
              </a:solidFill>
            </a:endParaRPr>
          </a:p>
          <a:p>
            <a:pPr lvl="0" marL="21374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Essays: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Comparing and contrasting characteristics/goals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British - large numbers of men AND women, agriculture, and hostile relations with Natives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French - sent fewer Europeans, focused on trade alliances with Natives</a:t>
            </a:r>
            <a:endParaRPr sz="2040">
              <a:solidFill>
                <a:srgbClr val="72675A"/>
              </a:solidFill>
            </a:endParaRPr>
          </a:p>
          <a:p>
            <a:pPr lvl="1" marL="42748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Synthesis Point: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Creating political, social, economic categories if </a:t>
            </a:r>
            <a:r>
              <a:rPr sz="2040" u="sng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NOT</a:t>
            </a:r>
            <a:r>
              <a:rPr sz="2040">
                <a:solidFill>
                  <a:srgbClr val="72675A"/>
                </a:solidFill>
              </a:rPr>
              <a:t> prompted to do so</a:t>
            </a:r>
            <a:endParaRPr sz="2040">
              <a:solidFill>
                <a:srgbClr val="72675A"/>
              </a:solidFill>
            </a:endParaRPr>
          </a:p>
          <a:p>
            <a:pPr lvl="2" marL="64122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Connecting </a:t>
            </a:r>
            <a:r>
              <a:rPr sz="2040" u="sng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AND EXPLAINING</a:t>
            </a:r>
            <a:r>
              <a:rPr sz="2040">
                <a:solidFill>
                  <a:srgbClr val="72675A"/>
                </a:solidFill>
              </a:rPr>
              <a:t> (2-3 sentences) to another time period</a:t>
            </a:r>
            <a:endParaRPr sz="2040">
              <a:solidFill>
                <a:srgbClr val="72675A"/>
              </a:solidFill>
            </a:endParaRPr>
          </a:p>
          <a:p>
            <a:pPr lvl="3" marL="854963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The arguments used by Europeans to justify colonization included spreading Christianity. This is a similar argument that was used by some Americans that sought to spread Christianity in Asia in the late 19th, early 20th centuries after the US acquired land in the Spanish-American War.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That’s It!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Thanks for watching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Please subscribe and share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Check out my Key Concept Period videos and others in the description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Best of luck in May!</a:t>
            </a:r>
          </a:p>
        </p:txBody>
      </p:sp>
      <p:pic>
        <p:nvPicPr>
          <p:cNvPr id="90" name="APUSH-logo-300x2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8213" y="3491710"/>
            <a:ext cx="5928774" cy="4446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Periods 1 and 2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77787" y="2233215"/>
            <a:ext cx="12049226" cy="731917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Much of these periods focus on European exploration and their impact on the Americas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This is a GREAT potential short answer/essay topic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Big Idea Questions: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What were similarities and differences among the European powers?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What impacts did each power have on North America and its inhabitants?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European Exploration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36909" y="2233017"/>
            <a:ext cx="12130982" cy="7319566"/>
          </a:xfrm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Reasons For:</a:t>
            </a:r>
            <a:endParaRPr sz="3359">
              <a:solidFill>
                <a:srgbClr val="72675A"/>
              </a:solidFill>
            </a:endParaRPr>
          </a:p>
          <a:p>
            <a:pPr lvl="1" marL="704087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Wealth, power and status, spread of Christianity</a:t>
            </a:r>
            <a:endParaRPr sz="3359">
              <a:solidFill>
                <a:srgbClr val="72675A"/>
              </a:solidFill>
            </a:endParaRPr>
          </a:p>
          <a:p>
            <a:pPr lvl="2" marL="1056131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3 Gs (Gold, Glory, God)</a:t>
            </a:r>
            <a:endParaRPr sz="3359">
              <a:solidFill>
                <a:srgbClr val="72675A"/>
              </a:solidFill>
            </a:endParaRPr>
          </a:p>
          <a:p>
            <a:pPr lvl="1" marL="704087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Technological improvements</a:t>
            </a:r>
            <a:endParaRPr sz="3359">
              <a:solidFill>
                <a:srgbClr val="72675A"/>
              </a:solidFill>
            </a:endParaRPr>
          </a:p>
          <a:p>
            <a:pPr lvl="2" marL="1056131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Sextant, caravel </a:t>
            </a:r>
            <a:endParaRPr sz="3359">
              <a:solidFill>
                <a:srgbClr val="72675A"/>
              </a:solidFill>
            </a:endParaRPr>
          </a:p>
          <a:p>
            <a:pPr lvl="0" marL="352043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Interactions with Natives:</a:t>
            </a:r>
            <a:endParaRPr sz="3359">
              <a:solidFill>
                <a:srgbClr val="72675A"/>
              </a:solidFill>
            </a:endParaRPr>
          </a:p>
          <a:p>
            <a:pPr lvl="1" marL="704087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Many (most) Europeans saw Natives as “uncivilized”</a:t>
            </a:r>
            <a:endParaRPr sz="3359">
              <a:solidFill>
                <a:srgbClr val="72675A"/>
              </a:solidFill>
            </a:endParaRPr>
          </a:p>
          <a:p>
            <a:pPr lvl="1" marL="704087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Differences over land “ownership,” family and gender roles, and religion led to conflicts between Europeans and Natives</a:t>
            </a:r>
          </a:p>
        </p:txBody>
      </p:sp>
      <p:pic>
        <p:nvPicPr>
          <p:cNvPr id="43" name="Caravel_Boa_Esperanca_Portuga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6250" y="4819650"/>
            <a:ext cx="3517900" cy="265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220px-Sexta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6866" y="42333"/>
            <a:ext cx="2794001" cy="370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2"/>
      <p:bldP build="whole" bldLvl="1" animBg="1" rev="0" advAuto="0" spid="43" grpId="3"/>
      <p:bldP build="whole" bldLvl="1" animBg="1" rev="0" advAuto="0" spid="44" grpId="4"/>
      <p:bldP build="p" bldLvl="5" animBg="1" rev="0" advAuto="0"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Spanish Colonization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422076" y="2217191"/>
            <a:ext cx="12160648" cy="7351218"/>
          </a:xfrm>
          <a:prstGeom prst="rect">
            <a:avLst/>
          </a:prstGeom>
        </p:spPr>
        <p:txBody>
          <a:bodyPr/>
          <a:lstStyle/>
          <a:p>
            <a:pPr lvl="0" marL="25146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Spain became the early European leader in exploration - settled in South America and SW US</a:t>
            </a:r>
            <a:endParaRPr sz="2400">
              <a:solidFill>
                <a:srgbClr val="72675A"/>
              </a:solidFill>
            </a:endParaRPr>
          </a:p>
          <a:p>
            <a:pPr lvl="0" marL="25146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Spain sought 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precious metals</a:t>
            </a:r>
            <a:r>
              <a:rPr sz="2400">
                <a:solidFill>
                  <a:srgbClr val="72675A"/>
                </a:solidFill>
              </a:rPr>
              <a:t> (gold and silver)</a:t>
            </a:r>
            <a:endParaRPr sz="2400">
              <a:solidFill>
                <a:srgbClr val="72675A"/>
              </a:solidFill>
            </a:endParaRPr>
          </a:p>
          <a:p>
            <a:pPr lvl="0" marL="25146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Spanish Conquistadores:</a:t>
            </a:r>
            <a:endParaRPr sz="2400">
              <a:solidFill>
                <a:srgbClr val="72675A"/>
              </a:solidFill>
            </a:endParaRPr>
          </a:p>
          <a:p>
            <a:pPr lvl="1" marL="50292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Hernan Cortes - Tenochtitlan, 1519, conquered the Aztecs due to advanced weapons and disease</a:t>
            </a:r>
            <a:endParaRPr sz="2400">
              <a:solidFill>
                <a:srgbClr val="72675A"/>
              </a:solidFill>
            </a:endParaRPr>
          </a:p>
          <a:p>
            <a:pPr lvl="1" marL="50292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Francisco Pizarro - conquered the Incas in Peru</a:t>
            </a:r>
            <a:endParaRPr sz="2400">
              <a:solidFill>
                <a:srgbClr val="72675A"/>
              </a:solidFill>
            </a:endParaRPr>
          </a:p>
          <a:p>
            <a:pPr lvl="0" marL="25146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The 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Columbian Exchange</a:t>
            </a:r>
            <a:r>
              <a:rPr sz="2400">
                <a:solidFill>
                  <a:srgbClr val="72675A"/>
                </a:solidFill>
              </a:rPr>
              <a:t> - transfer of goods, people, and diseases across the Atlantic</a:t>
            </a:r>
            <a:endParaRPr sz="2400">
              <a:solidFill>
                <a:srgbClr val="72675A"/>
              </a:solidFill>
            </a:endParaRPr>
          </a:p>
          <a:p>
            <a:pPr lvl="1" marL="50292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**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Impacts on the Americas**</a:t>
            </a:r>
            <a:r>
              <a:rPr sz="2400">
                <a:solidFill>
                  <a:srgbClr val="72675A"/>
                </a:solidFill>
              </a:rPr>
              <a:t>?</a:t>
            </a:r>
            <a:endParaRPr sz="2400">
              <a:solidFill>
                <a:srgbClr val="72675A"/>
              </a:solidFill>
            </a:endParaRPr>
          </a:p>
          <a:p>
            <a:pPr lvl="2" marL="75438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Disease decreased Native populations drastically; livestock and guns altered hunting and warfare</a:t>
            </a:r>
            <a:endParaRPr sz="2400">
              <a:solidFill>
                <a:srgbClr val="72675A"/>
              </a:solidFill>
            </a:endParaRPr>
          </a:p>
          <a:p>
            <a:pPr lvl="1" marL="50292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**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Impact on Europe**</a:t>
            </a:r>
            <a:r>
              <a:rPr sz="2400">
                <a:solidFill>
                  <a:srgbClr val="72675A"/>
                </a:solidFill>
              </a:rPr>
              <a:t>?</a:t>
            </a:r>
            <a:endParaRPr sz="2400">
              <a:solidFill>
                <a:srgbClr val="72675A"/>
              </a:solidFill>
            </a:endParaRPr>
          </a:p>
          <a:p>
            <a:pPr lvl="2" marL="75438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New crops (potatoes, maize) 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increased the population; increased wealth led to capitalism and decline of feudalism</a:t>
            </a:r>
          </a:p>
        </p:txBody>
      </p:sp>
      <p:pic>
        <p:nvPicPr>
          <p:cNvPr id="48" name="800px-Spanish_Empire-World_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5033433"/>
            <a:ext cx="10160000" cy="469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475px-Hernan_Fernando_Cort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7531" y="141816"/>
            <a:ext cx="3264719" cy="4116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3"/>
      <p:bldP build="whole" bldLvl="1" animBg="1" rev="0" advAuto="0" spid="49" grpId="4"/>
      <p:bldP build="whole" bldLvl="1" animBg="1" rev="0" advAuto="0" spid="49" grpId="5"/>
      <p:bldP build="p" bldLvl="5" animBg="1" rev="0" advAuto="0" spid="47" grpId="1"/>
      <p:bldP build="whole" bldLvl="1" animBg="1" rev="0" advAuto="0" spid="4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Spanish Colonization Cont.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22076" y="2217191"/>
            <a:ext cx="12160648" cy="7351218"/>
          </a:xfrm>
          <a:prstGeom prst="rect">
            <a:avLst/>
          </a:prstGeom>
        </p:spPr>
        <p:txBody>
          <a:bodyPr/>
          <a:lstStyle/>
          <a:p>
            <a:pPr lvl="0" marL="29337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Spanish colonial societies 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Sought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tight control</a:t>
            </a:r>
            <a:r>
              <a:rPr sz="2800">
                <a:solidFill>
                  <a:srgbClr val="72675A"/>
                </a:solidFill>
              </a:rPr>
              <a:t> from the crown and wanted to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convert many Natives</a:t>
            </a:r>
            <a:r>
              <a:rPr sz="2800">
                <a:solidFill>
                  <a:srgbClr val="72675A"/>
                </a:solidFill>
              </a:rPr>
              <a:t> 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Most Spanish settlers were men, leading to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racially mixed populations</a:t>
            </a:r>
            <a:r>
              <a:rPr sz="2800">
                <a:solidFill>
                  <a:srgbClr val="72675A"/>
                </a:solidFill>
              </a:rPr>
              <a:t> with the Natives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Emergence of a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caste system</a:t>
            </a:r>
            <a:r>
              <a:rPr sz="2800">
                <a:solidFill>
                  <a:srgbClr val="72675A"/>
                </a:solidFill>
              </a:rPr>
              <a:t>: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Mestizo - mixed Spanish and Native ancestry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Mullato - mixed Spanish and African ancestry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Encomienda System</a:t>
            </a:r>
            <a:r>
              <a:rPr sz="2800">
                <a:solidFill>
                  <a:srgbClr val="72675A"/>
                </a:solidFill>
              </a:rPr>
              <a:t>: 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Royal land grants to Spanish settlers; promise to Christianize Natives on the land and gain tribute from the Natives</a:t>
            </a:r>
            <a:endParaRPr sz="2800">
              <a:solidFill>
                <a:srgbClr val="72675A"/>
              </a:solidFill>
            </a:endParaRPr>
          </a:p>
          <a:p>
            <a:pPr lvl="2" marL="880109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Eventually replaced by African slave labor</a:t>
            </a:r>
          </a:p>
        </p:txBody>
      </p:sp>
      <p:pic>
        <p:nvPicPr>
          <p:cNvPr id="53" name="778px-Mestiso_177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368" y="50800"/>
            <a:ext cx="6649399" cy="5128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3"/>
      <p:bldP build="whole" bldLvl="1" animBg="1" rev="0" advAuto="0" spid="53" grpId="2"/>
      <p:bldP build="p" bldLvl="5" animBg="1" rev="0" advAuto="0" spid="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Spanish Colonization Cont.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22076" y="2217191"/>
            <a:ext cx="12160648" cy="7351218"/>
          </a:xfrm>
          <a:prstGeom prst="rect">
            <a:avLst/>
          </a:prstGeom>
        </p:spPr>
        <p:txBody>
          <a:bodyPr/>
          <a:lstStyle/>
          <a:p>
            <a:pPr lvl="0" marL="280797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Debates over how Natives should be treated</a:t>
            </a:r>
            <a:r>
              <a:rPr sz="2680">
                <a:solidFill>
                  <a:srgbClr val="72675A"/>
                </a:solidFill>
              </a:rPr>
              <a:t>: (16th century)</a:t>
            </a:r>
            <a:endParaRPr sz="2680">
              <a:solidFill>
                <a:srgbClr val="72675A"/>
              </a:solidFill>
            </a:endParaRPr>
          </a:p>
          <a:p>
            <a:pPr lvl="1" marL="561594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Juan de Sepulveda</a:t>
            </a:r>
            <a:endParaRPr sz="2680">
              <a:solidFill>
                <a:srgbClr val="72675A"/>
              </a:solidFill>
            </a:endParaRPr>
          </a:p>
          <a:p>
            <a:pPr lvl="2" marL="84239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Argued harsh treatment of Natives was justified </a:t>
            </a:r>
            <a:endParaRPr sz="2680">
              <a:solidFill>
                <a:srgbClr val="72675A"/>
              </a:solidFill>
            </a:endParaRPr>
          </a:p>
          <a:p>
            <a:pPr lvl="1" marL="561594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Bartolome de Las Casas</a:t>
            </a:r>
            <a:endParaRPr sz="2680">
              <a:solidFill>
                <a:srgbClr val="72675A"/>
              </a:solidFill>
            </a:endParaRPr>
          </a:p>
          <a:p>
            <a:pPr lvl="2" marL="84239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Advocated for better treatment of Natives</a:t>
            </a:r>
            <a:endParaRPr sz="2680">
              <a:solidFill>
                <a:srgbClr val="72675A"/>
              </a:solidFill>
            </a:endParaRPr>
          </a:p>
          <a:p>
            <a:pPr lvl="2" marL="84239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Helped lead to the decline of the Encomienda System</a:t>
            </a:r>
            <a:endParaRPr sz="2680">
              <a:solidFill>
                <a:srgbClr val="72675A"/>
              </a:solidFill>
            </a:endParaRPr>
          </a:p>
          <a:p>
            <a:pPr lvl="2" marL="84239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Writings introduced the idea of the “Black Legend” - Spain was a brutal colonizer that exploited Natives</a:t>
            </a:r>
            <a:endParaRPr sz="2680">
              <a:solidFill>
                <a:srgbClr val="72675A"/>
              </a:solidFill>
            </a:endParaRPr>
          </a:p>
          <a:p>
            <a:pPr lvl="0" marL="280797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Pueblo Revolt</a:t>
            </a:r>
            <a:r>
              <a:rPr sz="2680">
                <a:solidFill>
                  <a:srgbClr val="72675A"/>
                </a:solidFill>
              </a:rPr>
              <a:t>: (1680)</a:t>
            </a:r>
            <a:endParaRPr sz="2680">
              <a:solidFill>
                <a:srgbClr val="72675A"/>
              </a:solidFill>
            </a:endParaRPr>
          </a:p>
          <a:p>
            <a:pPr lvl="1" marL="561594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Pueblo Indians (New Mexico) successfully rid the Spanish for over 10 years</a:t>
            </a:r>
            <a:endParaRPr sz="2680">
              <a:solidFill>
                <a:srgbClr val="72675A"/>
              </a:solidFill>
            </a:endParaRPr>
          </a:p>
          <a:p>
            <a:pPr lvl="1" marL="561594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After Spain regained control, they became more accommodating of Native culture</a:t>
            </a:r>
          </a:p>
        </p:txBody>
      </p:sp>
      <p:pic>
        <p:nvPicPr>
          <p:cNvPr id="57" name="462px-Bartolomedelascasa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6528" y="6350"/>
            <a:ext cx="3723173" cy="4827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800px-Palace_of_the_Governors_and_Our_Lady_of_Victory_Procession,_Santa_Fe,_New_Mexi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0061" y="2965450"/>
            <a:ext cx="8294606" cy="5277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4"/>
      <p:bldP build="whole" bldLvl="1" animBg="1" rev="0" advAuto="0" spid="58" grpId="5"/>
      <p:bldP build="p" bldLvl="5" animBg="1" rev="0" advAuto="0" spid="56" grpId="1"/>
      <p:bldP build="whole" bldLvl="1" animBg="1" rev="0" advAuto="0" spid="57" grpId="2"/>
      <p:bldP build="whole" bldLvl="1" animBg="1" rev="0" advAuto="0" spid="5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English Colonization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16073" y="2229346"/>
            <a:ext cx="12172653" cy="732690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1st permanent settlement was Jamestown in 1607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Settled along the Atlantic in the present-day US and  Caribbean 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Applied many of the same tactics used in Ireland towards the Natives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Seen as “savages,” excluded from English settlements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England sent large amounts of men AND women to colonies, focused on agriculture, and had hostile relationships with Natives</a:t>
            </a:r>
          </a:p>
        </p:txBody>
      </p:sp>
      <p:pic>
        <p:nvPicPr>
          <p:cNvPr id="62" name="Jamestown_Island_(1958_base_map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0755" y="3225030"/>
            <a:ext cx="8383290" cy="645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  <p:bldP build="whole" bldLvl="1" animBg="1" rev="0" advAuto="0" spid="62" grpId="3"/>
      <p:bldP build="whole" bldLvl="1" animBg="1" rev="0" advAuto="0" spid="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English Colonization Cont.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16073" y="2229346"/>
            <a:ext cx="12172653" cy="7326908"/>
          </a:xfrm>
          <a:prstGeom prst="rect">
            <a:avLst/>
          </a:prstGeom>
        </p:spPr>
        <p:txBody>
          <a:bodyPr/>
          <a:lstStyle/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New England Colonies</a:t>
            </a:r>
            <a:r>
              <a:rPr sz="2280">
                <a:solidFill>
                  <a:srgbClr val="72675A"/>
                </a:solidFill>
              </a:rPr>
              <a:t> (Massachusetts, Rhode Island):</a:t>
            </a:r>
            <a:endParaRPr sz="2280">
              <a:solidFill>
                <a:srgbClr val="72675A"/>
              </a:solidFill>
            </a:endParaRPr>
          </a:p>
          <a:p>
            <a:pPr lvl="1" marL="477773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Puritans - community of like-minded believers</a:t>
            </a:r>
            <a:r>
              <a:rPr sz="2280">
                <a:solidFill>
                  <a:srgbClr val="72675A"/>
                </a:solidFill>
              </a:rPr>
              <a:t> (“City upon a hill”),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focused on agriculture and commerce</a:t>
            </a:r>
            <a:endParaRPr sz="2280">
              <a:solidFill>
                <a:srgbClr val="72675A"/>
              </a:solidFill>
            </a:endParaRPr>
          </a:p>
          <a:p>
            <a:pPr lvl="1" marL="477773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Those that were not “like-minded believers” were outcasts - Roger Williams, Anne Hutchinson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Middle Colonies</a:t>
            </a:r>
            <a:r>
              <a:rPr sz="2280">
                <a:solidFill>
                  <a:srgbClr val="72675A"/>
                </a:solidFill>
              </a:rPr>
              <a:t> (Pennsylvania, New York):</a:t>
            </a:r>
            <a:endParaRPr sz="2280">
              <a:solidFill>
                <a:srgbClr val="72675A"/>
              </a:solidFill>
            </a:endParaRPr>
          </a:p>
          <a:p>
            <a:pPr lvl="1" marL="477773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Most diverse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religiously, ethnically, and demographically</a:t>
            </a:r>
            <a:r>
              <a:rPr sz="2280">
                <a:solidFill>
                  <a:srgbClr val="72675A"/>
                </a:solidFill>
              </a:rPr>
              <a:t> of English colonies</a:t>
            </a:r>
            <a:endParaRPr sz="2280">
              <a:solidFill>
                <a:srgbClr val="72675A"/>
              </a:solidFill>
            </a:endParaRPr>
          </a:p>
          <a:p>
            <a:pPr lvl="2" marL="716661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Many immigrants from Europe, religiously tolerant, Pennsylvania - William Penn’s “Holy Experiment”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Southern Colonies</a:t>
            </a:r>
            <a:r>
              <a:rPr sz="2280">
                <a:solidFill>
                  <a:srgbClr val="72675A"/>
                </a:solidFill>
              </a:rPr>
              <a:t>:</a:t>
            </a:r>
            <a:endParaRPr sz="2280">
              <a:solidFill>
                <a:srgbClr val="72675A"/>
              </a:solidFill>
            </a:endParaRPr>
          </a:p>
          <a:p>
            <a:pPr lvl="1" marL="477773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Chesapeake (Maryland and Virginia) and North Carolina - focused on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tobacco</a:t>
            </a:r>
            <a:r>
              <a:rPr sz="2280">
                <a:solidFill>
                  <a:srgbClr val="72675A"/>
                </a:solidFill>
              </a:rPr>
              <a:t>, initially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used indentured servants, later African slavery</a:t>
            </a:r>
            <a:r>
              <a:rPr sz="2280">
                <a:solidFill>
                  <a:srgbClr val="72675A"/>
                </a:solidFill>
              </a:rPr>
              <a:t> (post Bacon’s Rebellion)</a:t>
            </a:r>
            <a:endParaRPr sz="2280">
              <a:solidFill>
                <a:srgbClr val="72675A"/>
              </a:solidFill>
            </a:endParaRPr>
          </a:p>
          <a:p>
            <a:pPr lvl="1" marL="477773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South Carolina and the West Indies -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focused on rice and sugar, slaves made up most of the population</a:t>
            </a:r>
            <a:endParaRPr sz="2280">
              <a:solidFill>
                <a:srgbClr val="72675A"/>
              </a:solidFill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Colonies had some form of representative assembly </a:t>
            </a:r>
          </a:p>
        </p:txBody>
      </p:sp>
      <p:pic>
        <p:nvPicPr>
          <p:cNvPr id="66" name="JohnWinthropColorPortrai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0233" y="4697204"/>
            <a:ext cx="4161109" cy="5003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520px-William_Penn_at_22_16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671" y="152400"/>
            <a:ext cx="3632463" cy="4191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587px-Chute_toba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9274" y="1970616"/>
            <a:ext cx="4903243" cy="5003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6"/>
      <p:bldP build="p" bldLvl="5" animBg="1" rev="0" advAuto="0" spid="65" grpId="1"/>
      <p:bldP build="whole" bldLvl="1" animBg="1" rev="0" advAuto="0" spid="68" grpId="7"/>
      <p:bldP build="whole" bldLvl="1" animBg="1" rev="0" advAuto="0" spid="68" grpId="5"/>
      <p:bldP build="whole" bldLvl="1" animBg="1" rev="0" advAuto="0" spid="67" grpId="4"/>
      <p:bldP build="whole" bldLvl="1" animBg="1" rev="0" advAuto="0" spid="66" grpId="2"/>
      <p:bldP build="whole" bldLvl="1" animBg="1" rev="0" advAuto="0" spid="6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English Colonization Cont.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416073" y="2229346"/>
            <a:ext cx="12172653" cy="7326908"/>
          </a:xfrm>
          <a:prstGeom prst="rect">
            <a:avLst/>
          </a:prstGeom>
        </p:spPr>
        <p:txBody>
          <a:bodyPr/>
          <a:lstStyle/>
          <a:p>
            <a:pPr lvl="0" marL="398145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England promoted</a:t>
            </a:r>
            <a:r>
              <a:rPr sz="3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 mercantilism</a:t>
            </a:r>
            <a:r>
              <a:rPr sz="3800">
                <a:solidFill>
                  <a:srgbClr val="72675A"/>
                </a:solidFill>
              </a:rPr>
              <a:t>:</a:t>
            </a:r>
            <a:endParaRPr sz="3800">
              <a:solidFill>
                <a:srgbClr val="72675A"/>
              </a:solidFill>
            </a:endParaRPr>
          </a:p>
          <a:p>
            <a:pPr lvl="1" marL="796290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Idea that colonies exist for the benefit of the mother country</a:t>
            </a:r>
            <a:endParaRPr sz="3800">
              <a:solidFill>
                <a:srgbClr val="72675A"/>
              </a:solidFill>
            </a:endParaRPr>
          </a:p>
          <a:p>
            <a:pPr lvl="2" marL="1194434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Provide raw materials and markets</a:t>
            </a:r>
            <a:endParaRPr sz="3800">
              <a:solidFill>
                <a:srgbClr val="72675A"/>
              </a:solidFill>
            </a:endParaRPr>
          </a:p>
          <a:p>
            <a:pPr lvl="1" marL="796290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Focused on controlling balance of trade - more gold and silver should flow into the country than out</a:t>
            </a:r>
            <a:endParaRPr sz="3800">
              <a:solidFill>
                <a:srgbClr val="72675A"/>
              </a:solidFill>
            </a:endParaRPr>
          </a:p>
          <a:p>
            <a:pPr lvl="1" marL="796290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Navigation Acts - allowed for colonies to trade ONLY with England</a:t>
            </a:r>
            <a:endParaRPr sz="3800">
              <a:solidFill>
                <a:srgbClr val="72675A"/>
              </a:solidFill>
            </a:endParaRPr>
          </a:p>
          <a:p>
            <a:pPr lvl="2" marL="1194434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Many colonists resisted these acts and smuggled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