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6256723" y="9194800"/>
            <a:ext cx="409839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215900"/>
            <a:ext cx="10464800" cy="2540000"/>
          </a:xfrm>
          <a:prstGeom prst="rect">
            <a:avLst/>
          </a:prstGeom>
        </p:spPr>
        <p:txBody>
          <a:bodyPr/>
          <a:lstStyle>
            <a:lvl1pPr defTabSz="425195">
              <a:defRPr sz="6696"/>
            </a:lvl1pPr>
          </a:lstStyle>
          <a:p>
            <a:pPr/>
            <a:r>
              <a:t>APUSH Review: The Chesapeake Colonies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270000" y="2825750"/>
            <a:ext cx="10464800" cy="1663700"/>
          </a:xfrm>
          <a:prstGeom prst="rect">
            <a:avLst/>
          </a:prstGeom>
        </p:spPr>
        <p:txBody>
          <a:bodyPr/>
          <a:lstStyle>
            <a:lvl1pPr defTabSz="420623">
              <a:defRPr sz="3312"/>
            </a:lvl1pPr>
          </a:lstStyle>
          <a:p>
            <a:pPr/>
            <a:r>
              <a:t>Everything You Need To Know About The Chesapeake Colonies To Succeed In APUSH</a:t>
            </a:r>
          </a:p>
        </p:txBody>
      </p:sp>
      <p:pic>
        <p:nvPicPr>
          <p:cNvPr id="121" name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2605" y="3948112"/>
            <a:ext cx="8128001" cy="6096001"/>
          </a:xfrm>
          <a:prstGeom prst="rect">
            <a:avLst/>
          </a:prstGeom>
          <a:ln w="889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2807394" y="2301378"/>
            <a:ext cx="7390012" cy="5150844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Shoutout time: Shout outs to Mr. Rauch’s Class at Gautier High School, and  the APUSH Class watching in Bermuda!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286444" y="203200"/>
            <a:ext cx="12431912" cy="1678881"/>
          </a:xfrm>
          <a:prstGeom prst="rect">
            <a:avLst/>
          </a:prstGeom>
        </p:spPr>
        <p:txBody>
          <a:bodyPr/>
          <a:lstStyle/>
          <a:p>
            <a:pPr/>
            <a:r>
              <a:t>Brief Intro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279400" y="2006600"/>
            <a:ext cx="12771339" cy="759261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is the Chesapeake?</a:t>
            </a:r>
          </a:p>
          <a:p>
            <a:pPr lvl="1">
              <a:buBlip>
                <a:blip r:embed="rId2"/>
              </a:buBlip>
            </a:pPr>
            <a:r>
              <a:t>Maryland and Virginia</a:t>
            </a:r>
          </a:p>
          <a:p>
            <a:pPr>
              <a:buBlip>
                <a:blip r:embed="rId2"/>
              </a:buBlip>
            </a:pPr>
            <a:r>
              <a:t>Located on the Chesapeake Bay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75674" y="3422650"/>
            <a:ext cx="3978945" cy="4069376"/>
          </a:xfrm>
          <a:prstGeom prst="rect">
            <a:avLst/>
          </a:prstGeom>
          <a:ln w="88900">
            <a:miter lim="400000"/>
          </a:ln>
        </p:spPr>
      </p:pic>
      <p:sp>
        <p:nvSpPr>
          <p:cNvPr id="128" name="Shape 128"/>
          <p:cNvSpPr/>
          <p:nvPr>
            <p:ph type="title"/>
          </p:nvPr>
        </p:nvSpPr>
        <p:spPr>
          <a:xfrm>
            <a:off x="286444" y="203200"/>
            <a:ext cx="12431912" cy="1678881"/>
          </a:xfrm>
          <a:prstGeom prst="rect">
            <a:avLst/>
          </a:prstGeom>
        </p:spPr>
        <p:txBody>
          <a:bodyPr/>
          <a:lstStyle/>
          <a:p>
            <a:pPr/>
            <a:r>
              <a:t>Chesapeake Economy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279400" y="2006600"/>
            <a:ext cx="7516813" cy="7592616"/>
          </a:xfrm>
          <a:prstGeom prst="rect">
            <a:avLst/>
          </a:prstGeom>
        </p:spPr>
        <p:txBody>
          <a:bodyPr/>
          <a:lstStyle/>
          <a:p>
            <a:pPr marL="491490" indent="-491490" defTabSz="393192">
              <a:spcBef>
                <a:spcPts val="3000"/>
              </a:spcBef>
              <a:buBlip>
                <a:blip r:embed="rId3"/>
              </a:buBlip>
              <a:defRPr sz="3096"/>
            </a:pPr>
            <a:r>
              <a:t>Predominantly agriculture - rural settlements</a:t>
            </a:r>
          </a:p>
          <a:p>
            <a:pPr lvl="1" marL="982980" indent="-491490" defTabSz="393192">
              <a:spcBef>
                <a:spcPts val="3000"/>
              </a:spcBef>
              <a:buBlip>
                <a:blip r:embed="rId3"/>
              </a:buBlip>
              <a:defRPr sz="3096"/>
            </a:pPr>
            <a:r>
              <a:t>Cash crops - tobacco</a:t>
            </a:r>
          </a:p>
          <a:p>
            <a:pPr marL="491490" indent="-491490" defTabSz="393192">
              <a:spcBef>
                <a:spcPts val="3000"/>
              </a:spcBef>
              <a:buBlip>
                <a:blip r:embed="rId3"/>
              </a:buBlip>
              <a:defRPr sz="3096"/>
            </a:pPr>
            <a:r>
              <a:t>Indentured servants (prior to 1676 - Bacon’s Rebellion)</a:t>
            </a:r>
          </a:p>
          <a:p>
            <a:pPr lvl="1" marL="982980" indent="-491490" defTabSz="393192">
              <a:spcBef>
                <a:spcPts val="3000"/>
              </a:spcBef>
              <a:buBlip>
                <a:blip r:embed="rId3"/>
              </a:buBlip>
              <a:defRPr sz="3096"/>
            </a:pPr>
            <a:r>
              <a:t>Headright System benefited wealthy land owners</a:t>
            </a:r>
          </a:p>
          <a:p>
            <a:pPr marL="491490" indent="-491490" defTabSz="393192">
              <a:spcBef>
                <a:spcPts val="3000"/>
              </a:spcBef>
              <a:buBlip>
                <a:blip r:embed="rId3"/>
              </a:buBlip>
              <a:defRPr sz="3096"/>
            </a:pPr>
            <a:r>
              <a:t>After 1676, African slave labor replaced indentured servants</a:t>
            </a:r>
          </a:p>
        </p:txBody>
      </p:sp>
      <p:pic>
        <p:nvPicPr>
          <p:cNvPr id="13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12150" y="2405391"/>
            <a:ext cx="4305993" cy="646681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3"/>
      <p:bldP build="p" bldLvl="5" animBg="1" rev="0" advAuto="0" spid="129" grpId="1"/>
      <p:bldP build="whole" bldLvl="1" animBg="1" rev="0" advAuto="0" spid="12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286444" y="203200"/>
            <a:ext cx="12431912" cy="1678881"/>
          </a:xfrm>
          <a:prstGeom prst="rect">
            <a:avLst/>
          </a:prstGeom>
        </p:spPr>
        <p:txBody>
          <a:bodyPr/>
          <a:lstStyle>
            <a:lvl1pPr defTabSz="411479">
              <a:defRPr sz="6479"/>
            </a:lvl1pPr>
          </a:lstStyle>
          <a:p>
            <a:pPr/>
            <a:r>
              <a:t>Chesapeake Demographics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279400" y="2006600"/>
            <a:ext cx="7516813" cy="759261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Some families, many white male indentured servants</a:t>
            </a:r>
          </a:p>
          <a:p>
            <a:pPr>
              <a:buBlip>
                <a:blip r:embed="rId2"/>
              </a:buBlip>
            </a:pPr>
            <a:r>
              <a:t>Lower life expectancy than New England and Middle Colonies</a:t>
            </a:r>
          </a:p>
        </p:txBody>
      </p:sp>
      <p:sp>
        <p:nvSpPr>
          <p:cNvPr id="134" name="Shape 134"/>
          <p:cNvSpPr/>
          <p:nvPr/>
        </p:nvSpPr>
        <p:spPr>
          <a:xfrm>
            <a:off x="7585794" y="2276836"/>
            <a:ext cx="509761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Many died at 20</a:t>
            </a:r>
          </a:p>
        </p:txBody>
      </p:sp>
      <p:sp>
        <p:nvSpPr>
          <p:cNvPr id="135" name="Shape 135"/>
          <p:cNvSpPr/>
          <p:nvPr/>
        </p:nvSpPr>
        <p:spPr>
          <a:xfrm>
            <a:off x="7874000" y="4673600"/>
            <a:ext cx="4521200" cy="3173016"/>
          </a:xfrm>
          <a:prstGeom prst="rect">
            <a:avLst/>
          </a:prstGeom>
          <a:solidFill>
            <a:schemeClr val="accent1">
              <a:satOff val="18910"/>
              <a:lumOff val="-23604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9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Midlife Crisis at 10!!!!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3"/>
      <p:bldP build="whole" bldLvl="1" animBg="1" rev="0" advAuto="0" spid="134" grpId="2"/>
      <p:bldP build="p" bldLvl="5" animBg="1" rev="0" advAuto="0" spid="1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286444" y="203200"/>
            <a:ext cx="12431912" cy="1678881"/>
          </a:xfrm>
          <a:prstGeom prst="rect">
            <a:avLst/>
          </a:prstGeom>
        </p:spPr>
        <p:txBody>
          <a:bodyPr/>
          <a:lstStyle/>
          <a:p>
            <a:pPr/>
            <a:r>
              <a:t>Chesapeake Politics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3571" y="1412478"/>
            <a:ext cx="7792642" cy="8186738"/>
          </a:xfrm>
          <a:prstGeom prst="rect">
            <a:avLst/>
          </a:prstGeom>
        </p:spPr>
        <p:txBody>
          <a:bodyPr/>
          <a:lstStyle/>
          <a:p>
            <a:pPr marL="497205" indent="-497205" defTabSz="397763">
              <a:spcBef>
                <a:spcPts val="3100"/>
              </a:spcBef>
              <a:buBlip>
                <a:blip r:embed="rId2"/>
              </a:buBlip>
              <a:defRPr sz="3132"/>
            </a:pPr>
            <a:r>
              <a:t>VA House of Burgesses</a:t>
            </a:r>
          </a:p>
          <a:p>
            <a:pPr lvl="1" marL="994410" indent="-497205" defTabSz="397763">
              <a:spcBef>
                <a:spcPts val="3100"/>
              </a:spcBef>
              <a:buBlip>
                <a:blip r:embed="rId2"/>
              </a:buBlip>
              <a:defRPr sz="3132"/>
            </a:pPr>
            <a:r>
              <a:t>1619 - First Representative Assembly</a:t>
            </a:r>
          </a:p>
          <a:p>
            <a:pPr marL="497205" indent="-497205" defTabSz="397763">
              <a:spcBef>
                <a:spcPts val="3100"/>
              </a:spcBef>
              <a:buBlip>
                <a:blip r:embed="rId2"/>
              </a:buBlip>
              <a:defRPr sz="3132"/>
            </a:pPr>
            <a:r>
              <a:t>Governor was appointed by England </a:t>
            </a:r>
          </a:p>
          <a:p>
            <a:pPr marL="497205" indent="-497205" defTabSz="397763">
              <a:spcBef>
                <a:spcPts val="3100"/>
              </a:spcBef>
              <a:buBlip>
                <a:blip r:embed="rId2"/>
              </a:buBlip>
              <a:defRPr sz="3132"/>
            </a:pPr>
            <a:r>
              <a:t>Voting requirements - mostly landowning men (housekeepers - heads of households)</a:t>
            </a:r>
          </a:p>
          <a:p>
            <a:pPr marL="497205" indent="-497205" defTabSz="397763">
              <a:spcBef>
                <a:spcPts val="3100"/>
              </a:spcBef>
              <a:buBlip>
                <a:blip r:embed="rId2"/>
              </a:buBlip>
              <a:defRPr sz="3132"/>
            </a:pPr>
            <a:r>
              <a:t>Elite, wealthy planters dominated politics</a:t>
            </a:r>
          </a:p>
        </p:txBody>
      </p:sp>
      <p:pic>
        <p:nvPicPr>
          <p:cNvPr id="13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67997" y="1981200"/>
            <a:ext cx="5103454" cy="40132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  <p:bldP build="whole" bldLvl="1" animBg="1" rev="0" advAuto="0" spid="13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286444" y="203200"/>
            <a:ext cx="12431912" cy="1678881"/>
          </a:xfrm>
          <a:prstGeom prst="rect">
            <a:avLst/>
          </a:prstGeom>
        </p:spPr>
        <p:txBody>
          <a:bodyPr/>
          <a:lstStyle>
            <a:lvl1pPr defTabSz="379475">
              <a:defRPr sz="5976"/>
            </a:lvl1pPr>
          </a:lstStyle>
          <a:p>
            <a:pPr/>
            <a:r>
              <a:t>Religion In The Chesapeake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279400" y="2006600"/>
            <a:ext cx="7516813" cy="759261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Maryland Acts of Toleration</a:t>
            </a:r>
          </a:p>
          <a:p>
            <a:pPr lvl="1">
              <a:buBlip>
                <a:blip r:embed="rId2"/>
              </a:buBlip>
            </a:pPr>
            <a:r>
              <a:t>Religious freedom to Christians only</a:t>
            </a:r>
          </a:p>
          <a:p>
            <a:pPr lvl="1">
              <a:buBlip>
                <a:blip r:embed="rId2"/>
              </a:buBlip>
            </a:pPr>
            <a:r>
              <a:t>Aimed at protecting Catholics</a:t>
            </a:r>
          </a:p>
        </p:txBody>
      </p:sp>
      <p:pic>
        <p:nvPicPr>
          <p:cNvPr id="14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80400" y="2801342"/>
            <a:ext cx="3749194" cy="567491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286444" y="203200"/>
            <a:ext cx="12431912" cy="1678881"/>
          </a:xfrm>
          <a:prstGeom prst="rect">
            <a:avLst/>
          </a:prstGeom>
        </p:spPr>
        <p:txBody>
          <a:bodyPr/>
          <a:lstStyle/>
          <a:p>
            <a:pPr/>
            <a:r>
              <a:t>Test Tips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279400" y="2006600"/>
            <a:ext cx="12212539" cy="759261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Multiple-Choice and Short Answer:</a:t>
            </a:r>
          </a:p>
          <a:p>
            <a:pPr lvl="1">
              <a:buBlip>
                <a:blip r:embed="rId2"/>
              </a:buBlip>
            </a:pPr>
            <a:r>
              <a:t>BE ABLE TO COMPARE/CONTRAST WITH OTHER REGIONS</a:t>
            </a:r>
          </a:p>
          <a:p>
            <a:pPr>
              <a:buBlip>
                <a:blip r:embed="rId2"/>
              </a:buBlip>
            </a:pPr>
            <a:r>
              <a:t>Essays:</a:t>
            </a:r>
          </a:p>
          <a:p>
            <a:pPr lvl="1">
              <a:buBlip>
                <a:blip r:embed="rId2"/>
              </a:buBlip>
            </a:pPr>
            <a:r>
              <a:t>COMPARING!</a:t>
            </a:r>
          </a:p>
        </p:txBody>
      </p:sp>
      <p:sp>
        <p:nvSpPr>
          <p:cNvPr id="147" name="Shape 147"/>
          <p:cNvSpPr/>
          <p:nvPr/>
        </p:nvSpPr>
        <p:spPr>
          <a:xfrm>
            <a:off x="4145905" y="3573065"/>
            <a:ext cx="4712990" cy="2607470"/>
          </a:xfrm>
          <a:prstGeom prst="rect">
            <a:avLst/>
          </a:prstGeom>
          <a:solidFill>
            <a:schemeClr val="accent1">
              <a:satOff val="18910"/>
              <a:lumOff val="-23604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8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Good luck!!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6" grpId="1"/>
      <p:bldP build="whole" bldLvl="1" animBg="1" rev="0" advAuto="0" spid="147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