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8C8AF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E7E6E2">
              <a:alpha val="60000"/>
            </a:srgbClr>
          </a:solidFill>
        </a:fill>
      </a:tcStyle>
    </a:wholeTbl>
    <a:band2H>
      <a:tcTxStyle b="def" i="def"/>
      <a:tcStyle>
        <a:tcBdr/>
        <a:fill>
          <a:solidFill>
            <a:srgbClr val="B6BEC8">
              <a:alpha val="3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wholeTbl>
    <a:band2H>
      <a:tcTxStyle b="def" i="def"/>
      <a:tcStyle>
        <a:tcBdr/>
        <a:fill>
          <a:solidFill>
            <a:srgbClr val="CBCAB9">
              <a:alpha val="7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9E0">
              <a:alpha val="8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solidFill>
                <a:srgbClr val="5A5950"/>
              </a:solidFill>
              <a:prstDash val="solid"/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254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254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ingbat_h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Shape 13"/>
          <p:cNvSpPr/>
          <p:nvPr>
            <p:ph type="body" sz="quarter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hape 95"/>
          <p:cNvSpPr/>
          <p:nvPr>
            <p:ph type="body" sz="quarter" idx="14"/>
          </p:nvPr>
        </p:nvSpPr>
        <p:spPr>
          <a:xfrm>
            <a:off x="1270000" y="4241800"/>
            <a:ext cx="10464800" cy="736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240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pic" sz="half" idx="13"/>
          </p:nvPr>
        </p:nvSpPr>
        <p:spPr>
          <a:xfrm>
            <a:off x="2374900" y="952500"/>
            <a:ext cx="8255000" cy="551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Shape 22"/>
          <p:cNvSpPr/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" name="Shape 23"/>
          <p:cNvSpPr/>
          <p:nvPr>
            <p:ph type="body" sz="quarter" idx="1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pic" sz="half" idx="13"/>
          </p:nvPr>
        </p:nvSpPr>
        <p:spPr>
          <a:xfrm>
            <a:off x="7070725" y="1714500"/>
            <a:ext cx="4733925" cy="6311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Shape 40"/>
          <p:cNvSpPr/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1" name="Shape 41"/>
          <p:cNvSpPr/>
          <p:nvPr>
            <p:ph type="body" sz="quarter" idx="1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pic" sz="quarter" idx="13"/>
          </p:nvPr>
        </p:nvSpPr>
        <p:spPr>
          <a:xfrm>
            <a:off x="7569200" y="3302000"/>
            <a:ext cx="3810000" cy="508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Shape 68"/>
          <p:cNvSpPr/>
          <p:nvPr>
            <p:ph type="body" sz="half" idx="1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pic" sz="quarter" idx="13"/>
          </p:nvPr>
        </p:nvSpPr>
        <p:spPr>
          <a:xfrm>
            <a:off x="6719758" y="49908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quarter" idx="14"/>
          </p:nvPr>
        </p:nvSpPr>
        <p:spPr>
          <a:xfrm>
            <a:off x="6719758" y="9395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pic" sz="half" idx="15"/>
          </p:nvPr>
        </p:nvSpPr>
        <p:spPr>
          <a:xfrm>
            <a:off x="979663" y="939800"/>
            <a:ext cx="5499101" cy="7861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Shape 8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i="0" sz="2000">
                <a:solidFill>
                  <a:srgbClr val="F3F1D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9pPr>
    </p:titleStyle>
    <p:bodyStyle>
      <a:lvl1pPr marL="482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965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1447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1930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24130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2895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3378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3860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4343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"/><Relationship Id="rId4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ctrTitle"/>
          </p:nvPr>
        </p:nvSpPr>
        <p:spPr>
          <a:xfrm>
            <a:off x="1841500" y="977900"/>
            <a:ext cx="9321800" cy="2819400"/>
          </a:xfrm>
          <a:prstGeom prst="rect">
            <a:avLst/>
          </a:prstGeom>
        </p:spPr>
        <p:txBody>
          <a:bodyPr/>
          <a:lstStyle>
            <a:lvl1pPr defTabSz="572516">
              <a:defRPr sz="7448">
                <a:effectLst>
                  <a:outerShdw sx="100000" sy="100000" kx="0" ky="0" algn="b" rotWithShape="0" blurRad="24892" dist="24892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APUSH Review: The New England Colonies</a:t>
            </a:r>
          </a:p>
        </p:txBody>
      </p:sp>
      <p:sp>
        <p:nvSpPr>
          <p:cNvPr id="121" name="Shape 121"/>
          <p:cNvSpPr/>
          <p:nvPr>
            <p:ph type="subTitle" sz="quarter" idx="1"/>
          </p:nvPr>
        </p:nvSpPr>
        <p:spPr>
          <a:xfrm>
            <a:off x="1841500" y="3825875"/>
            <a:ext cx="9321800" cy="1409700"/>
          </a:xfrm>
          <a:prstGeom prst="rect">
            <a:avLst/>
          </a:prstGeom>
        </p:spPr>
        <p:txBody>
          <a:bodyPr/>
          <a:lstStyle/>
          <a:p>
            <a:pPr/>
            <a:r>
              <a:t>Everything You Need To Know About The New England Colonies To Succeed In APUSH</a:t>
            </a:r>
          </a:p>
        </p:txBody>
      </p:sp>
      <p:pic>
        <p:nvPicPr>
          <p:cNvPr id="122" name="APUSH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6214" y="5029434"/>
            <a:ext cx="6652372" cy="4989279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4275385" y="3983682"/>
            <a:ext cx="4454030" cy="2954636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i="0" sz="3200">
                <a:solidFill>
                  <a:srgbClr val="F3F1D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Shoutout Time: Mr. O’Donnell’s Class in Niagara Falls and Mr. Feliz’s Class in the Dominican Republic!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Brief Intro</a:t>
            </a:r>
          </a:p>
        </p:txBody>
      </p:sp>
      <p:sp>
        <p:nvSpPr>
          <p:cNvPr id="126" name="Shape 126"/>
          <p:cNvSpPr/>
          <p:nvPr>
            <p:ph type="body" sz="half" idx="1"/>
          </p:nvPr>
        </p:nvSpPr>
        <p:spPr>
          <a:xfrm>
            <a:off x="1270000" y="2984500"/>
            <a:ext cx="6956822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 i="0"/>
            </a:lvl1pPr>
            <a:lvl2pPr>
              <a:buBlip>
                <a:blip r:embed="rId2"/>
              </a:buBlip>
              <a:defRPr i="0"/>
            </a:lvl2pPr>
          </a:lstStyle>
          <a:p>
            <a:pPr/>
            <a:r>
              <a:t>What were they?</a:t>
            </a:r>
          </a:p>
          <a:p>
            <a:pPr lvl="1"/>
            <a:r>
              <a:t>Massachusetts, Rhode Island, Connecticut, New Hampshire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New England Economy</a:t>
            </a:r>
          </a:p>
        </p:txBody>
      </p:sp>
      <p:sp>
        <p:nvSpPr>
          <p:cNvPr id="129" name="Shape 129"/>
          <p:cNvSpPr/>
          <p:nvPr>
            <p:ph type="body" sz="half" idx="1"/>
          </p:nvPr>
        </p:nvSpPr>
        <p:spPr>
          <a:xfrm>
            <a:off x="736600" y="2730500"/>
            <a:ext cx="6956822" cy="6386711"/>
          </a:xfrm>
          <a:prstGeom prst="rect">
            <a:avLst/>
          </a:prstGeom>
        </p:spPr>
        <p:txBody>
          <a:bodyPr/>
          <a:lstStyle/>
          <a:p>
            <a:pPr marL="360426" indent="-360426" defTabSz="502412">
              <a:spcBef>
                <a:spcPts val="2400"/>
              </a:spcBef>
              <a:buBlip>
                <a:blip r:embed="rId2"/>
              </a:buBlip>
              <a:defRPr i="0" sz="3096">
                <a:effectLst>
                  <a:outerShdw sx="100000" sy="100000" kx="0" ky="0" algn="b" rotWithShape="0" blurRad="21844" dist="10922" dir="5400000">
                    <a:srgbClr val="FFFFFF"/>
                  </a:outerShdw>
                </a:effectLst>
              </a:defRPr>
            </a:pPr>
            <a:r>
              <a:t>Small towns</a:t>
            </a:r>
          </a:p>
          <a:p>
            <a:pPr marL="360426" indent="-360426" defTabSz="502412">
              <a:spcBef>
                <a:spcPts val="2400"/>
              </a:spcBef>
              <a:buBlip>
                <a:blip r:embed="rId2"/>
              </a:buBlip>
              <a:defRPr i="0" sz="3096">
                <a:effectLst>
                  <a:outerShdw sx="100000" sy="100000" kx="0" ky="0" algn="b" rotWithShape="0" blurRad="21844" dist="10922" dir="5400000">
                    <a:srgbClr val="FFFFFF"/>
                  </a:outerShdw>
                </a:effectLst>
              </a:defRPr>
            </a:pPr>
            <a:r>
              <a:t>Family farms (not plantations like the South)</a:t>
            </a:r>
          </a:p>
          <a:p>
            <a:pPr marL="360426" indent="-360426" defTabSz="502412">
              <a:spcBef>
                <a:spcPts val="2400"/>
              </a:spcBef>
              <a:buBlip>
                <a:blip r:embed="rId2"/>
              </a:buBlip>
              <a:defRPr i="0" sz="3096">
                <a:effectLst>
                  <a:outerShdw sx="100000" sy="100000" kx="0" ky="0" algn="b" rotWithShape="0" blurRad="21844" dist="10922" dir="5400000">
                    <a:srgbClr val="FFFFFF"/>
                  </a:outerShdw>
                </a:effectLst>
              </a:defRPr>
            </a:pPr>
            <a:r>
              <a:t>Mixed economy - agriculture and commerce</a:t>
            </a:r>
          </a:p>
          <a:p>
            <a:pPr lvl="1" marL="720852" indent="-360426" defTabSz="502412">
              <a:spcBef>
                <a:spcPts val="2400"/>
              </a:spcBef>
              <a:buBlip>
                <a:blip r:embed="rId2"/>
              </a:buBlip>
              <a:defRPr i="0" sz="3096">
                <a:effectLst>
                  <a:outerShdw sx="100000" sy="100000" kx="0" ky="0" algn="b" rotWithShape="0" blurRad="21844" dist="10922" dir="5400000">
                    <a:srgbClr val="FFFFFF"/>
                  </a:outerShdw>
                </a:effectLst>
              </a:defRPr>
            </a:pPr>
            <a:r>
              <a:t>Merchants, shipbuilding,  whaling, etc.</a:t>
            </a:r>
          </a:p>
          <a:p>
            <a:pPr marL="360426" indent="-360426" defTabSz="502412">
              <a:spcBef>
                <a:spcPts val="2400"/>
              </a:spcBef>
              <a:buBlip>
                <a:blip r:embed="rId2"/>
              </a:buBlip>
              <a:defRPr i="0" sz="3096">
                <a:effectLst>
                  <a:outerShdw sx="100000" sy="100000" kx="0" ky="0" algn="b" rotWithShape="0" blurRad="21844" dist="10922" dir="5400000">
                    <a:srgbClr val="FFFFFF"/>
                  </a:outerShdw>
                </a:effectLst>
              </a:defRPr>
            </a:pPr>
            <a:r>
              <a:t>Slavery DID exist, although on a smaller scale</a:t>
            </a:r>
          </a:p>
        </p:txBody>
      </p:sp>
      <p:pic>
        <p:nvPicPr>
          <p:cNvPr id="130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57431" y="5327650"/>
            <a:ext cx="5090169" cy="37594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" grpId="2"/>
      <p:bldP build="p" bldLvl="5" animBg="1" rev="0" advAuto="0" spid="12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6664">
                <a:effectLst>
                  <a:outerShdw sx="100000" sy="100000" kx="0" ky="0" algn="b" rotWithShape="0" blurRad="12446" dist="12446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New England Demographics</a:t>
            </a:r>
          </a:p>
        </p:txBody>
      </p:sp>
      <p:sp>
        <p:nvSpPr>
          <p:cNvPr id="133" name="Shape 133"/>
          <p:cNvSpPr/>
          <p:nvPr>
            <p:ph type="body" sz="half" idx="1"/>
          </p:nvPr>
        </p:nvSpPr>
        <p:spPr>
          <a:xfrm>
            <a:off x="736600" y="2730500"/>
            <a:ext cx="6956822" cy="638671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i="0"/>
            </a:pPr>
            <a:r>
              <a:t>More likely to see families than other regions</a:t>
            </a:r>
          </a:p>
          <a:p>
            <a:pPr lvl="1">
              <a:buBlip>
                <a:blip r:embed="rId2"/>
              </a:buBlip>
              <a:defRPr i="0"/>
            </a:pPr>
            <a:r>
              <a:t>Grandparents too!</a:t>
            </a:r>
          </a:p>
          <a:p>
            <a:pPr>
              <a:buBlip>
                <a:blip r:embed="rId2"/>
              </a:buBlip>
              <a:defRPr i="0"/>
            </a:pPr>
            <a:r>
              <a:t>Higher life expectancy than other regions</a:t>
            </a:r>
          </a:p>
        </p:txBody>
      </p:sp>
      <p:pic>
        <p:nvPicPr>
          <p:cNvPr id="134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92177" y="3351741"/>
            <a:ext cx="3841024" cy="51442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4" grpId="2"/>
      <p:bldP build="p" bldLvl="5" animBg="1" rev="0" advAuto="0" spid="13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New England Politics</a:t>
            </a:r>
          </a:p>
        </p:txBody>
      </p:sp>
      <p:sp>
        <p:nvSpPr>
          <p:cNvPr id="137" name="Shape 137"/>
          <p:cNvSpPr/>
          <p:nvPr>
            <p:ph type="body" sz="half" idx="1"/>
          </p:nvPr>
        </p:nvSpPr>
        <p:spPr>
          <a:xfrm>
            <a:off x="685800" y="2648644"/>
            <a:ext cx="5905897" cy="6386712"/>
          </a:xfrm>
          <a:prstGeom prst="rect">
            <a:avLst/>
          </a:prstGeom>
        </p:spPr>
        <p:txBody>
          <a:bodyPr/>
          <a:lstStyle/>
          <a:p>
            <a:pPr marL="393954" indent="-393954" defTabSz="549148">
              <a:spcBef>
                <a:spcPts val="2600"/>
              </a:spcBef>
              <a:buBlip>
                <a:blip r:embed="rId2"/>
              </a:buBlip>
              <a:defRPr i="0" sz="3384">
                <a:effectLst>
                  <a:outerShdw sx="100000" sy="100000" kx="0" ky="0" algn="b" rotWithShape="0" blurRad="23876" dist="11938" dir="5400000">
                    <a:srgbClr val="FFFFFF"/>
                  </a:outerShdw>
                </a:effectLst>
              </a:defRPr>
            </a:pPr>
            <a:r>
              <a:t>Town Hall Meetings</a:t>
            </a:r>
          </a:p>
          <a:p>
            <a:pPr lvl="1" marL="787908" indent="-393954" defTabSz="549148">
              <a:spcBef>
                <a:spcPts val="2600"/>
              </a:spcBef>
              <a:buBlip>
                <a:blip r:embed="rId2"/>
              </a:buBlip>
              <a:defRPr i="0" sz="3384">
                <a:effectLst>
                  <a:outerShdw sx="100000" sy="100000" kx="0" ky="0" algn="b" rotWithShape="0" blurRad="23876" dist="11938" dir="5400000">
                    <a:srgbClr val="FFFFFF"/>
                  </a:outerShdw>
                </a:effectLst>
              </a:defRPr>
            </a:pPr>
            <a:r>
              <a:t>In order to vote:</a:t>
            </a:r>
          </a:p>
          <a:p>
            <a:pPr lvl="2" marL="1181861" indent="-393954" defTabSz="549148">
              <a:spcBef>
                <a:spcPts val="2600"/>
              </a:spcBef>
              <a:buBlip>
                <a:blip r:embed="rId2"/>
              </a:buBlip>
              <a:defRPr i="0" sz="3384">
                <a:effectLst>
                  <a:outerShdw sx="100000" sy="100000" kx="0" ky="0" algn="b" rotWithShape="0" blurRad="23876" dist="11938" dir="5400000">
                    <a:srgbClr val="FFFFFF"/>
                  </a:outerShdw>
                </a:effectLst>
              </a:defRPr>
            </a:pPr>
            <a:r>
              <a:t>Member of the church, white, land-owning male</a:t>
            </a:r>
          </a:p>
          <a:p>
            <a:pPr lvl="2" marL="1181861" indent="-393954" defTabSz="549148">
              <a:spcBef>
                <a:spcPts val="2600"/>
              </a:spcBef>
              <a:buBlip>
                <a:blip r:embed="rId2"/>
              </a:buBlip>
              <a:defRPr i="0" sz="3384">
                <a:effectLst>
                  <a:outerShdw sx="100000" sy="100000" kx="0" ky="0" algn="b" rotWithShape="0" blurRad="23876" dist="11938" dir="5400000">
                    <a:srgbClr val="FFFFFF"/>
                  </a:outerShdw>
                </a:effectLst>
              </a:defRPr>
            </a:pPr>
            <a:r>
              <a:t>Members of community could attend, but not speak or vote</a:t>
            </a:r>
          </a:p>
          <a:p>
            <a:pPr lvl="1" marL="787908" indent="-393954" defTabSz="549148">
              <a:spcBef>
                <a:spcPts val="2600"/>
              </a:spcBef>
              <a:buBlip>
                <a:blip r:embed="rId2"/>
              </a:buBlip>
              <a:defRPr i="0" sz="3384">
                <a:effectLst>
                  <a:outerShdw sx="100000" sy="100000" kx="0" ky="0" algn="b" rotWithShape="0" blurRad="23876" dist="11938" dir="5400000">
                    <a:srgbClr val="FFFFFF"/>
                  </a:outerShdw>
                </a:effectLst>
              </a:defRPr>
            </a:pPr>
            <a:r>
              <a:t>Early form of democracy</a:t>
            </a:r>
          </a:p>
        </p:txBody>
      </p:sp>
      <p:pic>
        <p:nvPicPr>
          <p:cNvPr id="138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93657" y="4002053"/>
            <a:ext cx="6084720" cy="38866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7" grpId="1"/>
      <p:bldP build="whole" bldLvl="1" animBg="1" rev="0" advAuto="0" spid="138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Religion In New England</a:t>
            </a:r>
          </a:p>
        </p:txBody>
      </p:sp>
      <p:sp>
        <p:nvSpPr>
          <p:cNvPr id="141" name="Shape 141"/>
          <p:cNvSpPr/>
          <p:nvPr>
            <p:ph type="body" sz="half" idx="1"/>
          </p:nvPr>
        </p:nvSpPr>
        <p:spPr>
          <a:xfrm>
            <a:off x="736600" y="2730500"/>
            <a:ext cx="6956822" cy="6386711"/>
          </a:xfrm>
          <a:prstGeom prst="rect">
            <a:avLst/>
          </a:prstGeom>
        </p:spPr>
        <p:txBody>
          <a:bodyPr/>
          <a:lstStyle/>
          <a:p>
            <a:pPr marL="414909" indent="-414909" defTabSz="578358">
              <a:spcBef>
                <a:spcPts val="2700"/>
              </a:spcBef>
              <a:buBlip>
                <a:blip r:embed="rId2"/>
              </a:buBlip>
              <a:defRPr i="0" sz="3564">
                <a:effectLst>
                  <a:outerShdw sx="100000" sy="100000" kx="0" ky="0" algn="b" rotWithShape="0" blurRad="25146" dist="12573" dir="5400000">
                    <a:srgbClr val="FFFFFF"/>
                  </a:outerShdw>
                </a:effectLst>
              </a:defRPr>
            </a:pPr>
            <a:r>
              <a:t>Massachusetts - dominated by Puritans</a:t>
            </a:r>
          </a:p>
          <a:p>
            <a:pPr lvl="1" marL="829818" indent="-414909" defTabSz="578358">
              <a:spcBef>
                <a:spcPts val="2700"/>
              </a:spcBef>
              <a:buBlip>
                <a:blip r:embed="rId2"/>
              </a:buBlip>
              <a:defRPr i="0" sz="3564">
                <a:effectLst>
                  <a:outerShdw sx="100000" sy="100000" kx="0" ky="0" algn="b" rotWithShape="0" blurRad="25146" dist="12573" dir="5400000">
                    <a:srgbClr val="FFFFFF"/>
                  </a:outerShdw>
                </a:effectLst>
              </a:defRPr>
            </a:pPr>
            <a:r>
              <a:t>“City Upon A Hill”</a:t>
            </a:r>
          </a:p>
          <a:p>
            <a:pPr lvl="1" marL="829818" indent="-414909" defTabSz="578358">
              <a:spcBef>
                <a:spcPts val="2700"/>
              </a:spcBef>
              <a:buBlip>
                <a:blip r:embed="rId2"/>
              </a:buBlip>
              <a:defRPr i="0" sz="3564">
                <a:effectLst>
                  <a:outerShdw sx="100000" sy="100000" kx="0" ky="0" algn="b" rotWithShape="0" blurRad="25146" dist="12573" dir="5400000">
                    <a:srgbClr val="FFFFFF"/>
                  </a:outerShdw>
                </a:effectLst>
              </a:defRPr>
            </a:pPr>
            <a:r>
              <a:t>NOT religiously tolerant -&gt;</a:t>
            </a:r>
          </a:p>
          <a:p>
            <a:pPr marL="414909" indent="-414909" defTabSz="578358">
              <a:spcBef>
                <a:spcPts val="2700"/>
              </a:spcBef>
              <a:buBlip>
                <a:blip r:embed="rId2"/>
              </a:buBlip>
              <a:defRPr i="0" sz="3564">
                <a:effectLst>
                  <a:outerShdw sx="100000" sy="100000" kx="0" ky="0" algn="b" rotWithShape="0" blurRad="25146" dist="12573" dir="5400000">
                    <a:srgbClr val="FFFFFF"/>
                  </a:outerShdw>
                </a:effectLst>
              </a:defRPr>
            </a:pPr>
            <a:r>
              <a:t>Rhode Island (Roger Williams)</a:t>
            </a:r>
          </a:p>
          <a:p>
            <a:pPr lvl="1" marL="829818" indent="-414909" defTabSz="578358">
              <a:spcBef>
                <a:spcPts val="2700"/>
              </a:spcBef>
              <a:buBlip>
                <a:blip r:embed="rId2"/>
              </a:buBlip>
              <a:defRPr i="0" sz="3564">
                <a:effectLst>
                  <a:outerShdw sx="100000" sy="100000" kx="0" ky="0" algn="b" rotWithShape="0" blurRad="25146" dist="12573" dir="5400000">
                    <a:srgbClr val="FFFFFF"/>
                  </a:outerShdw>
                </a:effectLst>
              </a:defRPr>
            </a:pPr>
            <a:r>
              <a:t>Separation of Church and State</a:t>
            </a:r>
          </a:p>
          <a:p>
            <a:pPr lvl="1" marL="829818" indent="-414909" defTabSz="578358">
              <a:spcBef>
                <a:spcPts val="2700"/>
              </a:spcBef>
              <a:buBlip>
                <a:blip r:embed="rId2"/>
              </a:buBlip>
              <a:defRPr i="0" sz="3564">
                <a:effectLst>
                  <a:outerShdw sx="100000" sy="100000" kx="0" ky="0" algn="b" rotWithShape="0" blurRad="25146" dist="12573" dir="5400000">
                    <a:srgbClr val="FFFFFF"/>
                  </a:outerShdw>
                </a:effectLst>
              </a:defRPr>
            </a:pPr>
            <a:r>
              <a:t>Religious  freedom</a:t>
            </a:r>
          </a:p>
        </p:txBody>
      </p:sp>
      <p:pic>
        <p:nvPicPr>
          <p:cNvPr id="142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51800" y="3521241"/>
            <a:ext cx="3989247" cy="4805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25600" y="3498850"/>
            <a:ext cx="3641647" cy="48500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1" grpId="1"/>
      <p:bldP build="whole" bldLvl="1" animBg="1" rev="0" advAuto="0" spid="142" grpId="2"/>
      <p:bldP build="whole" bldLvl="1" animBg="1" rev="0" advAuto="0" spid="143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 Tips</a:t>
            </a:r>
          </a:p>
        </p:txBody>
      </p:sp>
      <p:sp>
        <p:nvSpPr>
          <p:cNvPr id="146" name="Shape 146"/>
          <p:cNvSpPr/>
          <p:nvPr>
            <p:ph type="body" idx="1"/>
          </p:nvPr>
        </p:nvSpPr>
        <p:spPr>
          <a:xfrm>
            <a:off x="736600" y="2730500"/>
            <a:ext cx="11531600" cy="638671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i="0"/>
            </a:pPr>
            <a:r>
              <a:t>Multiple-Choice and Short Answer:</a:t>
            </a:r>
          </a:p>
          <a:p>
            <a:pPr lvl="1">
              <a:buBlip>
                <a:blip r:embed="rId2"/>
              </a:buBlip>
              <a:defRPr i="0"/>
            </a:pPr>
            <a:r>
              <a:t>Religion affecting development</a:t>
            </a:r>
          </a:p>
          <a:p>
            <a:pPr lvl="1">
              <a:buBlip>
                <a:blip r:embed="rId2"/>
              </a:buBlip>
              <a:defRPr i="0"/>
            </a:pPr>
            <a:r>
              <a:t>Comparing/Contrasting with other regions</a:t>
            </a:r>
          </a:p>
          <a:p>
            <a:pPr>
              <a:buBlip>
                <a:blip r:embed="rId2"/>
              </a:buBlip>
              <a:defRPr i="0"/>
            </a:pPr>
            <a:r>
              <a:t>Essays:</a:t>
            </a:r>
          </a:p>
          <a:p>
            <a:pPr lvl="1">
              <a:buBlip>
                <a:blip r:embed="rId2"/>
              </a:buBlip>
              <a:defRPr i="0"/>
            </a:pPr>
            <a:r>
              <a:t>Compare with other regions (especially influence of religion)</a:t>
            </a:r>
          </a:p>
        </p:txBody>
      </p:sp>
      <p:sp>
        <p:nvSpPr>
          <p:cNvPr id="147" name="Shape 147"/>
          <p:cNvSpPr/>
          <p:nvPr/>
        </p:nvSpPr>
        <p:spPr>
          <a:xfrm>
            <a:off x="4364087" y="4307383"/>
            <a:ext cx="4276626" cy="3069234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i="0" sz="10100">
                <a:solidFill>
                  <a:srgbClr val="F3F1D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Good Luck!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46" grpId="1"/>
      <p:bldP build="whole" bldLvl="1" animBg="1" rev="0" advAuto="0" spid="147" grpId="2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