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12" y="-3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559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4" Type="http://schemas.openxmlformats.org/officeDocument/2006/relationships/image" Target="../media/image23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762000" y="-1016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APUSH Review: America’s History, 8th Edition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762000" y="2692400"/>
            <a:ext cx="11480800" cy="863600"/>
          </a:xfrm>
          <a:prstGeom prst="rect">
            <a:avLst/>
          </a:prstGeom>
        </p:spPr>
        <p:txBody>
          <a:bodyPr/>
          <a:lstStyle/>
          <a:p>
            <a:r>
              <a:t>Chapter 30</a:t>
            </a:r>
          </a:p>
        </p:txBody>
      </p:sp>
      <p:pic>
        <p:nvPicPr>
          <p:cNvPr id="121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406477"/>
            <a:ext cx="8128000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r>
              <a:t>The Dawning of the Conservative Age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t>Culture of Success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t>Celebration of wealth in the 1980s - similar to 1920s 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rPr i="1"/>
              <a:t>Wall Street </a:t>
            </a:r>
            <a:r>
              <a:t>- Greed is good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t>Donald Trump - real estate in NYC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The Computer Revolution: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t>Rise of Microsoft, Apple, and IBM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End of the Cold War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679881" cy="8305801"/>
          </a:xfrm>
          <a:prstGeom prst="rect">
            <a:avLst/>
          </a:prstGeom>
        </p:spPr>
        <p:txBody>
          <a:bodyPr/>
          <a:lstStyle/>
          <a:p>
            <a:pPr marL="272288" indent="-272288" defTabSz="391414">
              <a:spcBef>
                <a:spcPts val="2800"/>
              </a:spcBef>
              <a:defRPr sz="2278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U.S.-Soviet Relations in a New Era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Reagan saw the Soviets as an “Evil Empire”</a:t>
            </a:r>
          </a:p>
          <a:p>
            <a:pPr marL="272288" indent="-272288" defTabSz="391414">
              <a:spcBef>
                <a:spcPts val="2800"/>
              </a:spcBef>
              <a:defRPr sz="2278">
                <a:solidFill>
                  <a:schemeClr val="accent1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Reagan’s Cold War Revival: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Policy shifted from containing communism to defeating it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Strategic Defense Initiative (“Star Wars”):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Plan to destroy missiles launched by the Soviets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US supported anticommunism throughout the world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Even if the regimes were not democratic</a:t>
            </a:r>
          </a:p>
          <a:p>
            <a:pPr marL="272288" indent="-272288" defTabSz="391414">
              <a:spcBef>
                <a:spcPts val="2800"/>
              </a:spcBef>
              <a:defRPr sz="2278">
                <a:solidFill>
                  <a:schemeClr val="accent1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Iran-Contra: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US sold weapons to Iran and sent $ to the Contras of Nicaragua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Goal was to overthrow the Sandinista government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Congress forbid providing aid to the Contras</a:t>
            </a:r>
          </a:p>
        </p:txBody>
      </p:sp>
      <p:pic>
        <p:nvPicPr>
          <p:cNvPr id="16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4300" y="4033462"/>
            <a:ext cx="5055604" cy="313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65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End of the Cold War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8676879" cy="8305801"/>
          </a:xfrm>
          <a:prstGeom prst="rect">
            <a:avLst/>
          </a:prstGeom>
        </p:spPr>
        <p:txBody>
          <a:bodyPr/>
          <a:lstStyle/>
          <a:p>
            <a:pPr marL="272288" indent="-272288" defTabSz="391414">
              <a:spcBef>
                <a:spcPts val="2800"/>
              </a:spcBef>
              <a:defRPr sz="2278">
                <a:solidFill>
                  <a:schemeClr val="accent1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Gorbachev and Soviet Reform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Soviet economy weakened throughout the 1980s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Soviet invasion of Afghanistan led to a long, drawn-out war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2 Gorby policies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Glasnost - allowed more freedoms or openness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Perestroika - introduced some elements of capitalism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Both encouraged criticism of the government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Reagan and Gorby pursued détente  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Solidarity:</a:t>
            </a:r>
          </a:p>
          <a:p>
            <a:pPr marL="816863" lvl="2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Polish trade union that helped overthrow the Soviets</a:t>
            </a:r>
          </a:p>
          <a:p>
            <a:pPr marL="544576" lvl="1" indent="-272288" defTabSz="391414">
              <a:spcBef>
                <a:spcPts val="2800"/>
              </a:spcBef>
              <a:defRPr sz="2278">
                <a:solidFill>
                  <a:srgbClr val="FFFFFF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defRPr>
            </a:pPr>
            <a:r>
              <a:t>1989 - fall of the Berlin Wall - symbolic end of the Cold War</a:t>
            </a:r>
          </a:p>
        </p:txBody>
      </p:sp>
      <p:pic>
        <p:nvPicPr>
          <p:cNvPr id="16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0" y="1728334"/>
            <a:ext cx="4112744" cy="272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0383" y="5391150"/>
            <a:ext cx="4297977" cy="3028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  <p:bldP spid="169" grpId="2" animBg="1" advAuto="0"/>
      <p:bldP spid="170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End of the Cold War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 marL="308863" indent="-308863" defTabSz="443991">
              <a:spcBef>
                <a:spcPts val="3100"/>
              </a:spcBef>
              <a:defRPr sz="2584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A New Political Order at Home and Abroad</a:t>
            </a:r>
          </a:p>
          <a:p>
            <a:pPr marL="617727" lvl="1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Reagan’s administration promoted beliefs about prosperity and smaller government - influenced many Americans</a:t>
            </a:r>
          </a:p>
          <a:p>
            <a:pPr marL="308863" indent="-308863" defTabSz="443991">
              <a:spcBef>
                <a:spcPts val="3100"/>
              </a:spcBef>
              <a:defRPr sz="2584">
                <a:solidFill>
                  <a:schemeClr val="accent1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Election of 1988:</a:t>
            </a:r>
          </a:p>
          <a:p>
            <a:pPr marL="617727" lvl="1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Bush v. Dukakis</a:t>
            </a:r>
          </a:p>
          <a:p>
            <a:pPr marL="617727" lvl="1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Bush promoted family values</a:t>
            </a:r>
          </a:p>
          <a:p>
            <a:pPr marL="308863" indent="-308863" defTabSz="443991">
              <a:spcBef>
                <a:spcPts val="3100"/>
              </a:spcBef>
              <a:defRPr sz="2584">
                <a:solidFill>
                  <a:schemeClr val="accent1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Middle East:</a:t>
            </a:r>
          </a:p>
          <a:p>
            <a:pPr marL="617727" lvl="1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Bush’s “New World Order”:</a:t>
            </a:r>
          </a:p>
          <a:p>
            <a:pPr marL="926591" lvl="2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US and allies would play a significant role in international affairs</a:t>
            </a:r>
          </a:p>
          <a:p>
            <a:pPr marL="617727" lvl="1" indent="-308863" defTabSz="443991">
              <a:spcBef>
                <a:spcPts val="3100"/>
              </a:spcBef>
              <a:defRPr sz="2584">
                <a:solidFill>
                  <a:srgbClr val="FFFFFF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defRPr>
            </a:pPr>
            <a:r>
              <a:t>US continued to support Israel in the Middle East</a:t>
            </a:r>
          </a:p>
        </p:txBody>
      </p:sp>
      <p:pic>
        <p:nvPicPr>
          <p:cNvPr id="17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050" y="3359150"/>
            <a:ext cx="7437922" cy="4326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build="p" bldLvl="5" animBg="1" advAuto="0"/>
      <p:bldP spid="174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End of the Cold War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8293398" cy="83058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dirty="0"/>
              <a:t>Persian Gulf War: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rPr dirty="0"/>
              <a:t>Iraq led by Saddam Hussein invaded Kuwait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rPr dirty="0"/>
              <a:t>UN and Congress supported the use of force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rPr dirty="0"/>
              <a:t>Hussein was pushed out of Kuwait</a:t>
            </a:r>
          </a:p>
          <a:p>
            <a:pPr lvl="1">
              <a:defRPr>
                <a:solidFill>
                  <a:srgbClr val="FFFFFF"/>
                </a:solidFill>
              </a:defRPr>
            </a:pPr>
            <a:r>
              <a:t>Led to economic sanctions </a:t>
            </a:r>
            <a:r>
              <a:rPr/>
              <a:t>against </a:t>
            </a:r>
            <a:r>
              <a:rPr smtClean="0"/>
              <a:t>Ira</a:t>
            </a:r>
            <a:r>
              <a:rPr lang="en-US" smtClean="0"/>
              <a:t>q</a:t>
            </a:r>
            <a:endParaRPr/>
          </a:p>
          <a:p>
            <a:pPr lvl="1">
              <a:defRPr>
                <a:solidFill>
                  <a:srgbClr val="FFFFFF"/>
                </a:solidFill>
              </a:defRPr>
            </a:pPr>
            <a:r>
              <a:rPr dirty="0"/>
              <a:t>“By God, we’ve kicked the Vietnam syndrome once and for all”</a:t>
            </a: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0" y="2650255"/>
            <a:ext cx="4133669" cy="4453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  <p:bldP spid="178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**Reasons for the rise of Conservatism**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Characteristics of the New Right - religion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Iran Hostage Crisis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Camp David Accords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Reaganomics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Deregulation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Gorby - glasnost and détente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Iran-Contra Affair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Symbolic end of the Cold War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Persian Gulf War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See You Back Here For The </a:t>
            </a:r>
            <a:r>
              <a:rPr u="sng"/>
              <a:t>LAST</a:t>
            </a:r>
            <a:r>
              <a:t> Chapter!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50800" y="2374900"/>
            <a:ext cx="5384800" cy="6807200"/>
          </a:xfrm>
          <a:prstGeom prst="rect">
            <a:avLst/>
          </a:prstGeom>
        </p:spPr>
        <p:txBody>
          <a:bodyPr/>
          <a:lstStyle/>
          <a:p>
            <a:r>
              <a:t>Thanks for watching</a:t>
            </a:r>
          </a:p>
          <a:p>
            <a:r>
              <a:t>Best of luck!</a:t>
            </a:r>
          </a:p>
        </p:txBody>
      </p:sp>
      <p:pic>
        <p:nvPicPr>
          <p:cNvPr id="18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0800" y="3460750"/>
            <a:ext cx="2794000" cy="34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2935" y="3488867"/>
            <a:ext cx="2597866" cy="3436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1222" y="3460750"/>
            <a:ext cx="2622356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Rise Of The New Right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8342908" cy="8305800"/>
          </a:xfrm>
          <a:prstGeom prst="rect">
            <a:avLst/>
          </a:prstGeom>
        </p:spPr>
        <p:txBody>
          <a:bodyPr/>
          <a:lstStyle/>
          <a:p>
            <a:pPr marL="284479" indent="-284479" defTabSz="408940">
              <a:spcBef>
                <a:spcPts val="2900"/>
              </a:spcBef>
              <a:defRPr sz="2380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Barry Goldwater and Ronald Reagan: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Reagan became anti-communist in the 1950s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Supported Barry Goldwater in 1964: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 Time For Choosing</a:t>
            </a:r>
          </a:p>
          <a:p>
            <a:pPr marL="284479" indent="-284479" defTabSz="408940">
              <a:spcBef>
                <a:spcPts val="2900"/>
              </a:spcBef>
              <a:defRPr sz="2380">
                <a:solidFill>
                  <a:schemeClr val="accent1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The Conscience of a Conservative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Written by Goldwater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Anti-New Deal and anti-communism</a:t>
            </a:r>
          </a:p>
          <a:p>
            <a:pPr marL="284479" indent="-284479" defTabSz="408940">
              <a:spcBef>
                <a:spcPts val="2900"/>
              </a:spcBef>
              <a:defRPr sz="2380">
                <a:solidFill>
                  <a:schemeClr val="accent1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Grassroots Conservatism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solidFill>
                  <a:srgbClr val="FFFFFF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Phyllis Schlafly - </a:t>
            </a:r>
            <a:r>
              <a:rPr i="1"/>
              <a:t>A Choice Not an Echo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solidFill>
                  <a:srgbClr val="FFFFFF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Anti-moderate Republicans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solidFill>
                  <a:srgbClr val="FFFFFF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Reagan became governor of California in 1966 and 1970</a:t>
            </a:r>
          </a:p>
        </p:txBody>
      </p:sp>
      <p:pic>
        <p:nvPicPr>
          <p:cNvPr id="125" name="426px-Barry_Goldwater_photo19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0308" y="1377949"/>
            <a:ext cx="3033392" cy="4265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TOP_ERA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9949" y="6388099"/>
            <a:ext cx="2714110" cy="261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  <p:bldP spid="125" grpId="2" animBg="1" advAuto="0"/>
      <p:bldP spid="12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Rise Of The New Right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8342908" cy="8305800"/>
          </a:xfrm>
          <a:prstGeom prst="rect">
            <a:avLst/>
          </a:prstGeom>
        </p:spPr>
        <p:txBody>
          <a:bodyPr/>
          <a:lstStyle/>
          <a:p>
            <a:pPr marL="284479" indent="-284479" defTabSz="408940">
              <a:spcBef>
                <a:spcPts val="2900"/>
              </a:spcBef>
              <a:defRPr sz="2380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Free-Market Economics and Religious Conservatism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Characteristics of the New Right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Anti-communist, focus on religion and free markets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Milton Friedman linked economic freedom with political freedom 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Religious Right: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Rose to prominence beginning in the 1970s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Saw American society as immoral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Anti: divorce and abortion (Roe v. Wade)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Why did Conservatism begin to appeal to voters?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Vietnam War, abortion, riots of the 1960s, and increase in the size of the federal government </a:t>
            </a:r>
          </a:p>
        </p:txBody>
      </p:sp>
      <p:pic>
        <p:nvPicPr>
          <p:cNvPr id="130" name="480px-Portrait_of_Milton_Friedm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7968" y="1479549"/>
            <a:ext cx="3999632" cy="4991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800px-Wattsriots-burningbuildings-lo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0616" y="4723470"/>
            <a:ext cx="5304617" cy="3812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  <p:bldP spid="130" grpId="2" animBg="1" advAuto="0"/>
      <p:bldP spid="13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Rise Of The New Right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 marL="284479" indent="-284479" defTabSz="408940">
              <a:spcBef>
                <a:spcPts val="2900"/>
              </a:spcBef>
              <a:defRPr sz="2380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The Carter Presidency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Seen as a political outsider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Camp David Accords (1978)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Treaty between Egypt and Israel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SALT II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>
                <a:solidFill>
                  <a:schemeClr val="accent1"/>
                </a:solidFill>
              </a:rPr>
              <a:t>Hostage Crisis</a:t>
            </a:r>
            <a:r>
              <a:t>: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Shah of Iran (backed by US) was overthrown in 1979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Ayatollah Khomeini became leader of Iran</a:t>
            </a:r>
          </a:p>
          <a:p>
            <a:pPr marL="568959" lvl="1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US admitted the Shah for medical treatment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In response, 66 Americans were held hostage at the US Embassy in Tehran</a:t>
            </a:r>
          </a:p>
          <a:p>
            <a:pPr marL="853439" lvl="2" indent="-284479" defTabSz="408940">
              <a:spcBef>
                <a:spcPts val="2900"/>
              </a:spcBef>
              <a:defRPr sz="2380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t>Eventually were released after Carter left office</a:t>
            </a:r>
          </a:p>
        </p:txBody>
      </p:sp>
      <p:pic>
        <p:nvPicPr>
          <p:cNvPr id="135" name="Begin,_Carter_and_Sadat_at_Camp_David_19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551" y="1447800"/>
            <a:ext cx="5879649" cy="3879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Mohammad_Reza_Pahlav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648" y="5638800"/>
            <a:ext cx="2514452" cy="4033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  <p:bldP spid="135" grpId="2" animBg="1" advAuto="0"/>
      <p:bldP spid="136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/>
          <a:p>
            <a:r>
              <a:t>The Rise Of The New Right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>
                    <a:satOff val="-10602"/>
                    <a:lumOff val="18745"/>
                  </a:schemeClr>
                </a:solidFill>
              </a:defRPr>
            </a:pPr>
            <a:r>
              <a:t>The Carter Presidency</a:t>
            </a:r>
          </a:p>
          <a:p>
            <a:r>
              <a:rPr>
                <a:solidFill>
                  <a:schemeClr val="accent1"/>
                </a:solidFill>
              </a:rPr>
              <a:t>The Election of 1980:</a:t>
            </a:r>
          </a:p>
          <a:p>
            <a:pPr lvl="1"/>
            <a:r>
              <a:t>Carter v. Reagan</a:t>
            </a:r>
          </a:p>
          <a:p>
            <a:pPr lvl="1"/>
            <a:r>
              <a:t>Economy was struggling:</a:t>
            </a:r>
          </a:p>
          <a:p>
            <a:pPr lvl="2"/>
            <a:r>
              <a:t>Stagflation, high interest rates (mortgages)</a:t>
            </a:r>
          </a:p>
          <a:p>
            <a:pPr lvl="2"/>
            <a:r>
              <a:t>Reagan promised to shrink the size of the government</a:t>
            </a:r>
          </a:p>
        </p:txBody>
      </p:sp>
      <p:pic>
        <p:nvPicPr>
          <p:cNvPr id="140" name="ElectoralCollege19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340" y="603250"/>
            <a:ext cx="10160001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  <p:bldP spid="140" grpId="2" animBg="1" advAuto="0"/>
      <p:bldP spid="14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r>
              <a:t>The Dawning of the Conservative Age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8473381" cy="8305801"/>
          </a:xfrm>
          <a:prstGeom prst="rect">
            <a:avLst/>
          </a:prstGeom>
        </p:spPr>
        <p:txBody>
          <a:bodyPr/>
          <a:lstStyle/>
          <a:p>
            <a:pPr marL="329184" indent="-329184" defTabSz="473201">
              <a:spcBef>
                <a:spcPts val="3400"/>
              </a:spcBef>
              <a:defRPr sz="2754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The Reagan Coalition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Those that favored lower taxes, balanced budgets, smaller government, states’ rights, and being tough on crime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Reagan Coalition:</a:t>
            </a:r>
          </a:p>
          <a:p>
            <a:pPr marL="987552" lvl="2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Southern whites also supported Reagan - Nixon’s “Southern Strategy”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Moral Majority:</a:t>
            </a:r>
          </a:p>
          <a:p>
            <a:pPr marL="987552" lvl="2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Religious Right group led by Jerry Falwell</a:t>
            </a:r>
          </a:p>
          <a:p>
            <a:pPr marL="658368" lvl="1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Reagan Democrats:</a:t>
            </a:r>
          </a:p>
          <a:p>
            <a:pPr marL="987552" lvl="2" indent="-329184" defTabSz="473201">
              <a:spcBef>
                <a:spcPts val="3400"/>
              </a:spcBef>
              <a:defRPr sz="2754">
                <a:solidFill>
                  <a:srgbClr val="FFFFFF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defRPr>
            </a:pPr>
            <a:r>
              <a:t>Many blue-collar workers that became weary of protests and welfare spending</a:t>
            </a:r>
          </a:p>
        </p:txBody>
      </p:sp>
      <p:pic>
        <p:nvPicPr>
          <p:cNvPr id="144" name="ElectoralCollege19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0" y="755650"/>
            <a:ext cx="10160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  <p:bldP spid="144" grpId="2" animBg="1" advAuto="0"/>
      <p:bldP spid="144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r>
              <a:t>The Dawning of the Conservative Age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7850287" cy="8305801"/>
          </a:xfrm>
          <a:prstGeom prst="rect">
            <a:avLst/>
          </a:prstGeom>
        </p:spPr>
        <p:txBody>
          <a:bodyPr/>
          <a:lstStyle/>
          <a:p>
            <a:pPr marL="361695" indent="-361695" defTabSz="519937">
              <a:spcBef>
                <a:spcPts val="3700"/>
              </a:spcBef>
              <a:defRPr sz="3026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Conservatives in Power</a:t>
            </a:r>
          </a:p>
          <a:p>
            <a:pPr marL="361695" indent="-361695" defTabSz="519937">
              <a:spcBef>
                <a:spcPts val="3700"/>
              </a:spcBef>
              <a:defRPr sz="3026">
                <a:solidFill>
                  <a:schemeClr val="accent1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Reaganomics:</a:t>
            </a:r>
          </a:p>
          <a:p>
            <a:pPr marL="723391" lvl="1" indent="-361695" defTabSz="519937">
              <a:spcBef>
                <a:spcPts val="3700"/>
              </a:spcBef>
              <a:defRPr sz="3026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Supply-side economics - advocated lowering taxes and investing in businesses to improve the economy</a:t>
            </a:r>
          </a:p>
          <a:p>
            <a:pPr marL="723391" lvl="1" indent="-361695" defTabSz="519937">
              <a:spcBef>
                <a:spcPts val="3700"/>
              </a:spcBef>
              <a:defRPr sz="3026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Economic Recovery Tax Act:</a:t>
            </a:r>
          </a:p>
          <a:p>
            <a:pPr marL="1085088" lvl="2" indent="-361695" defTabSz="519937">
              <a:spcBef>
                <a:spcPts val="3700"/>
              </a:spcBef>
              <a:defRPr sz="3026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Large tax cut</a:t>
            </a:r>
          </a:p>
          <a:p>
            <a:pPr marL="723391" lvl="1" indent="-361695" defTabSz="519937">
              <a:spcBef>
                <a:spcPts val="3700"/>
              </a:spcBef>
              <a:defRPr sz="3026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Social Security and Medicare remained in tact - powerful voting block</a:t>
            </a:r>
          </a:p>
          <a:p>
            <a:pPr marL="723391" lvl="1" indent="-361695" defTabSz="519937">
              <a:spcBef>
                <a:spcPts val="3700"/>
              </a:spcBef>
              <a:defRPr sz="3026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defRPr>
            </a:pPr>
            <a:r>
              <a:t>The national debt increased under Reagan - increased military spending 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1400" y="3561235"/>
            <a:ext cx="5482621" cy="3626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bldLvl="5" animBg="1" advAuto="0"/>
      <p:bldP spid="148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r>
              <a:t>The Dawning of the Conservative Age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7836893" cy="8305801"/>
          </a:xfrm>
          <a:prstGeom prst="rect">
            <a:avLst/>
          </a:prstGeom>
        </p:spPr>
        <p:txBody>
          <a:bodyPr/>
          <a:lstStyle/>
          <a:p>
            <a:pPr marL="264159" indent="-264159" defTabSz="379729">
              <a:spcBef>
                <a:spcPts val="2700"/>
              </a:spcBef>
              <a:defRPr sz="2209">
                <a:solidFill>
                  <a:schemeClr val="accent1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Deregulation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Decrease in government regulation (connect to President Trump)</a:t>
            </a:r>
          </a:p>
          <a:p>
            <a:pPr marL="792479" lvl="2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Led to lower spending by government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At the end of his presidency, the size of the government remained virtually unchanged</a:t>
            </a:r>
          </a:p>
          <a:p>
            <a:pPr marL="264159" indent="-264159" defTabSz="379729">
              <a:spcBef>
                <a:spcPts val="2700"/>
              </a:spcBef>
              <a:defRPr sz="2209">
                <a:solidFill>
                  <a:schemeClr val="accent1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Remaking the Judiciary: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Sandra Day O’Connor - first female justice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Under the Rehnquist court (1986 - 2005), the Supreme Court did not make drastic changes in either direction</a:t>
            </a:r>
          </a:p>
          <a:p>
            <a:pPr marL="264159" indent="-264159" defTabSz="379729">
              <a:spcBef>
                <a:spcPts val="2700"/>
              </a:spcBef>
              <a:defRPr sz="2209">
                <a:solidFill>
                  <a:schemeClr val="accent1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HIV/AIDS: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Nearly 100,000 Americans died in the 1980s from AIDS</a:t>
            </a:r>
          </a:p>
          <a:p>
            <a:pPr marL="528319" lvl="1" indent="-264159" defTabSz="379729">
              <a:spcBef>
                <a:spcPts val="2700"/>
              </a:spcBef>
              <a:defRPr sz="2209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During Reagan’s last year in office (1988), the federal government devoted resources to treatment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2799" y="4552950"/>
            <a:ext cx="4101530" cy="512691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6718299" y="363140"/>
            <a:ext cx="5327155" cy="3802758"/>
          </a:xfrm>
          <a:prstGeom prst="wedgeEllipseCallout">
            <a:avLst>
              <a:gd name="adj1" fmla="val 16105"/>
              <a:gd name="adj2" fmla="val 119892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t>I issued an executive order that requires two federal regulations to disappear for every one new regulation. </a:t>
            </a:r>
          </a:p>
        </p:txBody>
      </p:sp>
      <p:pic>
        <p:nvPicPr>
          <p:cNvPr id="154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5060" y="4552950"/>
            <a:ext cx="3377009" cy="5126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  <p:bldP spid="152" grpId="3" animBg="1" advAuto="0"/>
      <p:bldP spid="152" grpId="5" animBg="1" advAuto="0"/>
      <p:bldP spid="153" grpId="2" animBg="1" advAuto="0"/>
      <p:bldP spid="153" grpId="4" animBg="1" advAuto="0"/>
      <p:bldP spid="154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-56059" y="-76200"/>
            <a:ext cx="13004800" cy="1706365"/>
          </a:xfrm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r>
              <a:t>The Dawning of the Conservative Age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-101600" y="1447800"/>
            <a:ext cx="9828114" cy="8305800"/>
          </a:xfrm>
          <a:prstGeom prst="rect">
            <a:avLst/>
          </a:prstGeom>
        </p:spPr>
        <p:txBody>
          <a:bodyPr/>
          <a:lstStyle/>
          <a:p>
            <a:pPr marL="304800" indent="-304800" defTabSz="438150">
              <a:spcBef>
                <a:spcPts val="3100"/>
              </a:spcBef>
              <a:defRPr sz="2550">
                <a:solidFill>
                  <a:schemeClr val="accent5">
                    <a:satOff val="-10602"/>
                    <a:lumOff val="18745"/>
                  </a:schemeClr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Morning in America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Tax increase in 1982 - high interest rates and unemployment</a:t>
            </a:r>
          </a:p>
          <a:p>
            <a:pPr marL="304800" indent="-304800" defTabSz="438150">
              <a:spcBef>
                <a:spcPts val="3100"/>
              </a:spcBef>
              <a:defRPr sz="2550">
                <a:solidFill>
                  <a:schemeClr val="accent1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Election of 1984: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Reagan easily defeated Walter Mondale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Reagan projected an image of small town America and optimism</a:t>
            </a:r>
          </a:p>
          <a:p>
            <a:pPr marL="304800" indent="-304800" defTabSz="438150">
              <a:spcBef>
                <a:spcPts val="3100"/>
              </a:spcBef>
              <a:defRPr sz="2550">
                <a:solidFill>
                  <a:schemeClr val="accent1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Return to Prosperity: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1985 - first time in 70 years the US imported more than exported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Union jobs began to shrink - outsourcing jobs to other countries</a:t>
            </a:r>
          </a:p>
          <a:p>
            <a:pPr marL="609600" lvl="1" indent="-304800" defTabSz="438150">
              <a:spcBef>
                <a:spcPts val="3100"/>
              </a:spcBef>
              <a:defRPr sz="2550">
                <a:solidFill>
                  <a:srgbClr val="FFFFFF"/>
                </a:solidFill>
                <a:effectLst>
                  <a:outerShdw blurRad="38100" dist="19050" dir="5400000" rotWithShape="0">
                    <a:srgbClr val="000000"/>
                  </a:outerShdw>
                </a:effectLst>
              </a:defRPr>
            </a:pPr>
            <a:r>
              <a:t>“Rust Belt” - decline of auto, steel, etc. industries</a:t>
            </a:r>
          </a:p>
        </p:txBody>
      </p:sp>
      <p:pic>
        <p:nvPicPr>
          <p:cNvPr id="158" name="ElectoralCollege19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924050"/>
            <a:ext cx="10160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  <p:bldP spid="158" grpId="2" animBg="1" advAuto="0"/>
      <p:bldP spid="158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Macintosh PowerPoint</Application>
  <PresentationFormat>Custom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New_Template2</vt:lpstr>
      <vt:lpstr>APUSH Review: America’s History, 8th Edition</vt:lpstr>
      <vt:lpstr>The Rise Of The New Right</vt:lpstr>
      <vt:lpstr>The Rise Of The New Right</vt:lpstr>
      <vt:lpstr>The Rise Of The New Right</vt:lpstr>
      <vt:lpstr>The Rise Of The New Right</vt:lpstr>
      <vt:lpstr>The Dawning of the Conservative Age</vt:lpstr>
      <vt:lpstr>The Dawning of the Conservative Age</vt:lpstr>
      <vt:lpstr>The Dawning of the Conservative Age</vt:lpstr>
      <vt:lpstr>The Dawning of the Conservative Age</vt:lpstr>
      <vt:lpstr>The Dawning of the Conservative Age</vt:lpstr>
      <vt:lpstr>The End of the Cold War</vt:lpstr>
      <vt:lpstr>The End of the Cold War</vt:lpstr>
      <vt:lpstr>The End of the Cold War</vt:lpstr>
      <vt:lpstr>The End of the Cold War</vt:lpstr>
      <vt:lpstr>Quick Recap</vt:lpstr>
      <vt:lpstr>See You Back Here For The LAST Chapter!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America’s History, 8th Edition</dc:title>
  <cp:lastModifiedBy>Adam Norris</cp:lastModifiedBy>
  <cp:revision>1</cp:revision>
  <dcterms:modified xsi:type="dcterms:W3CDTF">2017-04-02T01:52:37Z</dcterms:modified>
</cp:coreProperties>
</file>