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2616200"/>
            <a:ext cx="10464800" cy="2540000"/>
          </a:xfrm>
          <a:prstGeom prst="rect">
            <a:avLst/>
          </a:prstGeom>
        </p:spPr>
        <p:txBody>
          <a:bodyPr anchor="b"/>
          <a:lstStyle/>
          <a:p>
            <a:pPr/>
            <a:r>
              <a:t>Title Text</a:t>
            </a:r>
          </a:p>
        </p:txBody>
      </p:sp>
      <p:sp>
        <p:nvSpPr>
          <p:cNvPr id="12" name="Shape 12"/>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a:ln w="88900"/>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181100" y="1160942"/>
            <a:ext cx="10642600" cy="5511801"/>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181100" y="6794500"/>
            <a:ext cx="10642600" cy="1511300"/>
          </a:xfrm>
          <a:prstGeom prst="rect">
            <a:avLst/>
          </a:prstGeom>
        </p:spPr>
        <p:txBody>
          <a:bodyPr/>
          <a:lstStyle/>
          <a:p>
            <a:pPr/>
            <a:r>
              <a:t>Title Text</a:t>
            </a:r>
          </a:p>
        </p:txBody>
      </p:sp>
      <p:sp>
        <p:nvSpPr>
          <p:cNvPr id="22" name="Shape 22"/>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606800"/>
            <a:ext cx="10464800" cy="2540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609600" y="1155700"/>
            <a:ext cx="5994400" cy="3568700"/>
          </a:xfrm>
          <a:prstGeom prst="rect">
            <a:avLst/>
          </a:prstGeom>
        </p:spPr>
        <p:txBody>
          <a:bodyPr anchor="b"/>
          <a:lstStyle>
            <a:lvl1pPr>
              <a:defRPr sz="5800"/>
            </a:lvl1pPr>
          </a:lstStyle>
          <a:p>
            <a:pPr/>
            <a:r>
              <a:t>Title Text</a:t>
            </a:r>
          </a:p>
        </p:txBody>
      </p:sp>
      <p:sp>
        <p:nvSpPr>
          <p:cNvPr id="40" name="Shape 40"/>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xfrm>
            <a:off x="6256723" y="9194800"/>
            <a:ext cx="409839" cy="454169"/>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297011" y="9194800"/>
            <a:ext cx="409839" cy="454169"/>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dus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2.jpeg"/><Relationship Id="rId5"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tif"/><Relationship Id="rId4" Type="http://schemas.openxmlformats.org/officeDocument/2006/relationships/image" Target="../media/image3.png"/><Relationship Id="rId5"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lvl1pPr defTabSz="256031">
              <a:defRPr sz="4032"/>
            </a:lvl1pPr>
          </a:lstStyle>
          <a:p>
            <a:pPr/>
            <a:r>
              <a:t>APUSH Review: George Washington’s Neutrality Proclamation and Farewell Address</a:t>
            </a:r>
          </a:p>
        </p:txBody>
      </p:sp>
      <p:sp>
        <p:nvSpPr>
          <p:cNvPr id="120" name="Shape 120"/>
          <p:cNvSpPr/>
          <p:nvPr>
            <p:ph type="subTitle" sz="quarter" idx="1"/>
          </p:nvPr>
        </p:nvSpPr>
        <p:spPr>
          <a:prstGeom prst="rect">
            <a:avLst/>
          </a:prstGeom>
        </p:spPr>
        <p:txBody>
          <a:bodyPr/>
          <a:lstStyle>
            <a:lvl1pPr defTabSz="342900">
              <a:defRPr sz="2700"/>
            </a:lvl1pPr>
          </a:lstStyle>
          <a:p>
            <a:pPr/>
            <a:r>
              <a:t>Everything You Need To Know About Washington’s Neutrality Proclamation And Farewell Address To Succeed In APUSH</a:t>
            </a:r>
          </a:p>
        </p:txBody>
      </p:sp>
      <p:sp>
        <p:nvSpPr>
          <p:cNvPr id="121" name="Shape 121"/>
          <p:cNvSpPr/>
          <p:nvPr/>
        </p:nvSpPr>
        <p:spPr>
          <a:xfrm>
            <a:off x="4153396" y="3021707"/>
            <a:ext cx="4698008" cy="3710186"/>
          </a:xfrm>
          <a:prstGeom prst="ellipse">
            <a:avLst/>
          </a:prstGeom>
          <a:blipFill>
            <a:blip r:embed="rId2"/>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effectLst>
                  <a:outerShdw sx="100000" sy="100000" kx="0" ky="0" algn="b" rotWithShape="0" blurRad="63500" dist="25400" dir="2700000">
                    <a:srgbClr val="000000">
                      <a:alpha val="70000"/>
                    </a:srgbClr>
                  </a:outerShdw>
                </a:effectLst>
              </a:defRPr>
            </a:lvl1pPr>
          </a:lstStyle>
          <a:p>
            <a:pPr/>
            <a:r>
              <a:t>Shoutout to: Mr.Rodemeyer’s class in Iowa, you rock!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179123" y="-16934"/>
            <a:ext cx="12646555" cy="2540001"/>
          </a:xfrm>
          <a:prstGeom prst="rect">
            <a:avLst/>
          </a:prstGeom>
        </p:spPr>
        <p:txBody>
          <a:bodyPr/>
          <a:lstStyle>
            <a:lvl1pPr>
              <a:defRPr sz="7000"/>
            </a:lvl1pPr>
          </a:lstStyle>
          <a:p>
            <a:pPr/>
            <a:r>
              <a:t>Neutrality Proclamation</a:t>
            </a:r>
          </a:p>
        </p:txBody>
      </p:sp>
      <p:sp>
        <p:nvSpPr>
          <p:cNvPr id="124" name="Shape 124"/>
          <p:cNvSpPr/>
          <p:nvPr>
            <p:ph type="body" idx="1"/>
          </p:nvPr>
        </p:nvSpPr>
        <p:spPr>
          <a:xfrm>
            <a:off x="27913" y="1725017"/>
            <a:ext cx="6789541" cy="7827566"/>
          </a:xfrm>
          <a:prstGeom prst="rect">
            <a:avLst/>
          </a:prstGeom>
        </p:spPr>
        <p:txBody>
          <a:bodyPr/>
          <a:lstStyle/>
          <a:p>
            <a:pPr marL="411480" indent="-411480" defTabSz="329184">
              <a:spcBef>
                <a:spcPts val="2500"/>
              </a:spcBef>
              <a:buBlip>
                <a:blip r:embed="rId2"/>
              </a:buBlip>
              <a:defRPr sz="2592"/>
            </a:pPr>
            <a:r>
              <a:t>Background Info:</a:t>
            </a:r>
          </a:p>
          <a:p>
            <a:pPr lvl="1" marL="822960" indent="-411480" defTabSz="329184">
              <a:spcBef>
                <a:spcPts val="2500"/>
              </a:spcBef>
              <a:buBlip>
                <a:blip r:embed="rId2"/>
              </a:buBlip>
              <a:defRPr sz="2592"/>
            </a:pPr>
            <a:r>
              <a:t>During the French Rev (1790s), conflict emerged between France and Great Britain</a:t>
            </a:r>
          </a:p>
          <a:p>
            <a:pPr marL="411480" indent="-411480" defTabSz="329184">
              <a:spcBef>
                <a:spcPts val="2500"/>
              </a:spcBef>
              <a:buBlip>
                <a:blip r:embed="rId2"/>
              </a:buBlip>
              <a:defRPr sz="2592"/>
            </a:pPr>
            <a:r>
              <a:t>Washington issued the following proclamation (1793):</a:t>
            </a:r>
          </a:p>
          <a:p>
            <a:pPr marL="411480" indent="-411480" defTabSz="329184">
              <a:spcBef>
                <a:spcPts val="2500"/>
              </a:spcBef>
              <a:buBlip>
                <a:blip r:embed="rId2"/>
              </a:buBlip>
              <a:defRPr sz="2592"/>
            </a:pPr>
            <a:r>
              <a:t>Highlighted disputes between Jefferson (Democratic-Republicans) and Hamilton (Federalists)</a:t>
            </a:r>
          </a:p>
          <a:p>
            <a:pPr lvl="1" marL="822960" indent="-411480" defTabSz="329184">
              <a:spcBef>
                <a:spcPts val="2500"/>
              </a:spcBef>
              <a:buBlip>
                <a:blip r:embed="rId2"/>
              </a:buBlip>
              <a:defRPr sz="2592"/>
            </a:pPr>
            <a:r>
              <a:t>Check out Hamilton’s “Cabinet Battle #2” - so good!</a:t>
            </a:r>
          </a:p>
        </p:txBody>
      </p:sp>
      <p:pic>
        <p:nvPicPr>
          <p:cNvPr id="125" name="pasted-image.tiff"/>
          <p:cNvPicPr>
            <a:picLocks noChangeAspect="1"/>
          </p:cNvPicPr>
          <p:nvPr/>
        </p:nvPicPr>
        <p:blipFill>
          <a:blip r:embed="rId3">
            <a:extLst/>
          </a:blip>
          <a:stretch>
            <a:fillRect/>
          </a:stretch>
        </p:blipFill>
        <p:spPr>
          <a:xfrm>
            <a:off x="9793816" y="4262966"/>
            <a:ext cx="2730501" cy="5156201"/>
          </a:xfrm>
          <a:prstGeom prst="rect">
            <a:avLst/>
          </a:prstGeom>
          <a:ln w="88900">
            <a:miter lim="400000"/>
          </a:ln>
        </p:spPr>
      </p:pic>
      <p:sp>
        <p:nvSpPr>
          <p:cNvPr id="126" name="Shape 126"/>
          <p:cNvSpPr/>
          <p:nvPr/>
        </p:nvSpPr>
        <p:spPr>
          <a:xfrm>
            <a:off x="5944460" y="221986"/>
            <a:ext cx="5624315" cy="4009165"/>
          </a:xfrm>
          <a:prstGeom prst="wedgeEllipseCallout">
            <a:avLst>
              <a:gd name="adj1" fmla="val 37434"/>
              <a:gd name="adj2" fmla="val 103079"/>
            </a:avLst>
          </a:pr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effectLst>
                  <a:outerShdw sx="100000" sy="100000" kx="0" ky="0" algn="b" rotWithShape="0" blurRad="63500" dist="25400" dir="2700000">
                    <a:srgbClr val="000000">
                      <a:alpha val="70000"/>
                    </a:srgbClr>
                  </a:outerShdw>
                </a:effectLst>
              </a:defRPr>
            </a:lvl1pPr>
          </a:lstStyle>
          <a:p>
            <a:pPr/>
            <a:r>
              <a:t>“The duty and interest of the United States require that they should adopt a conduct friendly and impartial toward the (warring) powers. I have thought fit to declare the position of the United States to observe a conduct towards those powers respectfully; and warn our citizens to avoid all acts which may in any manner tend to (go against) this position.”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125"/>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3" fill="hold">
                                  <p:stCondLst>
                                    <p:cond delay="0"/>
                                  </p:stCondLst>
                                  <p:iterate type="el" backwards="0">
                                    <p:tmAbs val="0"/>
                                  </p:iterate>
                                  <p:childTnLst>
                                    <p:set>
                                      <p:cBhvr>
                                        <p:cTn id="23" fill="hold"/>
                                        <p:tgtEl>
                                          <p:spTgt spid="1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24">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2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2"/>
      <p:bldP build="whole" bldLvl="1" animBg="1" rev="0" advAuto="0" spid="126" grpId="3"/>
      <p:bldP build="p" bldLvl="5" animBg="1" rev="0" advAuto="0" spid="12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582017" y="203200"/>
            <a:ext cx="12021807" cy="2540000"/>
          </a:xfrm>
          <a:prstGeom prst="rect">
            <a:avLst/>
          </a:prstGeom>
        </p:spPr>
        <p:txBody>
          <a:bodyPr/>
          <a:lstStyle>
            <a:lvl1pPr>
              <a:defRPr sz="7000"/>
            </a:lvl1pPr>
          </a:lstStyle>
          <a:p>
            <a:pPr/>
            <a:r>
              <a:t>Key Concept 3.1, III, C</a:t>
            </a:r>
          </a:p>
        </p:txBody>
      </p:sp>
      <p:sp>
        <p:nvSpPr>
          <p:cNvPr id="129" name="Shape 129"/>
          <p:cNvSpPr/>
          <p:nvPr>
            <p:ph type="body" idx="1"/>
          </p:nvPr>
        </p:nvSpPr>
        <p:spPr>
          <a:xfrm>
            <a:off x="417379" y="1725017"/>
            <a:ext cx="12518299" cy="7827566"/>
          </a:xfrm>
          <a:prstGeom prst="rect">
            <a:avLst/>
          </a:prstGeom>
        </p:spPr>
        <p:txBody>
          <a:bodyPr/>
          <a:lstStyle/>
          <a:p>
            <a:pPr marL="542925" indent="-542925" defTabSz="434340">
              <a:spcBef>
                <a:spcPts val="3400"/>
              </a:spcBef>
              <a:buBlip>
                <a:blip r:embed="rId2"/>
              </a:buBlip>
              <a:defRPr sz="3420"/>
            </a:pPr>
            <a:r>
              <a:t>Washington’s Farewell Address is SPECIFICALLY Mention in the APUSH Curriculum</a:t>
            </a:r>
          </a:p>
          <a:p>
            <a:pPr marL="542925" indent="-542925" defTabSz="434340">
              <a:spcBef>
                <a:spcPts val="3400"/>
              </a:spcBef>
              <a:buBlip>
                <a:blip r:embed="rId2"/>
              </a:buBlip>
              <a:defRPr sz="3420"/>
            </a:pPr>
            <a:r>
              <a:t>This topic is GREAT for Multiple-Choice and Short Answer Questions</a:t>
            </a:r>
          </a:p>
          <a:p>
            <a:pPr marL="542925" indent="-542925" defTabSz="434340">
              <a:spcBef>
                <a:spcPts val="3400"/>
              </a:spcBef>
              <a:buBlip>
                <a:blip r:embed="rId2"/>
              </a:buBlip>
              <a:defRPr sz="3420"/>
            </a:pPr>
            <a:r>
              <a:t>Big Idea Questions?</a:t>
            </a:r>
          </a:p>
          <a:p>
            <a:pPr lvl="1" marL="1085850" indent="-542925" defTabSz="434340">
              <a:spcBef>
                <a:spcPts val="3400"/>
              </a:spcBef>
              <a:buBlip>
                <a:blip r:embed="rId2"/>
              </a:buBlip>
              <a:defRPr sz="3420"/>
            </a:pPr>
            <a:r>
              <a:t>How did Washington view political parties?</a:t>
            </a:r>
          </a:p>
          <a:p>
            <a:pPr lvl="1" marL="1085850" indent="-542925" defTabSz="434340">
              <a:spcBef>
                <a:spcPts val="3400"/>
              </a:spcBef>
              <a:buBlip>
                <a:blip r:embed="rId2"/>
              </a:buBlip>
              <a:defRPr sz="3420"/>
            </a:pPr>
            <a:r>
              <a:t>How did his ideas help influence foreign policy for decades to come?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229195" y="203200"/>
            <a:ext cx="12289963" cy="2540000"/>
          </a:xfrm>
          <a:prstGeom prst="rect">
            <a:avLst/>
          </a:prstGeom>
        </p:spPr>
        <p:txBody>
          <a:bodyPr/>
          <a:lstStyle/>
          <a:p>
            <a:pPr/>
            <a:r>
              <a:t>Historical Background</a:t>
            </a:r>
          </a:p>
        </p:txBody>
      </p:sp>
      <p:sp>
        <p:nvSpPr>
          <p:cNvPr id="132" name="Shape 132"/>
          <p:cNvSpPr/>
          <p:nvPr>
            <p:ph type="body" idx="1"/>
          </p:nvPr>
        </p:nvSpPr>
        <p:spPr>
          <a:xfrm>
            <a:off x="66675" y="2698088"/>
            <a:ext cx="12752388" cy="6909727"/>
          </a:xfrm>
          <a:prstGeom prst="rect">
            <a:avLst/>
          </a:prstGeom>
        </p:spPr>
        <p:txBody>
          <a:bodyPr/>
          <a:lstStyle/>
          <a:p>
            <a:pPr>
              <a:buBlip>
                <a:blip r:embed="rId2"/>
              </a:buBlip>
            </a:pPr>
            <a:r>
              <a:t>Issued in 1796 as Washington left office</a:t>
            </a:r>
          </a:p>
          <a:p>
            <a:pPr>
              <a:buBlip>
                <a:blip r:embed="rId2"/>
              </a:buBlip>
            </a:pPr>
          </a:p>
          <a:p>
            <a:pPr>
              <a:buBlip>
                <a:blip r:embed="rId2"/>
              </a:buBlip>
            </a:pPr>
            <a:r>
              <a:t>Written by Washington and his boy Hamilton</a:t>
            </a:r>
          </a:p>
          <a:p>
            <a:pPr>
              <a:buBlip>
                <a:blip r:embed="rId2"/>
              </a:buBlip>
            </a:pPr>
          </a:p>
          <a:p>
            <a:pPr>
              <a:buBlip>
                <a:blip r:embed="rId2"/>
              </a:buBlip>
            </a:pPr>
            <a:r>
              <a:t>Helped influence US foreign policy for years to come - great synthesis point</a:t>
            </a:r>
          </a:p>
        </p:txBody>
      </p:sp>
      <p:pic>
        <p:nvPicPr>
          <p:cNvPr id="133" name="pasted-image.tiff"/>
          <p:cNvPicPr>
            <a:picLocks noChangeAspect="1"/>
          </p:cNvPicPr>
          <p:nvPr/>
        </p:nvPicPr>
        <p:blipFill>
          <a:blip r:embed="rId3">
            <a:extLst/>
          </a:blip>
          <a:stretch>
            <a:fillRect/>
          </a:stretch>
        </p:blipFill>
        <p:spPr>
          <a:xfrm>
            <a:off x="9489016" y="198966"/>
            <a:ext cx="2730501" cy="5156201"/>
          </a:xfrm>
          <a:prstGeom prst="rect">
            <a:avLst/>
          </a:prstGeom>
          <a:ln w="889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3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32">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32">
                                            <p:txEl>
                                              <p:pRg st="3" end="3"/>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2" fill="hold">
                                  <p:stCondLst>
                                    <p:cond delay="0"/>
                                  </p:stCondLst>
                                  <p:iterate type="el" backwards="0">
                                    <p:tmAbs val="0"/>
                                  </p:iterate>
                                  <p:childTnLst>
                                    <p:set>
                                      <p:cBhvr>
                                        <p:cTn id="21" fill="hold"/>
                                        <p:tgtEl>
                                          <p:spTgt spid="1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1" fill="hold">
                                  <p:stCondLst>
                                    <p:cond delay="0"/>
                                  </p:stCondLst>
                                  <p:iterate type="el" backwards="0">
                                    <p:tmAbs val="0"/>
                                  </p:iterate>
                                  <p:childTnLst>
                                    <p:set>
                                      <p:cBhvr>
                                        <p:cTn id="25" fill="hold"/>
                                        <p:tgtEl>
                                          <p:spTgt spid="1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2"/>
      <p:bldP build="p" bldLvl="5" animBg="1" rev="0" advAuto="0" spid="13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160073" y="203200"/>
            <a:ext cx="12684655" cy="2540000"/>
          </a:xfrm>
          <a:prstGeom prst="rect">
            <a:avLst/>
          </a:prstGeom>
        </p:spPr>
        <p:txBody>
          <a:bodyPr/>
          <a:lstStyle>
            <a:lvl1pPr>
              <a:defRPr sz="6900"/>
            </a:lvl1pPr>
          </a:lstStyle>
          <a:p>
            <a:pPr/>
            <a:r>
              <a:t>Key Parts Of The Address</a:t>
            </a:r>
          </a:p>
        </p:txBody>
      </p:sp>
      <p:sp>
        <p:nvSpPr>
          <p:cNvPr id="136" name="Shape 136"/>
          <p:cNvSpPr/>
          <p:nvPr>
            <p:ph type="body" sz="half" idx="1"/>
          </p:nvPr>
        </p:nvSpPr>
        <p:spPr>
          <a:xfrm>
            <a:off x="440266" y="3667587"/>
            <a:ext cx="7099896" cy="5839819"/>
          </a:xfrm>
          <a:prstGeom prst="rect">
            <a:avLst/>
          </a:prstGeom>
        </p:spPr>
        <p:txBody>
          <a:bodyPr/>
          <a:lstStyle/>
          <a:p>
            <a:pPr marL="354329" indent="-354329" defTabSz="283463">
              <a:spcBef>
                <a:spcPts val="2200"/>
              </a:spcBef>
              <a:buFontTx/>
              <a:buBlip>
                <a:blip r:embed="rId2"/>
              </a:buBlip>
              <a:defRPr sz="2232"/>
            </a:pPr>
            <a:r>
              <a:t>Washington warned of foreign entanglements </a:t>
            </a:r>
          </a:p>
          <a:p>
            <a:pPr lvl="1" marL="708659" indent="-354329" defTabSz="283463">
              <a:spcBef>
                <a:spcPts val="2200"/>
              </a:spcBef>
              <a:buFontTx/>
              <a:buBlip>
                <a:blip r:embed="rId2"/>
              </a:buBlip>
              <a:defRPr sz="2232"/>
            </a:pPr>
            <a:r>
              <a:t>Washington’s ghost will hover over foreign policy debates for decades to come</a:t>
            </a:r>
          </a:p>
          <a:p>
            <a:pPr lvl="1" marL="708659" indent="-354329" defTabSz="283463">
              <a:spcBef>
                <a:spcPts val="2200"/>
              </a:spcBef>
              <a:buFontTx/>
              <a:buBlip>
                <a:blip r:embed="rId2"/>
              </a:buBlip>
              <a:defRPr sz="2232"/>
            </a:pPr>
            <a:r>
              <a:t>Foreign Policy - Continuity until after WWII</a:t>
            </a:r>
          </a:p>
          <a:p>
            <a:pPr marL="354329" indent="-354329" defTabSz="283463">
              <a:spcBef>
                <a:spcPts val="2200"/>
              </a:spcBef>
              <a:buFontTx/>
              <a:buBlip>
                <a:blip r:embed="rId2"/>
              </a:buBlip>
              <a:defRPr sz="2232"/>
            </a:pPr>
            <a:r>
              <a:t>He also warned of political parties</a:t>
            </a:r>
          </a:p>
          <a:p>
            <a:pPr lvl="1" marL="708659" indent="-354329" defTabSz="283463">
              <a:spcBef>
                <a:spcPts val="2200"/>
              </a:spcBef>
              <a:buFontTx/>
              <a:buBlip>
                <a:blip r:embed="rId2"/>
              </a:buBlip>
              <a:defRPr sz="2232"/>
            </a:pPr>
            <a:r>
              <a:t>Not followed by the country….</a:t>
            </a:r>
          </a:p>
          <a:p>
            <a:pPr marL="354329" indent="-354329" defTabSz="283463">
              <a:spcBef>
                <a:spcPts val="2200"/>
              </a:spcBef>
              <a:buFontTx/>
              <a:buBlip>
                <a:blip r:embed="rId2"/>
              </a:buBlip>
              <a:defRPr sz="2232"/>
            </a:pPr>
            <a:r>
              <a:t>Check out Hamilton’s “One Last Time”</a:t>
            </a:r>
          </a:p>
        </p:txBody>
      </p:sp>
      <p:pic>
        <p:nvPicPr>
          <p:cNvPr id="137" name="pasted-image.tiff"/>
          <p:cNvPicPr>
            <a:picLocks noChangeAspect="1"/>
          </p:cNvPicPr>
          <p:nvPr/>
        </p:nvPicPr>
        <p:blipFill>
          <a:blip r:embed="rId3">
            <a:extLst/>
          </a:blip>
          <a:stretch>
            <a:fillRect/>
          </a:stretch>
        </p:blipFill>
        <p:spPr>
          <a:xfrm>
            <a:off x="9808633" y="2743200"/>
            <a:ext cx="3175001" cy="3860800"/>
          </a:xfrm>
          <a:prstGeom prst="rect">
            <a:avLst/>
          </a:prstGeom>
          <a:ln w="88900">
            <a:miter lim="400000"/>
          </a:ln>
        </p:spPr>
      </p:pic>
      <p:sp>
        <p:nvSpPr>
          <p:cNvPr id="138" name="Shape 138"/>
          <p:cNvSpPr/>
          <p:nvPr/>
        </p:nvSpPr>
        <p:spPr>
          <a:xfrm>
            <a:off x="5640122" y="223639"/>
            <a:ext cx="4774209" cy="3860602"/>
          </a:xfrm>
          <a:prstGeom prst="wedgeEllipseCallout">
            <a:avLst>
              <a:gd name="adj1" fmla="val 65957"/>
              <a:gd name="adj2" fmla="val 60295"/>
            </a:avLst>
          </a:pr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l">
              <a:defRPr sz="2000">
                <a:solidFill>
                  <a:srgbClr val="000000"/>
                </a:solidFill>
                <a:latin typeface="Cambria"/>
                <a:ea typeface="Cambria"/>
                <a:cs typeface="Cambria"/>
                <a:sym typeface="Cambria"/>
              </a:defRPr>
            </a:lvl1pPr>
          </a:lstStyle>
          <a:p>
            <a:pPr/>
            <a:r>
              <a:t>The great rule of conduct for us in regard to foreign nations is in extending our commercial relations, to have with them as little political connection as possible. So far as we have already formed engagements, let them be fulfilled with perfect good faith…… Europe has a set of primary interests which to us have none; or a very remote relation. </a:t>
            </a:r>
            <a:endParaRPr>
              <a:latin typeface="Times New Roman"/>
              <a:ea typeface="Times New Roman"/>
              <a:cs typeface="Times New Roman"/>
              <a:sym typeface="Times New Roman"/>
            </a:endParaRPr>
          </a:p>
        </p:txBody>
      </p:sp>
      <p:sp>
        <p:nvSpPr>
          <p:cNvPr id="139" name="Shape 139"/>
          <p:cNvSpPr/>
          <p:nvPr/>
        </p:nvSpPr>
        <p:spPr>
          <a:xfrm>
            <a:off x="4382988" y="320873"/>
            <a:ext cx="6386778" cy="3434623"/>
          </a:xfrm>
          <a:prstGeom prst="wedgeEllipseCallout">
            <a:avLst>
              <a:gd name="adj1" fmla="val 58203"/>
              <a:gd name="adj2" fmla="val 73145"/>
            </a:avLst>
          </a:pr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800">
                <a:solidFill>
                  <a:srgbClr val="000000"/>
                </a:solidFill>
                <a:latin typeface="Arial"/>
                <a:ea typeface="Arial"/>
                <a:cs typeface="Arial"/>
                <a:sym typeface="Arial"/>
              </a:defRPr>
            </a:lvl1pPr>
          </a:lstStyle>
          <a:p>
            <a:pPr/>
            <a:r>
              <a:t>It is our true policy to steer clear of permanent alliances with any portion of the foreign world; so far, I mean, as we are now at liberty to do it; for let me not be understood as capable of patronizing infidelity to existing engagements. I hold the maxim no less applicable to public than to private affairs, that honesty is always the best policy. I repeat it, therefore, let those engagements be observed in their genuine sense. But, in my opinion, it is unnecessary and would be unwise to extend them.</a:t>
            </a:r>
          </a:p>
        </p:txBody>
      </p:sp>
      <p:sp>
        <p:nvSpPr>
          <p:cNvPr id="140" name="Shape 140"/>
          <p:cNvSpPr/>
          <p:nvPr/>
        </p:nvSpPr>
        <p:spPr>
          <a:xfrm>
            <a:off x="6029027" y="333308"/>
            <a:ext cx="5261770" cy="42425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43" y="0"/>
                </a:moveTo>
                <a:cubicBezTo>
                  <a:pt x="332" y="0"/>
                  <a:pt x="0" y="412"/>
                  <a:pt x="0" y="921"/>
                </a:cubicBezTo>
                <a:lnTo>
                  <a:pt x="0" y="17512"/>
                </a:lnTo>
                <a:cubicBezTo>
                  <a:pt x="0" y="18021"/>
                  <a:pt x="332" y="18434"/>
                  <a:pt x="743" y="18434"/>
                </a:cubicBezTo>
                <a:lnTo>
                  <a:pt x="14223" y="18434"/>
                </a:lnTo>
                <a:lnTo>
                  <a:pt x="21600" y="21600"/>
                </a:lnTo>
                <a:lnTo>
                  <a:pt x="17828" y="15350"/>
                </a:lnTo>
                <a:lnTo>
                  <a:pt x="17828" y="921"/>
                </a:lnTo>
                <a:cubicBezTo>
                  <a:pt x="17828" y="412"/>
                  <a:pt x="17496" y="0"/>
                  <a:pt x="17085" y="0"/>
                </a:cubicBezTo>
                <a:lnTo>
                  <a:pt x="743" y="0"/>
                </a:lnTo>
                <a:close/>
              </a:path>
            </a:pathLst>
          </a:cu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marR="457200">
              <a:defRPr sz="1600">
                <a:solidFill>
                  <a:srgbClr val="000000"/>
                </a:solidFill>
                <a:latin typeface="Cambria"/>
                <a:ea typeface="Cambria"/>
                <a:cs typeface="Cambria"/>
                <a:sym typeface="Cambria"/>
              </a:defRPr>
            </a:lvl1pPr>
          </a:lstStyle>
          <a:p>
            <a:pPr/>
            <a:r>
              <a:t>“The alternate domination of one faction over another, sharpened by the spirit of revenge, natural to party dissension, which in different ages and countries has perpetrated the most horrid enormities, is itself a frightful despotism…. The disorders and miseries which result gradually incline the minds of men to seek security and repose in the absolute power of an individual; and sooner or later the chief of some prevailing faction, more able or more fortunate than his competitors, turns this disposition to the purposes of his own elevation, on the ruins of public liberty.”</a:t>
            </a:r>
          </a:p>
        </p:txBody>
      </p:sp>
      <p:sp>
        <p:nvSpPr>
          <p:cNvPr id="141" name="Shape 141"/>
          <p:cNvSpPr/>
          <p:nvPr/>
        </p:nvSpPr>
        <p:spPr>
          <a:xfrm>
            <a:off x="5389033" y="863600"/>
            <a:ext cx="4709584" cy="2978283"/>
          </a:xfrm>
          <a:prstGeom prst="wedgeEllipseCallout">
            <a:avLst>
              <a:gd name="adj1" fmla="val 74117"/>
              <a:gd name="adj2" fmla="val 71644"/>
            </a:avLst>
          </a:pr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effectLst>
                  <a:outerShdw sx="100000" sy="100000" kx="0" ky="0" algn="b" rotWithShape="0" blurRad="63500" dist="25400" dir="2700000">
                    <a:srgbClr val="000000">
                      <a:alpha val="70000"/>
                    </a:srgbClr>
                  </a:outerShdw>
                </a:effectLst>
              </a:defRPr>
            </a:lvl1pPr>
          </a:lstStyle>
          <a:p>
            <a:pPr/>
            <a:r>
              <a:t>Thanks for listening guys. Appreciate it. </a:t>
            </a:r>
          </a:p>
        </p:txBody>
      </p:sp>
      <p:pic>
        <p:nvPicPr>
          <p:cNvPr id="142" name="pasted-image.png"/>
          <p:cNvPicPr>
            <a:picLocks noChangeAspect="1"/>
          </p:cNvPicPr>
          <p:nvPr/>
        </p:nvPicPr>
        <p:blipFill>
          <a:blip r:embed="rId5">
            <a:extLst/>
          </a:blip>
          <a:stretch>
            <a:fillRect/>
          </a:stretch>
        </p:blipFill>
        <p:spPr>
          <a:xfrm>
            <a:off x="7558285" y="6243835"/>
            <a:ext cx="2794001" cy="3327401"/>
          </a:xfrm>
          <a:prstGeom prst="rect">
            <a:avLst/>
          </a:prstGeom>
          <a:ln w="88900">
            <a:miter lim="400000"/>
          </a:ln>
        </p:spPr>
      </p:pic>
      <p:sp>
        <p:nvSpPr>
          <p:cNvPr id="143" name="Shape 143"/>
          <p:cNvSpPr/>
          <p:nvPr/>
        </p:nvSpPr>
        <p:spPr>
          <a:xfrm>
            <a:off x="9300633" y="5321366"/>
            <a:ext cx="3709459" cy="2213968"/>
          </a:xfrm>
          <a:prstGeom prst="wedgeEllipseCallout">
            <a:avLst>
              <a:gd name="adj1" fmla="val -52478"/>
              <a:gd name="adj2" fmla="val 58861"/>
            </a:avLst>
          </a:pr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effectLst>
                  <a:outerShdw sx="100000" sy="100000" kx="0" ky="0" algn="b" rotWithShape="0" blurRad="63500" dist="25400" dir="2700000">
                    <a:srgbClr val="000000">
                      <a:alpha val="70000"/>
                    </a:srgbClr>
                  </a:outerShdw>
                </a:effectLst>
              </a:defRPr>
            </a:lvl1pPr>
          </a:lstStyle>
          <a:p>
            <a:pPr/>
            <a:r>
              <a:t>Sorry Bro??</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37"/>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3" fill="hold">
                                  <p:stCondLst>
                                    <p:cond delay="0"/>
                                  </p:stCondLst>
                                  <p:iterate type="el" backwards="0">
                                    <p:tmAbs val="0"/>
                                  </p:iterate>
                                  <p:childTnLst>
                                    <p:set>
                                      <p:cBhvr>
                                        <p:cTn id="14" fill="hold"/>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3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3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36">
                                            <p:txEl>
                                              <p:pRg st="3" end="3"/>
                                            </p:txEl>
                                          </p:spTgt>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5" fill="hold">
                                  <p:stCondLst>
                                    <p:cond delay="0"/>
                                  </p:stCondLst>
                                  <p:iterate type="el" backwards="0">
                                    <p:tmAbs val="0"/>
                                  </p:iterate>
                                  <p:childTnLst>
                                    <p:set>
                                      <p:cBhvr>
                                        <p:cTn id="33" fill="hold"/>
                                        <p:tgtEl>
                                          <p:spTgt spid="1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136">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136">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6" fill="hold">
                                  <p:stCondLst>
                                    <p:cond delay="0"/>
                                  </p:stCondLst>
                                  <p:iterate type="el" backwards="0">
                                    <p:tmAbs val="0"/>
                                  </p:iterate>
                                  <p:childTnLst>
                                    <p:set>
                                      <p:cBhvr>
                                        <p:cTn id="45" fill="hold"/>
                                        <p:tgtEl>
                                          <p:spTgt spid="1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7" fill="hold">
                                  <p:stCondLst>
                                    <p:cond delay="0"/>
                                  </p:stCondLst>
                                  <p:iterate type="el" backwards="0">
                                    <p:tmAbs val="0"/>
                                  </p:iterate>
                                  <p:childTnLst>
                                    <p:set>
                                      <p:cBhvr>
                                        <p:cTn id="49" fill="hold"/>
                                        <p:tgtEl>
                                          <p:spTgt spid="143"/>
                                        </p:tgtEl>
                                        <p:attrNameLst>
                                          <p:attrName>style.visibility</p:attrName>
                                        </p:attrNameLst>
                                      </p:cBhvr>
                                      <p:to>
                                        <p:strVal val="visible"/>
                                      </p:to>
                                    </p:set>
                                  </p:childTnLst>
                                </p:cTn>
                              </p:par>
                            </p:childTnLst>
                          </p:cTn>
                        </p:par>
                        <p:par>
                          <p:cTn id="50" fill="hold">
                            <p:stCondLst>
                              <p:cond delay="0"/>
                            </p:stCondLst>
                            <p:childTnLst>
                              <p:par>
                                <p:cTn id="51" presetClass="entr" nodeType="afterEffect" presetSubtype="0" presetID="1" grpId="8" fill="hold">
                                  <p:stCondLst>
                                    <p:cond delay="0"/>
                                  </p:stCondLst>
                                  <p:iterate type="el" backwards="0">
                                    <p:tmAbs val="0"/>
                                  </p:iterate>
                                  <p:childTnLst>
                                    <p:set>
                                      <p:cBhvr>
                                        <p:cTn id="52" fill="hold"/>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8"/>
      <p:bldP build="whole" bldLvl="1" animBg="1" rev="0" advAuto="0" spid="138" grpId="3"/>
      <p:bldP build="p" bldLvl="5" animBg="1" rev="0" advAuto="0" spid="136" grpId="1"/>
      <p:bldP build="whole" bldLvl="1" animBg="1" rev="0" advAuto="0" spid="139" grpId="4"/>
      <p:bldP build="whole" bldLvl="1" animBg="1" rev="0" advAuto="0" spid="137" grpId="2"/>
      <p:bldP build="whole" bldLvl="1" animBg="1" rev="0" advAuto="0" spid="141" grpId="6"/>
      <p:bldP build="whole" bldLvl="1" animBg="1" rev="0" advAuto="0" spid="143" grpId="7"/>
      <p:bldP build="whole" bldLvl="1" animBg="1" rev="0" advAuto="0" spid="140"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229195" y="203200"/>
            <a:ext cx="12289963" cy="2540000"/>
          </a:xfrm>
          <a:prstGeom prst="rect">
            <a:avLst/>
          </a:prstGeom>
        </p:spPr>
        <p:txBody>
          <a:bodyPr/>
          <a:lstStyle/>
          <a:p>
            <a:pPr/>
            <a:r>
              <a:t>Test Tips</a:t>
            </a:r>
          </a:p>
        </p:txBody>
      </p:sp>
      <p:sp>
        <p:nvSpPr>
          <p:cNvPr id="146" name="Shape 146"/>
          <p:cNvSpPr/>
          <p:nvPr>
            <p:ph type="body" idx="1"/>
          </p:nvPr>
        </p:nvSpPr>
        <p:spPr>
          <a:xfrm>
            <a:off x="66675" y="2325290"/>
            <a:ext cx="12752388" cy="7282525"/>
          </a:xfrm>
          <a:prstGeom prst="rect">
            <a:avLst/>
          </a:prstGeom>
        </p:spPr>
        <p:txBody>
          <a:bodyPr/>
          <a:lstStyle/>
          <a:p>
            <a:pPr>
              <a:buBlip>
                <a:blip r:embed="rId2"/>
              </a:buBlip>
            </a:pPr>
            <a:r>
              <a:t>Multiple-Choice and Short Answer:</a:t>
            </a:r>
          </a:p>
          <a:p>
            <a:pPr lvl="1">
              <a:buBlip>
                <a:blip r:embed="rId2"/>
              </a:buBlip>
            </a:pPr>
            <a:r>
              <a:t>Excerpt: Who would agree, who would disagree?</a:t>
            </a:r>
          </a:p>
          <a:p>
            <a:pPr lvl="1">
              <a:buBlip>
                <a:blip r:embed="rId2"/>
              </a:buBlip>
            </a:pPr>
            <a:r>
              <a:t>Impacts of the proclamation/address</a:t>
            </a:r>
          </a:p>
          <a:p>
            <a:pPr>
              <a:buBlip>
                <a:blip r:embed="rId2"/>
              </a:buBlip>
            </a:pPr>
            <a:r>
              <a:t>Essays:</a:t>
            </a:r>
          </a:p>
          <a:p>
            <a:pPr lvl="1">
              <a:buBlip>
                <a:blip r:embed="rId2"/>
              </a:buBlip>
            </a:pPr>
            <a:r>
              <a:t>Synthesis Point - ANY Foreign Policy Essay</a:t>
            </a:r>
          </a:p>
          <a:p>
            <a:pPr lvl="2">
              <a:buBlip>
                <a:blip r:embed="rId2"/>
              </a:buBlip>
            </a:pPr>
            <a:r>
              <a:t>WWI, WWII</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570309" y="203200"/>
            <a:ext cx="11864182" cy="2540000"/>
          </a:xfrm>
          <a:prstGeom prst="rect">
            <a:avLst/>
          </a:prstGeom>
        </p:spPr>
        <p:txBody>
          <a:bodyPr/>
          <a:lstStyle/>
          <a:p>
            <a:pPr/>
            <a:r>
              <a:t>Thanks For Watching!</a:t>
            </a:r>
          </a:p>
        </p:txBody>
      </p:sp>
      <p:sp>
        <p:nvSpPr>
          <p:cNvPr id="149" name="Shape 149"/>
          <p:cNvSpPr/>
          <p:nvPr>
            <p:ph type="body" sz="half" idx="1"/>
          </p:nvPr>
        </p:nvSpPr>
        <p:spPr>
          <a:xfrm>
            <a:off x="524933" y="2946400"/>
            <a:ext cx="5270501" cy="6096000"/>
          </a:xfrm>
          <a:prstGeom prst="rect">
            <a:avLst/>
          </a:prstGeom>
        </p:spPr>
        <p:txBody>
          <a:bodyPr/>
          <a:lstStyle>
            <a:lvl1pPr>
              <a:buBlip>
                <a:blip r:embed="rId2"/>
              </a:buBlip>
            </a:lvl1pPr>
          </a:lstStyle>
          <a:p>
            <a:pPr/>
            <a:r>
              <a:t>Make sure you check out Cabinet Battle #2, One Last Time, and the whole album!</a:t>
            </a:r>
          </a:p>
        </p:txBody>
      </p:sp>
      <p:pic>
        <p:nvPicPr>
          <p:cNvPr id="150" name="pasted-image.tiff"/>
          <p:cNvPicPr>
            <a:picLocks noChangeAspect="1"/>
          </p:cNvPicPr>
          <p:nvPr/>
        </p:nvPicPr>
        <p:blipFill>
          <a:blip r:embed="rId3">
            <a:extLst/>
          </a:blip>
          <a:stretch>
            <a:fillRect/>
          </a:stretch>
        </p:blipFill>
        <p:spPr>
          <a:xfrm>
            <a:off x="5908289" y="3591983"/>
            <a:ext cx="6639311" cy="4423441"/>
          </a:xfrm>
          <a:prstGeom prst="rect">
            <a:avLst/>
          </a:prstGeom>
          <a:ln w="88900">
            <a:miter lim="400000"/>
          </a:ln>
        </p:spPr>
      </p:pic>
      <p:pic>
        <p:nvPicPr>
          <p:cNvPr id="151" name=""/>
          <p:cNvPicPr>
            <a:picLocks noChangeAspect="0"/>
          </p:cNvPicPr>
          <p:nvPr/>
        </p:nvPicPr>
        <p:blipFill>
          <a:blip r:embed="rId4">
            <a:extLst/>
          </a:blip>
          <a:stretch>
            <a:fillRect/>
          </a:stretch>
        </p:blipFill>
        <p:spPr>
          <a:xfrm rot="3638652">
            <a:off x="6891014" y="4349704"/>
            <a:ext cx="2950988" cy="405070"/>
          </a:xfrm>
          <a:prstGeom prst="rect">
            <a:avLst/>
          </a:prstGeom>
        </p:spPr>
      </p:pic>
      <p:sp>
        <p:nvSpPr>
          <p:cNvPr id="153" name="Shape 153"/>
          <p:cNvSpPr/>
          <p:nvPr/>
        </p:nvSpPr>
        <p:spPr>
          <a:xfrm>
            <a:off x="6036733" y="1989666"/>
            <a:ext cx="4083977" cy="1270001"/>
          </a:xfrm>
          <a:prstGeom prst="rect">
            <a:avLst/>
          </a:prstGeom>
          <a:blipFill>
            <a:blip r:embed="rId5"/>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100">
                <a:effectLst>
                  <a:outerShdw sx="100000" sy="100000" kx="0" ky="0" algn="b" rotWithShape="0" blurRad="63500" dist="25400" dir="2700000">
                    <a:srgbClr val="000000">
                      <a:alpha val="70000"/>
                    </a:srgbClr>
                  </a:outerShdw>
                </a:effectLst>
              </a:defRPr>
            </a:lvl1pPr>
          </a:lstStyle>
          <a:p>
            <a:pPr/>
            <a:r>
              <a:t>Leslie Odom Jr. as Aaron Burr - the most talented person ALIVE</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