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25400" cap="flat">
              <a:solidFill>
                <a:srgbClr val="66635E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D6D5CB"/>
              </a:solidFill>
              <a:prstDash val="solid"/>
              <a:miter lim="400000"/>
            </a:ln>
          </a:left>
          <a:right>
            <a:ln w="12700" cap="flat">
              <a:solidFill>
                <a:srgbClr val="D6D5CB"/>
              </a:solidFill>
              <a:prstDash val="solid"/>
              <a:miter lim="400000"/>
            </a:ln>
          </a:right>
          <a:top>
            <a:ln w="12700" cap="flat">
              <a:solidFill>
                <a:srgbClr val="D6D5CB"/>
              </a:solidFill>
              <a:prstDash val="solid"/>
              <a:miter lim="400000"/>
            </a:ln>
          </a:top>
          <a:bottom>
            <a:ln w="12700" cap="flat">
              <a:solidFill>
                <a:srgbClr val="D6D5CB"/>
              </a:solidFill>
              <a:prstDash val="solid"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EADA0"/>
              </a:solidFill>
              <a:prstDash val="solid"/>
              <a:miter lim="400000"/>
            </a:ln>
          </a:left>
          <a:right>
            <a:ln w="12700" cap="flat">
              <a:solidFill>
                <a:srgbClr val="AEADA0"/>
              </a:solidFill>
              <a:prstDash val="solid"/>
              <a:miter lim="400000"/>
            </a:ln>
          </a:right>
          <a:top>
            <a:ln w="12700" cap="flat">
              <a:solidFill>
                <a:srgbClr val="AEADA0"/>
              </a:solidFill>
              <a:prstDash val="solid"/>
              <a:miter lim="400000"/>
            </a:ln>
          </a:top>
          <a:bottom>
            <a:ln w="12700" cap="flat">
              <a:solidFill>
                <a:srgbClr val="AEADA0"/>
              </a:solidFill>
              <a:prstDash val="solid"/>
              <a:miter lim="400000"/>
            </a:ln>
          </a:bottom>
          <a:insideH>
            <a:ln w="12700" cap="flat">
              <a:solidFill>
                <a:srgbClr val="AEADA0"/>
              </a:solidFill>
              <a:prstDash val="solid"/>
              <a:miter lim="400000"/>
            </a:ln>
          </a:insideH>
          <a:insideV>
            <a:ln w="12700" cap="flat">
              <a:solidFill>
                <a:srgbClr val="AEADA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83827D"/>
              </a:solidFill>
              <a:prstDash val="solid"/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83827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flat">
              <a:solidFill>
                <a:srgbClr val="83827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3827D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5" name="Shape 16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1422400" y="5245100"/>
            <a:ext cx="10541000" cy="26289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Shape 13"/>
          <p:cNvSpPr/>
          <p:nvPr>
            <p:ph type="body" sz="quarter" idx="1"/>
          </p:nvPr>
        </p:nvSpPr>
        <p:spPr>
          <a:xfrm>
            <a:off x="1422400" y="7861300"/>
            <a:ext cx="10541000" cy="1371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xfrm>
            <a:off x="6349999" y="9474200"/>
            <a:ext cx="312015" cy="29982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278468" y="8356600"/>
            <a:ext cx="12459504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6" name="Shape 116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17" name="Shape 117"/>
          <p:cNvSpPr/>
          <p:nvPr>
            <p:ph type="pic" sz="quarter" idx="13"/>
          </p:nvPr>
        </p:nvSpPr>
        <p:spPr>
          <a:xfrm>
            <a:off x="8597900" y="4356100"/>
            <a:ext cx="4038600" cy="3911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8" name="Shape 118"/>
          <p:cNvSpPr/>
          <p:nvPr>
            <p:ph type="pic" idx="14"/>
          </p:nvPr>
        </p:nvSpPr>
        <p:spPr>
          <a:xfrm>
            <a:off x="368899" y="368300"/>
            <a:ext cx="8140701" cy="7899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9" name="Shape 119"/>
          <p:cNvSpPr/>
          <p:nvPr>
            <p:ph type="pic" sz="quarter" idx="15"/>
          </p:nvPr>
        </p:nvSpPr>
        <p:spPr>
          <a:xfrm>
            <a:off x="8597900" y="368300"/>
            <a:ext cx="4038600" cy="3911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0" name="Shape 120"/>
          <p:cNvSpPr/>
          <p:nvPr>
            <p:ph type="title"/>
          </p:nvPr>
        </p:nvSpPr>
        <p:spPr>
          <a:xfrm>
            <a:off x="368300" y="8369300"/>
            <a:ext cx="122682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xfrm>
            <a:off x="368300" y="9017000"/>
            <a:ext cx="122682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hape 1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1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278468" y="8356600"/>
            <a:ext cx="12459504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0" name="Shape 130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31" name="Shape 131"/>
          <p:cNvSpPr/>
          <p:nvPr>
            <p:ph type="pic" idx="13"/>
          </p:nvPr>
        </p:nvSpPr>
        <p:spPr>
          <a:xfrm>
            <a:off x="368899" y="368300"/>
            <a:ext cx="12268201" cy="7899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2" name="Shape 132"/>
          <p:cNvSpPr/>
          <p:nvPr>
            <p:ph type="title"/>
          </p:nvPr>
        </p:nvSpPr>
        <p:spPr>
          <a:xfrm>
            <a:off x="368300" y="8369300"/>
            <a:ext cx="122682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3" name="Shape 133"/>
          <p:cNvSpPr/>
          <p:nvPr>
            <p:ph type="body" sz="quarter" idx="1"/>
          </p:nvPr>
        </p:nvSpPr>
        <p:spPr>
          <a:xfrm>
            <a:off x="368300" y="9017000"/>
            <a:ext cx="122682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Shape 1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body" sz="quarter" idx="13"/>
          </p:nvPr>
        </p:nvSpPr>
        <p:spPr>
          <a:xfrm>
            <a:off x="1270000" y="4292600"/>
            <a:ext cx="104648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42" name="Shape 142"/>
          <p:cNvSpPr/>
          <p:nvPr>
            <p:ph type="body" sz="quarter" idx="14"/>
          </p:nvPr>
        </p:nvSpPr>
        <p:spPr>
          <a:xfrm>
            <a:off x="1270000" y="6362700"/>
            <a:ext cx="10464800" cy="52344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i="1" sz="2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43" name="Shape 1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51" name="Shape 1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278468" y="89154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" name="Shape 22"/>
          <p:cNvSpPr/>
          <p:nvPr/>
        </p:nvSpPr>
        <p:spPr>
          <a:xfrm>
            <a:off x="5256995" y="8902700"/>
            <a:ext cx="1" cy="592215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" name="Shape 23"/>
          <p:cNvSpPr/>
          <p:nvPr/>
        </p:nvSpPr>
        <p:spPr>
          <a:xfrm>
            <a:off x="278468" y="71882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Shape 24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" name="Shape 25"/>
          <p:cNvSpPr/>
          <p:nvPr>
            <p:ph type="body" sz="quarter" idx="13"/>
          </p:nvPr>
        </p:nvSpPr>
        <p:spPr>
          <a:xfrm>
            <a:off x="6359707" y="8877300"/>
            <a:ext cx="1189179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NAME</a:t>
            </a:r>
          </a:p>
        </p:txBody>
      </p:sp>
      <p:sp>
        <p:nvSpPr>
          <p:cNvPr id="26" name="Shape 26"/>
          <p:cNvSpPr/>
          <p:nvPr>
            <p:ph type="body" sz="quarter" idx="14"/>
          </p:nvPr>
        </p:nvSpPr>
        <p:spPr>
          <a:xfrm>
            <a:off x="339854" y="7197750"/>
            <a:ext cx="935432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PROJECT</a:t>
            </a:r>
          </a:p>
        </p:txBody>
      </p:sp>
      <p:sp>
        <p:nvSpPr>
          <p:cNvPr id="27" name="Shape 27"/>
          <p:cNvSpPr/>
          <p:nvPr>
            <p:ph type="body" sz="quarter" idx="15"/>
          </p:nvPr>
        </p:nvSpPr>
        <p:spPr>
          <a:xfrm>
            <a:off x="339905" y="8912250"/>
            <a:ext cx="579730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28" name="Shape 28"/>
          <p:cNvSpPr/>
          <p:nvPr>
            <p:ph type="body" sz="quarter" idx="16"/>
          </p:nvPr>
        </p:nvSpPr>
        <p:spPr>
          <a:xfrm>
            <a:off x="5318302" y="8912250"/>
            <a:ext cx="752781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Client</a:t>
            </a:r>
          </a:p>
        </p:txBody>
      </p:sp>
      <p:sp>
        <p:nvSpPr>
          <p:cNvPr id="29" name="Shape 29"/>
          <p:cNvSpPr/>
          <p:nvPr>
            <p:ph type="body" sz="quarter" idx="17"/>
          </p:nvPr>
        </p:nvSpPr>
        <p:spPr>
          <a:xfrm>
            <a:off x="1422400" y="8877300"/>
            <a:ext cx="1045160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30" name="Shape 30"/>
          <p:cNvSpPr/>
          <p:nvPr>
            <p:ph type="pic" idx="18"/>
          </p:nvPr>
        </p:nvSpPr>
        <p:spPr>
          <a:xfrm>
            <a:off x="368300" y="355600"/>
            <a:ext cx="12268200" cy="673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1" name="Shape 31"/>
          <p:cNvSpPr/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2" name="Shape 32"/>
          <p:cNvSpPr/>
          <p:nvPr>
            <p:ph type="body" sz="quarter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 4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278468" y="89154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1" name="Shape 41"/>
          <p:cNvSpPr/>
          <p:nvPr/>
        </p:nvSpPr>
        <p:spPr>
          <a:xfrm>
            <a:off x="5256995" y="8902700"/>
            <a:ext cx="1" cy="592215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2" name="Shape 42"/>
          <p:cNvSpPr/>
          <p:nvPr/>
        </p:nvSpPr>
        <p:spPr>
          <a:xfrm>
            <a:off x="278468" y="71882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" name="Shape 43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4" name="Shape 44"/>
          <p:cNvSpPr/>
          <p:nvPr>
            <p:ph type="body" sz="quarter" idx="13"/>
          </p:nvPr>
        </p:nvSpPr>
        <p:spPr>
          <a:xfrm>
            <a:off x="6359707" y="8877300"/>
            <a:ext cx="1189179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NAME</a:t>
            </a:r>
          </a:p>
        </p:txBody>
      </p:sp>
      <p:sp>
        <p:nvSpPr>
          <p:cNvPr id="45" name="Shape 45"/>
          <p:cNvSpPr/>
          <p:nvPr>
            <p:ph type="body" sz="quarter" idx="14"/>
          </p:nvPr>
        </p:nvSpPr>
        <p:spPr>
          <a:xfrm>
            <a:off x="339854" y="7197750"/>
            <a:ext cx="935432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PROJECT</a:t>
            </a:r>
          </a:p>
        </p:txBody>
      </p:sp>
      <p:sp>
        <p:nvSpPr>
          <p:cNvPr id="46" name="Shape 46"/>
          <p:cNvSpPr/>
          <p:nvPr>
            <p:ph type="body" sz="quarter" idx="15"/>
          </p:nvPr>
        </p:nvSpPr>
        <p:spPr>
          <a:xfrm>
            <a:off x="339905" y="8912250"/>
            <a:ext cx="579730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47" name="Shape 47"/>
          <p:cNvSpPr/>
          <p:nvPr>
            <p:ph type="body" sz="quarter" idx="16"/>
          </p:nvPr>
        </p:nvSpPr>
        <p:spPr>
          <a:xfrm>
            <a:off x="5318302" y="8912250"/>
            <a:ext cx="752781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Client</a:t>
            </a:r>
          </a:p>
        </p:txBody>
      </p:sp>
      <p:sp>
        <p:nvSpPr>
          <p:cNvPr id="48" name="Shape 48"/>
          <p:cNvSpPr/>
          <p:nvPr>
            <p:ph type="body" sz="quarter" idx="17"/>
          </p:nvPr>
        </p:nvSpPr>
        <p:spPr>
          <a:xfrm>
            <a:off x="1419408" y="8877300"/>
            <a:ext cx="1045160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49" name="Shape 49"/>
          <p:cNvSpPr/>
          <p:nvPr>
            <p:ph type="pic" sz="half" idx="18"/>
          </p:nvPr>
        </p:nvSpPr>
        <p:spPr>
          <a:xfrm>
            <a:off x="368300" y="368300"/>
            <a:ext cx="4851400" cy="673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0" name="Shape 50"/>
          <p:cNvSpPr/>
          <p:nvPr>
            <p:ph type="pic" sz="quarter" idx="19"/>
          </p:nvPr>
        </p:nvSpPr>
        <p:spPr>
          <a:xfrm>
            <a:off x="5295900" y="368300"/>
            <a:ext cx="2413000" cy="3327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1" name="Shape 51"/>
          <p:cNvSpPr/>
          <p:nvPr>
            <p:ph type="pic" sz="quarter" idx="20"/>
          </p:nvPr>
        </p:nvSpPr>
        <p:spPr>
          <a:xfrm>
            <a:off x="5295900" y="3771900"/>
            <a:ext cx="2413000" cy="3327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2" name="Shape 52"/>
          <p:cNvSpPr/>
          <p:nvPr>
            <p:ph type="pic" sz="half" idx="21"/>
          </p:nvPr>
        </p:nvSpPr>
        <p:spPr>
          <a:xfrm>
            <a:off x="7785100" y="368300"/>
            <a:ext cx="4851400" cy="673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Shape 53"/>
          <p:cNvSpPr/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4" name="Shape 54"/>
          <p:cNvSpPr/>
          <p:nvPr>
            <p:ph type="body" sz="quarter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xfrm>
            <a:off x="1231900" y="3568700"/>
            <a:ext cx="10541000" cy="2628900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3" name="Shape 63"/>
          <p:cNvSpPr/>
          <p:nvPr>
            <p:ph type="sldNum" sz="quarter" idx="2"/>
          </p:nvPr>
        </p:nvSpPr>
        <p:spPr>
          <a:xfrm>
            <a:off x="6349999" y="9474200"/>
            <a:ext cx="312015" cy="29982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pic" sz="half" idx="13"/>
          </p:nvPr>
        </p:nvSpPr>
        <p:spPr>
          <a:xfrm>
            <a:off x="6921500" y="1354541"/>
            <a:ext cx="5156200" cy="7035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1" name="Shape 71"/>
          <p:cNvSpPr/>
          <p:nvPr>
            <p:ph type="title"/>
          </p:nvPr>
        </p:nvSpPr>
        <p:spPr>
          <a:xfrm>
            <a:off x="1041400" y="1295400"/>
            <a:ext cx="5334000" cy="3924300"/>
          </a:xfrm>
          <a:prstGeom prst="rect">
            <a:avLst/>
          </a:prstGeom>
        </p:spPr>
        <p:txBody>
          <a:bodyPr anchor="b"/>
          <a:lstStyle>
            <a:lvl1pPr>
              <a:defRPr cap="all" sz="65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2" name="Shape 72"/>
          <p:cNvSpPr/>
          <p:nvPr>
            <p:ph type="body" sz="quarter" idx="1"/>
          </p:nvPr>
        </p:nvSpPr>
        <p:spPr>
          <a:xfrm>
            <a:off x="1041400" y="5207000"/>
            <a:ext cx="5334000" cy="3225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1" name="Shape 8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9" name="Shape 89"/>
          <p:cNvSpPr/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pic" sz="quarter" idx="13"/>
          </p:nvPr>
        </p:nvSpPr>
        <p:spPr>
          <a:xfrm>
            <a:off x="7645400" y="2768600"/>
            <a:ext cx="42926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Shape 98"/>
          <p:cNvSpPr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9" name="Shape 99"/>
          <p:cNvSpPr/>
          <p:nvPr>
            <p:ph type="body" sz="half" idx="1"/>
          </p:nvPr>
        </p:nvSpPr>
        <p:spPr>
          <a:xfrm>
            <a:off x="1041400" y="2768600"/>
            <a:ext cx="5334000" cy="57150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2800"/>
              </a:spcBef>
              <a:buBlip>
                <a:blip r:embed="rId2"/>
              </a:buBlip>
              <a:defRPr sz="3000"/>
            </a:lvl1pPr>
            <a:lvl2pPr marL="762000" indent="-381000">
              <a:spcBef>
                <a:spcPts val="2800"/>
              </a:spcBef>
              <a:buBlip>
                <a:blip r:embed="rId2"/>
              </a:buBlip>
              <a:defRPr sz="3000"/>
            </a:lvl2pPr>
            <a:lvl3pPr marL="1143000" indent="-381000">
              <a:spcBef>
                <a:spcPts val="2800"/>
              </a:spcBef>
              <a:buBlip>
                <a:blip r:embed="rId2"/>
              </a:buBlip>
              <a:defRPr sz="3000"/>
            </a:lvl3pPr>
            <a:lvl4pPr marL="1524000" indent="-381000">
              <a:spcBef>
                <a:spcPts val="2800"/>
              </a:spcBef>
              <a:buBlip>
                <a:blip r:embed="rId2"/>
              </a:buBlip>
              <a:defRPr sz="3000"/>
            </a:lvl4pPr>
            <a:lvl5pPr marL="1905000" indent="-3810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hape 10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041400" y="1473200"/>
            <a:ext cx="10922000" cy="680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1041400" y="254000"/>
            <a:ext cx="10922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6352743" y="9474200"/>
            <a:ext cx="312014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400">
                <a:solidFill>
                  <a:srgbClr val="5C88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4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tif"/><Relationship Id="rId4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3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ctrTitle"/>
          </p:nvPr>
        </p:nvSpPr>
        <p:spPr>
          <a:xfrm>
            <a:off x="1422400" y="2984500"/>
            <a:ext cx="10541000" cy="2628900"/>
          </a:xfrm>
          <a:prstGeom prst="rect">
            <a:avLst/>
          </a:prstGeom>
        </p:spPr>
        <p:txBody>
          <a:bodyPr/>
          <a:lstStyle>
            <a:lvl1pPr algn="ctr" defTabSz="560831">
              <a:defRPr sz="6911"/>
            </a:lvl1pPr>
          </a:lstStyle>
          <a:p>
            <a:pPr/>
            <a:r>
              <a:t>APUSH Review: Key Concept 4.2 (Revised, 2015 Edition)</a:t>
            </a:r>
          </a:p>
        </p:txBody>
      </p:sp>
      <p:sp>
        <p:nvSpPr>
          <p:cNvPr id="168" name="Shape 168"/>
          <p:cNvSpPr/>
          <p:nvPr>
            <p:ph type="subTitle" sz="quarter" idx="1"/>
          </p:nvPr>
        </p:nvSpPr>
        <p:spPr>
          <a:xfrm>
            <a:off x="1422400" y="5880100"/>
            <a:ext cx="10541000" cy="1371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Everything You Need to Know About Key Concept 4.2 To Succeed In APUSH</a:t>
            </a:r>
          </a:p>
        </p:txBody>
      </p:sp>
      <p:sp>
        <p:nvSpPr>
          <p:cNvPr id="169" name="Shape 169"/>
          <p:cNvSpPr/>
          <p:nvPr/>
        </p:nvSpPr>
        <p:spPr>
          <a:xfrm>
            <a:off x="3788370" y="2494888"/>
            <a:ext cx="5428060" cy="4789224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It’s Shoutout Time! Mrs. Moore’s class from Temecula,  Coach Slaughter’s Class, and Ms. Powell’s Class! Thanks for watching! 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title"/>
          </p:nvPr>
        </p:nvSpPr>
        <p:spPr>
          <a:xfrm>
            <a:off x="1041400" y="266700"/>
            <a:ext cx="10922000" cy="1706315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Test Tips</a:t>
            </a:r>
          </a:p>
        </p:txBody>
      </p:sp>
      <p:sp>
        <p:nvSpPr>
          <p:cNvPr id="205" name="Shape 205"/>
          <p:cNvSpPr/>
          <p:nvPr>
            <p:ph type="body" idx="1"/>
          </p:nvPr>
        </p:nvSpPr>
        <p:spPr>
          <a:xfrm>
            <a:off x="330200" y="1786466"/>
            <a:ext cx="12344400" cy="7679267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Multiple-Choice and Short Answer:</a:t>
            </a:r>
          </a:p>
          <a:p>
            <a:pPr lvl="1">
              <a:buBlip>
                <a:blip r:embed="rId2"/>
              </a:buBlip>
            </a:pPr>
            <a:r>
              <a:t>Impact of the Market Revolution (wealth, gender/family roles)</a:t>
            </a:r>
          </a:p>
          <a:p>
            <a:pPr lvl="1">
              <a:buBlip>
                <a:blip r:embed="rId2"/>
              </a:buBlip>
            </a:pPr>
            <a:r>
              <a:t>Impact of technology on industry and agriculture</a:t>
            </a:r>
          </a:p>
          <a:p>
            <a:pPr lvl="1">
              <a:buBlip>
                <a:blip r:embed="rId2"/>
              </a:buBlip>
            </a:pPr>
            <a:r>
              <a:t>Goals and impacts of the American System</a:t>
            </a:r>
          </a:p>
          <a:p>
            <a:pPr>
              <a:buBlip>
                <a:blip r:embed="rId2"/>
              </a:buBlip>
            </a:pPr>
            <a:r>
              <a:t>Essay Questions:</a:t>
            </a:r>
          </a:p>
          <a:p>
            <a:pPr lvl="1">
              <a:buBlip>
                <a:blip r:embed="rId2"/>
              </a:buBlip>
            </a:pPr>
            <a:r>
              <a:t>Market Revolution</a:t>
            </a:r>
          </a:p>
          <a:p>
            <a:pPr lvl="1">
              <a:buBlip>
                <a:blip r:embed="rId2"/>
              </a:buBlip>
            </a:pPr>
            <a:r>
              <a:t>Reasons for sectional tensions/emergence of unique regional identities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title"/>
          </p:nvPr>
        </p:nvSpPr>
        <p:spPr>
          <a:xfrm>
            <a:off x="584200" y="266700"/>
            <a:ext cx="11836401" cy="2438400"/>
          </a:xfrm>
          <a:prstGeom prst="rect">
            <a:avLst/>
          </a:prstGeom>
        </p:spPr>
        <p:txBody>
          <a:bodyPr/>
          <a:lstStyle/>
          <a:p>
            <a:pPr/>
            <a:r>
              <a:t>See You Back Here For 4.3!</a:t>
            </a:r>
          </a:p>
        </p:txBody>
      </p:sp>
      <p:sp>
        <p:nvSpPr>
          <p:cNvPr id="208" name="Shape 208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Thanks for watching</a:t>
            </a:r>
          </a:p>
          <a:p>
            <a:pPr>
              <a:buBlip>
                <a:blip r:embed="rId2"/>
              </a:buBlip>
            </a:pPr>
            <a:r>
              <a:t>Good luck in May!</a:t>
            </a:r>
          </a:p>
        </p:txBody>
      </p:sp>
      <p:pic>
        <p:nvPicPr>
          <p:cNvPr id="209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45666" y="4091258"/>
            <a:ext cx="6673225" cy="30696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Key Concept 4.2 </a:t>
            </a:r>
          </a:p>
        </p:txBody>
      </p:sp>
      <p:sp>
        <p:nvSpPr>
          <p:cNvPr id="172" name="Shape 17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5600" indent="-355600" defTabSz="467359">
              <a:spcBef>
                <a:spcPts val="2500"/>
              </a:spcBef>
              <a:buBlip>
                <a:blip r:embed="rId2"/>
              </a:buBlip>
              <a:defRPr sz="2880"/>
            </a:pPr>
            <a:r>
              <a:t>“Innovations in technology, agriculture, and commerce powerfully accelerated the American economy, precipitating profound changes to U.S. society and to national and regional identities.”</a:t>
            </a:r>
          </a:p>
          <a:p>
            <a:pPr lvl="1" marL="711200" indent="-355600" defTabSz="467359">
              <a:spcBef>
                <a:spcPts val="2500"/>
              </a:spcBef>
              <a:buBlip>
                <a:blip r:embed="rId2"/>
              </a:buBlip>
              <a:defRPr sz="2880"/>
            </a:pPr>
            <a:r>
              <a:t>Page 47</a:t>
            </a:r>
          </a:p>
          <a:p>
            <a:pPr lvl="1" marL="711200" indent="-355600" defTabSz="467359">
              <a:spcBef>
                <a:spcPts val="2500"/>
              </a:spcBef>
              <a:buBlip>
                <a:blip r:embed="rId2"/>
              </a:buBlip>
              <a:defRPr sz="2880"/>
            </a:pPr>
            <a:r>
              <a:t>Big Idea Questions:</a:t>
            </a:r>
          </a:p>
          <a:p>
            <a:pPr lvl="2" marL="1066800" indent="-355600" defTabSz="467359">
              <a:spcBef>
                <a:spcPts val="2500"/>
              </a:spcBef>
              <a:buBlip>
                <a:blip r:embed="rId2"/>
              </a:buBlip>
              <a:defRPr sz="2880"/>
            </a:pPr>
            <a:r>
              <a:t>How did the Market Revolution revolutionize the production of goods and family/gender roles?</a:t>
            </a:r>
          </a:p>
          <a:p>
            <a:pPr lvl="2" marL="1066800" indent="-355600" defTabSz="467359">
              <a:spcBef>
                <a:spcPts val="2500"/>
              </a:spcBef>
              <a:buBlip>
                <a:blip r:embed="rId2"/>
              </a:buBlip>
              <a:defRPr sz="2880"/>
            </a:pPr>
            <a:r>
              <a:t>How did new inventions transform the production of goods?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/>
          </p:nvPr>
        </p:nvSpPr>
        <p:spPr>
          <a:xfrm>
            <a:off x="1041400" y="266700"/>
            <a:ext cx="10922000" cy="1706315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Key Concept 4.2, I</a:t>
            </a:r>
          </a:p>
        </p:txBody>
      </p:sp>
      <p:sp>
        <p:nvSpPr>
          <p:cNvPr id="175" name="Shape 175"/>
          <p:cNvSpPr/>
          <p:nvPr>
            <p:ph type="body" idx="1"/>
          </p:nvPr>
        </p:nvSpPr>
        <p:spPr>
          <a:xfrm>
            <a:off x="330200" y="1786466"/>
            <a:ext cx="12344400" cy="7679267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“New transportation systems and technologies dramatically expanded manufacturing and agricultural production.” pf. 47</a:t>
            </a:r>
          </a:p>
          <a:p>
            <a:pPr>
              <a:buBlip>
                <a:blip r:embed="rId2"/>
              </a:buBlip>
            </a:pPr>
            <a:r>
              <a:t>A) Market Revolution:</a:t>
            </a:r>
          </a:p>
          <a:p>
            <a:pPr lvl="1">
              <a:buBlip>
                <a:blip r:embed="rId2"/>
              </a:buBlip>
            </a:pPr>
            <a:r>
              <a:t>Revolution in transportation, communication, and production of goods</a:t>
            </a:r>
          </a:p>
          <a:p>
            <a:pPr lvl="1">
              <a:buBlip>
                <a:blip r:embed="rId2"/>
              </a:buBlip>
            </a:pPr>
            <a:r>
              <a:t>Impact of the Revolution?</a:t>
            </a:r>
          </a:p>
          <a:p>
            <a:pPr lvl="2">
              <a:buBlip>
                <a:blip r:embed="rId2"/>
              </a:buBlip>
            </a:pPr>
            <a:r>
              <a:t>Manufactured goods became more organized</a:t>
            </a:r>
          </a:p>
          <a:p>
            <a:pPr lvl="2">
              <a:buBlip>
                <a:blip r:embed="rId2"/>
              </a:buBlip>
            </a:pPr>
            <a:r>
              <a:t>Lowell Factory System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/>
          </p:nvPr>
        </p:nvSpPr>
        <p:spPr>
          <a:xfrm>
            <a:off x="1041400" y="266700"/>
            <a:ext cx="10922000" cy="1706315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Key Concept 4.2, I</a:t>
            </a:r>
          </a:p>
        </p:txBody>
      </p:sp>
      <p:sp>
        <p:nvSpPr>
          <p:cNvPr id="178" name="Shape 178"/>
          <p:cNvSpPr/>
          <p:nvPr>
            <p:ph type="body" idx="1"/>
          </p:nvPr>
        </p:nvSpPr>
        <p:spPr>
          <a:xfrm>
            <a:off x="330200" y="1786466"/>
            <a:ext cx="12344400" cy="7679267"/>
          </a:xfrm>
          <a:prstGeom prst="rect">
            <a:avLst/>
          </a:prstGeom>
        </p:spPr>
        <p:txBody>
          <a:bodyPr/>
          <a:lstStyle/>
          <a:p>
            <a:pPr marL="408940" indent="-408940" defTabSz="537463">
              <a:spcBef>
                <a:spcPts val="2900"/>
              </a:spcBef>
              <a:buBlip>
                <a:blip r:embed="rId2"/>
              </a:buBlip>
              <a:defRPr sz="3312"/>
            </a:pPr>
            <a:r>
              <a:t>B) New Innovations (Check Video in Description):</a:t>
            </a:r>
          </a:p>
          <a:p>
            <a:pPr lvl="1" marL="817880" indent="-408940" defTabSz="537463">
              <a:spcBef>
                <a:spcPts val="2900"/>
              </a:spcBef>
              <a:buBlip>
                <a:blip r:embed="rId2"/>
              </a:buBlip>
              <a:defRPr sz="3312"/>
            </a:pPr>
            <a:r>
              <a:t>Textile Machinery - Spinning Jenny (Samuel Slater)</a:t>
            </a:r>
          </a:p>
          <a:p>
            <a:pPr lvl="1" marL="817880" indent="-408940" defTabSz="537463">
              <a:spcBef>
                <a:spcPts val="2900"/>
              </a:spcBef>
              <a:buBlip>
                <a:blip r:embed="rId2"/>
              </a:buBlip>
              <a:defRPr sz="3312"/>
            </a:pPr>
            <a:r>
              <a:t>Interchangeable Parts (Eli Whitney)</a:t>
            </a:r>
          </a:p>
          <a:p>
            <a:pPr lvl="1" marL="817880" indent="-408940" defTabSz="537463">
              <a:spcBef>
                <a:spcPts val="2900"/>
              </a:spcBef>
              <a:buBlip>
                <a:blip r:embed="rId2"/>
              </a:buBlip>
              <a:defRPr sz="3312"/>
            </a:pPr>
            <a:r>
              <a:t>Telegraph (Morse Code)</a:t>
            </a:r>
          </a:p>
          <a:p>
            <a:pPr lvl="1" marL="817880" indent="-408940" defTabSz="537463">
              <a:spcBef>
                <a:spcPts val="2900"/>
              </a:spcBef>
              <a:buBlip>
                <a:blip r:embed="rId2"/>
              </a:buBlip>
              <a:defRPr sz="3312"/>
            </a:pPr>
            <a:r>
              <a:t>Agricultural Inventions:</a:t>
            </a:r>
          </a:p>
          <a:p>
            <a:pPr lvl="2" marL="1226819" indent="-408940" defTabSz="537463">
              <a:spcBef>
                <a:spcPts val="2900"/>
              </a:spcBef>
              <a:buBlip>
                <a:blip r:embed="rId2"/>
              </a:buBlip>
              <a:defRPr sz="3312"/>
            </a:pPr>
            <a:r>
              <a:t>Steel Plow (John Deere)</a:t>
            </a:r>
          </a:p>
          <a:p>
            <a:pPr lvl="2" marL="1226819" indent="-408940" defTabSz="537463">
              <a:spcBef>
                <a:spcPts val="2900"/>
              </a:spcBef>
              <a:buBlip>
                <a:blip r:embed="rId2"/>
              </a:buBlip>
              <a:defRPr sz="3312"/>
            </a:pPr>
            <a:r>
              <a:t>McCormick Reaper </a:t>
            </a:r>
          </a:p>
          <a:p>
            <a:pPr lvl="2" marL="1226819" indent="-408940" defTabSz="537463">
              <a:spcBef>
                <a:spcPts val="2900"/>
              </a:spcBef>
              <a:buBlip>
                <a:blip r:embed="rId2"/>
              </a:buBlip>
              <a:defRPr sz="3312"/>
            </a:pPr>
            <a:r>
              <a:t>Cotton Gin (Eli again)</a:t>
            </a:r>
          </a:p>
          <a:p>
            <a:pPr marL="408940" indent="-408940" defTabSz="537463">
              <a:spcBef>
                <a:spcPts val="2900"/>
              </a:spcBef>
              <a:buBlip>
                <a:blip r:embed="rId2"/>
              </a:buBlip>
              <a:defRPr sz="3312"/>
            </a:pPr>
            <a:r>
              <a:t>All of these inventions increased production efficiency</a:t>
            </a:r>
          </a:p>
        </p:txBody>
      </p:sp>
      <p:pic>
        <p:nvPicPr>
          <p:cNvPr id="17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70133" y="4404783"/>
            <a:ext cx="5791201" cy="3822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36716" y="569383"/>
            <a:ext cx="2806701" cy="3822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xit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8" grpId="1"/>
      <p:bldP build="whole" bldLvl="1" animBg="1" rev="0" advAuto="0" spid="180" grpId="2"/>
      <p:bldP build="whole" bldLvl="1" animBg="1" rev="0" advAuto="0" spid="179" grpId="3"/>
      <p:bldP build="whole" bldLvl="1" animBg="1" rev="0" advAuto="0" spid="180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xfrm>
            <a:off x="1041400" y="266700"/>
            <a:ext cx="10922000" cy="1706315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Key Concept 4.2, I</a:t>
            </a:r>
          </a:p>
        </p:txBody>
      </p:sp>
      <p:sp>
        <p:nvSpPr>
          <p:cNvPr id="183" name="Shape 183"/>
          <p:cNvSpPr/>
          <p:nvPr>
            <p:ph type="body" idx="1"/>
          </p:nvPr>
        </p:nvSpPr>
        <p:spPr>
          <a:xfrm>
            <a:off x="330200" y="1786466"/>
            <a:ext cx="12344400" cy="7679267"/>
          </a:xfrm>
          <a:prstGeom prst="rect">
            <a:avLst/>
          </a:prstGeom>
        </p:spPr>
        <p:txBody>
          <a:bodyPr/>
          <a:lstStyle/>
          <a:p>
            <a:pPr marL="404495" indent="-404495" defTabSz="531622">
              <a:spcBef>
                <a:spcPts val="2900"/>
              </a:spcBef>
              <a:buBlip>
                <a:blip r:embed="rId2"/>
              </a:buBlip>
              <a:defRPr sz="3276"/>
            </a:pPr>
            <a:r>
              <a:t>C) Development of Infrastructure:</a:t>
            </a:r>
          </a:p>
          <a:p>
            <a:pPr lvl="1" marL="808990" indent="-404495" defTabSz="531622">
              <a:spcBef>
                <a:spcPts val="2900"/>
              </a:spcBef>
              <a:buBlip>
                <a:blip r:embed="rId2"/>
              </a:buBlip>
              <a:defRPr sz="3276"/>
            </a:pPr>
            <a:r>
              <a:t>Roads - Cumberland (MD - OH) - paid for by federal government (Interstate)</a:t>
            </a:r>
          </a:p>
          <a:p>
            <a:pPr lvl="1" marL="808990" indent="-404495" defTabSz="531622">
              <a:spcBef>
                <a:spcPts val="2900"/>
              </a:spcBef>
              <a:buBlip>
                <a:blip r:embed="rId2"/>
              </a:buBlip>
              <a:defRPr sz="3276"/>
            </a:pPr>
            <a:r>
              <a:t>Canals - Erie (Albany to Buffalo) - paid for by NYS (Intrastate)</a:t>
            </a:r>
          </a:p>
          <a:p>
            <a:pPr lvl="1" marL="808990" indent="-404495" defTabSz="531622">
              <a:spcBef>
                <a:spcPts val="2900"/>
              </a:spcBef>
              <a:buBlip>
                <a:blip r:embed="rId2"/>
              </a:buBlip>
              <a:defRPr sz="3276"/>
            </a:pPr>
            <a:r>
              <a:t>Railroads - B&amp;O - Connected Baltimore to OH</a:t>
            </a:r>
          </a:p>
          <a:p>
            <a:pPr lvl="1" marL="808990" indent="-404495" defTabSz="531622">
              <a:spcBef>
                <a:spcPts val="2900"/>
              </a:spcBef>
              <a:buBlip>
                <a:blip r:embed="rId2"/>
              </a:buBlip>
              <a:defRPr sz="3276"/>
            </a:pPr>
            <a:r>
              <a:t>Many projects were paid for by state and local governments, as well as private corporations</a:t>
            </a:r>
          </a:p>
          <a:p>
            <a:pPr marL="404495" indent="-404495" defTabSz="531622">
              <a:spcBef>
                <a:spcPts val="2900"/>
              </a:spcBef>
              <a:buBlip>
                <a:blip r:embed="rId2"/>
              </a:buBlip>
              <a:defRPr sz="3276"/>
            </a:pPr>
            <a:r>
              <a:t>Impact?</a:t>
            </a:r>
          </a:p>
          <a:p>
            <a:pPr lvl="1" marL="808990" indent="-404495" defTabSz="531622">
              <a:spcBef>
                <a:spcPts val="2900"/>
              </a:spcBef>
              <a:buBlip>
                <a:blip r:embed="rId2"/>
              </a:buBlip>
              <a:defRPr sz="3276"/>
            </a:pPr>
            <a:r>
              <a:t>Connected the North and Midwest more closely than the South</a:t>
            </a:r>
          </a:p>
        </p:txBody>
      </p:sp>
      <p:pic>
        <p:nvPicPr>
          <p:cNvPr id="184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32666" y="4959350"/>
            <a:ext cx="7620001" cy="448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44564" y="-29634"/>
            <a:ext cx="5313736" cy="42362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xit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3"/>
      <p:bldP build="p" bldLvl="5" animBg="1" rev="0" advAuto="0" spid="183" grpId="1"/>
      <p:bldP build="whole" bldLvl="1" animBg="1" rev="0" advAuto="0" spid="184" grpId="4"/>
      <p:bldP build="whole" bldLvl="1" animBg="1" rev="0" advAuto="0" spid="185" grpId="5"/>
      <p:bldP build="whole" bldLvl="1" animBg="1" rev="0" advAuto="0" spid="18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xfrm>
            <a:off x="1041400" y="266700"/>
            <a:ext cx="10922000" cy="1706315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Key Concept 4.2, II</a:t>
            </a:r>
          </a:p>
        </p:txBody>
      </p:sp>
      <p:sp>
        <p:nvSpPr>
          <p:cNvPr id="188" name="Shape 188"/>
          <p:cNvSpPr/>
          <p:nvPr>
            <p:ph type="body" idx="1"/>
          </p:nvPr>
        </p:nvSpPr>
        <p:spPr>
          <a:xfrm>
            <a:off x="330200" y="1786466"/>
            <a:ext cx="12344400" cy="7679267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“The changes caused by the market revolution had significant effects on the U.S. society, workers’ lives, and gender and family relations.” pg. 48</a:t>
            </a:r>
          </a:p>
          <a:p>
            <a:pPr>
              <a:buBlip>
                <a:blip r:embed="rId2"/>
              </a:buBlip>
            </a:pPr>
            <a:r>
              <a:t>A) Shift from subsistence farming:</a:t>
            </a:r>
          </a:p>
          <a:p>
            <a:pPr lvl="1">
              <a:buBlip>
                <a:blip r:embed="rId2"/>
              </a:buBlip>
            </a:pPr>
            <a:r>
              <a:t>More men and women worked in factories (no longer in homes)</a:t>
            </a:r>
          </a:p>
          <a:p>
            <a:pPr lvl="2">
              <a:buBlip>
                <a:blip r:embed="rId2"/>
              </a:buBlip>
            </a:pPr>
            <a:r>
              <a:t>Early factories were built near water (Lowell, MA)</a:t>
            </a:r>
          </a:p>
          <a:p>
            <a:pPr lvl="1">
              <a:buBlip>
                <a:blip r:embed="rId2"/>
              </a:buBlip>
            </a:pPr>
            <a:r>
              <a:t>Produced goods for distant markets </a:t>
            </a:r>
          </a:p>
        </p:txBody>
      </p:sp>
      <p:pic>
        <p:nvPicPr>
          <p:cNvPr id="189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59061" y="35983"/>
            <a:ext cx="7739339" cy="54659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9" grpId="2"/>
      <p:bldP build="p" bldLvl="5" animBg="1" rev="0" advAuto="0" spid="188" grpId="1"/>
      <p:bldP build="whole" bldLvl="1" animBg="1" rev="0" advAuto="0" spid="189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xfrm>
            <a:off x="1041400" y="266700"/>
            <a:ext cx="10922000" cy="1706315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Key Concept 4.2, II</a:t>
            </a:r>
          </a:p>
        </p:txBody>
      </p:sp>
      <p:sp>
        <p:nvSpPr>
          <p:cNvPr id="192" name="Shape 192"/>
          <p:cNvSpPr/>
          <p:nvPr>
            <p:ph type="body" idx="1"/>
          </p:nvPr>
        </p:nvSpPr>
        <p:spPr>
          <a:xfrm>
            <a:off x="330200" y="1786466"/>
            <a:ext cx="12344400" cy="7679267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B) Impact of manufacturing and the market revolution?</a:t>
            </a:r>
          </a:p>
          <a:p>
            <a:pPr lvl="1">
              <a:buBlip>
                <a:blip r:embed="rId2"/>
              </a:buBlip>
            </a:pPr>
            <a:r>
              <a:t>Growing middle class</a:t>
            </a:r>
          </a:p>
          <a:p>
            <a:pPr lvl="1">
              <a:buBlip>
                <a:blip r:embed="rId2"/>
              </a:buBlip>
            </a:pPr>
            <a:r>
              <a:t>Widening gap between the rich and poor</a:t>
            </a:r>
          </a:p>
          <a:p>
            <a:pPr>
              <a:buBlip>
                <a:blip r:embed="rId2"/>
              </a:buBlip>
            </a:pPr>
            <a:r>
              <a:t>C) Change in gender and family roles:</a:t>
            </a:r>
          </a:p>
          <a:p>
            <a:pPr lvl="1">
              <a:buBlip>
                <a:blip r:embed="rId2"/>
              </a:buBlip>
            </a:pPr>
            <a:r>
              <a:t>Middle class women were expected to NOT work outside the home</a:t>
            </a:r>
          </a:p>
          <a:p>
            <a:pPr lvl="1">
              <a:buBlip>
                <a:blip r:embed="rId2"/>
              </a:buBlip>
            </a:pPr>
            <a:r>
              <a:t>“Cult of Domesticity” - promoted separate spheres for men and women</a:t>
            </a:r>
          </a:p>
        </p:txBody>
      </p:sp>
      <p:pic>
        <p:nvPicPr>
          <p:cNvPr id="193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92533" y="1026366"/>
            <a:ext cx="3472864" cy="52961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3" grpId="3"/>
      <p:bldP build="p" bldLvl="5" animBg="1" rev="0" advAuto="0" spid="192" grpId="1"/>
      <p:bldP build="whole" bldLvl="1" animBg="1" rev="0" advAuto="0" spid="193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/>
          </p:nvPr>
        </p:nvSpPr>
        <p:spPr>
          <a:xfrm>
            <a:off x="1041400" y="266700"/>
            <a:ext cx="10922000" cy="1706315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Key Concept 4.2, III</a:t>
            </a:r>
          </a:p>
        </p:txBody>
      </p:sp>
      <p:sp>
        <p:nvSpPr>
          <p:cNvPr id="196" name="Shape 196"/>
          <p:cNvSpPr/>
          <p:nvPr>
            <p:ph type="body" idx="1"/>
          </p:nvPr>
        </p:nvSpPr>
        <p:spPr>
          <a:xfrm>
            <a:off x="330200" y="1786466"/>
            <a:ext cx="12344400" cy="7679267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“Economic development shaped settlement and trade patterns, helping to unify the nation while also encouraging the growth of different regions.” pg. 49</a:t>
            </a:r>
          </a:p>
          <a:p>
            <a:pPr>
              <a:buBlip>
                <a:blip r:embed="rId2"/>
              </a:buBlip>
            </a:pPr>
            <a:r>
              <a:t>A) Immigrants from Europe tended to settle in the East and Midwest:</a:t>
            </a:r>
          </a:p>
          <a:p>
            <a:pPr marL="746759" defTabSz="457200">
              <a:spcBef>
                <a:spcPts val="0"/>
              </a:spcBef>
              <a:buBlip>
                <a:blip r:embed="rId2"/>
              </a:buBlip>
              <a:defRPr>
                <a:solidFill>
                  <a:srgbClr val="53585F"/>
                </a:solidFill>
              </a:defRPr>
            </a:pPr>
            <a:r>
              <a:t>Increased interdependence between Northeast and Old Northwest</a:t>
            </a:r>
          </a:p>
          <a:p>
            <a:pPr marL="1071880" defTabSz="457200">
              <a:spcBef>
                <a:spcPts val="0"/>
              </a:spcBef>
              <a:buBlip>
                <a:blip r:embed="rId2"/>
              </a:buBlip>
              <a:defRPr>
                <a:solidFill>
                  <a:srgbClr val="53585F"/>
                </a:solidFill>
              </a:defRPr>
            </a:pPr>
            <a:r>
              <a:t>Germans – Ohio as farmers</a:t>
            </a:r>
          </a:p>
          <a:p>
            <a:pPr marL="1071880" defTabSz="457200">
              <a:spcBef>
                <a:spcPts val="0"/>
              </a:spcBef>
              <a:buBlip>
                <a:blip r:embed="rId2"/>
              </a:buBlip>
              <a:defRPr>
                <a:solidFill>
                  <a:srgbClr val="53585F"/>
                </a:solidFill>
              </a:defRPr>
            </a:pPr>
            <a:r>
              <a:t>Irish – cities as urban workers (Potato famine – 1840s and 1850s)</a:t>
            </a:r>
          </a:p>
          <a:p>
            <a:pPr marL="1071880" defTabSz="457200">
              <a:spcBef>
                <a:spcPts val="0"/>
              </a:spcBef>
              <a:buBlip>
                <a:blip r:embed="rId2"/>
              </a:buBlip>
              <a:defRPr>
                <a:solidFill>
                  <a:srgbClr val="53585F"/>
                </a:solidFill>
              </a:defRPr>
            </a:pPr>
            <a:r>
              <a:t>New cities emerged along the OH and MS Rivers</a:t>
            </a:r>
          </a:p>
          <a:p>
            <a:pPr lvl="1" marL="1516380" defTabSz="457200">
              <a:spcBef>
                <a:spcPts val="0"/>
              </a:spcBef>
              <a:buBlip>
                <a:blip r:embed="rId2"/>
              </a:buBlip>
              <a:defRPr>
                <a:solidFill>
                  <a:srgbClr val="53585F"/>
                </a:solidFill>
              </a:defRPr>
            </a:pPr>
            <a:r>
              <a:t>Cities such as St. Louis and Cincinnati (“Porkopolis”) became centers for meatpacking </a:t>
            </a:r>
          </a:p>
        </p:txBody>
      </p:sp>
      <p:pic>
        <p:nvPicPr>
          <p:cNvPr id="19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1766" y="-16317"/>
            <a:ext cx="2878393" cy="39977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63762" y="3549650"/>
            <a:ext cx="7162801" cy="4152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7" grpId="2"/>
      <p:bldP build="whole" bldLvl="1" animBg="1" rev="0" advAuto="0" spid="198" grpId="3"/>
      <p:bldP build="whole" bldLvl="1" animBg="1" rev="0" advAuto="0" spid="198" grpId="4"/>
      <p:bldP build="p" bldLvl="5" animBg="1" rev="0" advAuto="0" spid="19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xfrm>
            <a:off x="1041400" y="266700"/>
            <a:ext cx="10922000" cy="1706315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Key Concept 4.2, III</a:t>
            </a:r>
          </a:p>
        </p:txBody>
      </p:sp>
      <p:sp>
        <p:nvSpPr>
          <p:cNvPr id="201" name="Shape 201"/>
          <p:cNvSpPr/>
          <p:nvPr>
            <p:ph type="body" idx="1"/>
          </p:nvPr>
        </p:nvSpPr>
        <p:spPr>
          <a:xfrm>
            <a:off x="330200" y="1786466"/>
            <a:ext cx="12344400" cy="7679267"/>
          </a:xfrm>
          <a:prstGeom prst="rect">
            <a:avLst/>
          </a:prstGeom>
        </p:spPr>
        <p:txBody>
          <a:bodyPr/>
          <a:lstStyle/>
          <a:p>
            <a:pPr marL="328929" indent="-328929" defTabSz="432308">
              <a:spcBef>
                <a:spcPts val="2300"/>
              </a:spcBef>
              <a:buBlip>
                <a:blip r:embed="rId2"/>
              </a:buBlip>
              <a:defRPr sz="2664"/>
            </a:pPr>
            <a:r>
              <a:t>B) Emergence of national ties between the north and South:</a:t>
            </a:r>
          </a:p>
          <a:p>
            <a:pPr lvl="1" marL="657859" indent="-328929" defTabSz="432308">
              <a:spcBef>
                <a:spcPts val="2300"/>
              </a:spcBef>
              <a:buBlip>
                <a:blip r:embed="rId2"/>
              </a:buBlip>
              <a:defRPr sz="2664"/>
            </a:pPr>
            <a:r>
              <a:t>Cotton production -&gt; shipped to northern factories</a:t>
            </a:r>
          </a:p>
          <a:p>
            <a:pPr lvl="1" marL="657859" indent="-328929" defTabSz="432308">
              <a:spcBef>
                <a:spcPts val="2300"/>
              </a:spcBef>
              <a:buBlip>
                <a:blip r:embed="rId2"/>
              </a:buBlip>
              <a:defRPr sz="2664"/>
            </a:pPr>
            <a:r>
              <a:t>Banks provided funding for factories and plantations</a:t>
            </a:r>
          </a:p>
          <a:p>
            <a:pPr marL="328929" indent="-328929" defTabSz="432308">
              <a:spcBef>
                <a:spcPts val="2300"/>
              </a:spcBef>
              <a:buBlip>
                <a:blip r:embed="rId2"/>
              </a:buBlip>
              <a:defRPr sz="2664"/>
            </a:pPr>
            <a:r>
              <a:t>C) Growth of a distinctive Southern identity:</a:t>
            </a:r>
          </a:p>
          <a:p>
            <a:pPr lvl="1" marL="657859" indent="-328929" defTabSz="432308">
              <a:spcBef>
                <a:spcPts val="2300"/>
              </a:spcBef>
              <a:buBlip>
                <a:blip r:embed="rId2"/>
              </a:buBlip>
              <a:defRPr sz="2664"/>
            </a:pPr>
            <a:r>
              <a:t>South continued to rely on cash crops (“King Cotton”)</a:t>
            </a:r>
          </a:p>
          <a:p>
            <a:pPr lvl="1" marL="657859" indent="-328929" defTabSz="432308">
              <a:spcBef>
                <a:spcPts val="2300"/>
              </a:spcBef>
              <a:buBlip>
                <a:blip r:embed="rId2"/>
              </a:buBlip>
              <a:defRPr sz="2664"/>
            </a:pPr>
            <a:r>
              <a:t>Plantation owners had tremendous power</a:t>
            </a:r>
          </a:p>
          <a:p>
            <a:pPr lvl="1" marL="657859" indent="-328929" defTabSz="432308">
              <a:spcBef>
                <a:spcPts val="2300"/>
              </a:spcBef>
              <a:buBlip>
                <a:blip r:embed="rId2"/>
              </a:buBlip>
              <a:defRPr sz="2664"/>
            </a:pPr>
            <a:r>
              <a:t>Many elites defended slavery -&gt; John C. Calhoun’s “Slavery as a positive good”</a:t>
            </a:r>
          </a:p>
          <a:p>
            <a:pPr marL="328929" indent="-328929" defTabSz="432308">
              <a:spcBef>
                <a:spcPts val="2300"/>
              </a:spcBef>
              <a:buBlip>
                <a:blip r:embed="rId2"/>
              </a:buBlip>
              <a:defRPr sz="2664"/>
            </a:pPr>
            <a:r>
              <a:t>D) Hopes to unify the US economy - “American System” (see video)</a:t>
            </a:r>
          </a:p>
          <a:p>
            <a:pPr lvl="1" marL="657859" indent="-328929" defTabSz="432308">
              <a:spcBef>
                <a:spcPts val="2300"/>
              </a:spcBef>
              <a:buBlip>
                <a:blip r:embed="rId2"/>
              </a:buBlip>
              <a:defRPr sz="2664"/>
            </a:pPr>
            <a:r>
              <a:t>3 parts - BUS, Infrastructure, Tariffs</a:t>
            </a:r>
          </a:p>
          <a:p>
            <a:pPr lvl="1" marL="657859" indent="-328929" defTabSz="432308">
              <a:spcBef>
                <a:spcPts val="2300"/>
              </a:spcBef>
              <a:buBlip>
                <a:blip r:embed="rId2"/>
              </a:buBlip>
              <a:defRPr sz="2664"/>
            </a:pPr>
            <a:r>
              <a:t>Tended to be favored by the North and Midwest, NOT the South (tariffs benefitted industry)</a:t>
            </a:r>
          </a:p>
        </p:txBody>
      </p:sp>
      <p:pic>
        <p:nvPicPr>
          <p:cNvPr id="20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01000" y="1358900"/>
            <a:ext cx="3810000" cy="459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1" grpId="1"/>
      <p:bldP build="whole" bldLvl="1" animBg="1" rev="0" advAuto="0" spid="202" grpId="2"/>
      <p:bldP build="whole" bldLvl="1" animBg="1" rev="0" advAuto="0" spid="202" grpId="3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Blueprint">
  <a:themeElements>
    <a:clrScheme name="Blueprint">
      <a:dk1>
        <a:srgbClr val="AB7655"/>
      </a:dk1>
      <a:lt1>
        <a:srgbClr val="558AAB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ueprint">
  <a:themeElements>
    <a:clrScheme name="Bluepri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