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Shape 22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Shape 42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Shape 75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hape 95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xfrm>
            <a:off x="1270000" y="1003300"/>
            <a:ext cx="10464800" cy="2997200"/>
          </a:xfrm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APUSH Review: PEEP Why 1763 Was So Important</a:t>
            </a:r>
          </a:p>
        </p:txBody>
      </p:sp>
      <p:sp>
        <p:nvSpPr>
          <p:cNvPr id="144" name="Shape 144"/>
          <p:cNvSpPr/>
          <p:nvPr>
            <p:ph type="subTitle" sz="quarter" idx="1"/>
          </p:nvPr>
        </p:nvSpPr>
        <p:spPr>
          <a:xfrm>
            <a:off x="1270000" y="4368800"/>
            <a:ext cx="10464800" cy="218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PEEP Why 1763 Was A Watershed Year</a:t>
            </a:r>
          </a:p>
        </p:txBody>
      </p:sp>
      <p:pic>
        <p:nvPicPr>
          <p:cNvPr id="145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5063" y="5054600"/>
            <a:ext cx="5634674" cy="4226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1763 = Watershed Year</a:t>
            </a:r>
          </a:p>
        </p:txBody>
      </p:sp>
      <p:sp>
        <p:nvSpPr>
          <p:cNvPr id="148" name="Shape 148"/>
          <p:cNvSpPr/>
          <p:nvPr/>
        </p:nvSpPr>
        <p:spPr>
          <a:xfrm rot="21600000">
            <a:off x="5746816" y="4224273"/>
            <a:ext cx="886461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W</a:t>
            </a:r>
          </a:p>
        </p:txBody>
      </p:sp>
      <p:sp>
        <p:nvSpPr>
          <p:cNvPr id="149" name="Shape 149"/>
          <p:cNvSpPr/>
          <p:nvPr/>
        </p:nvSpPr>
        <p:spPr>
          <a:xfrm rot="2400000">
            <a:off x="7256151" y="4602860"/>
            <a:ext cx="679197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A</a:t>
            </a:r>
          </a:p>
        </p:txBody>
      </p:sp>
      <p:sp>
        <p:nvSpPr>
          <p:cNvPr id="150" name="Shape 150"/>
          <p:cNvSpPr/>
          <p:nvPr/>
        </p:nvSpPr>
        <p:spPr>
          <a:xfrm rot="4800000">
            <a:off x="7955026" y="5673280"/>
            <a:ext cx="601981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T</a:t>
            </a:r>
          </a:p>
        </p:txBody>
      </p:sp>
      <p:sp>
        <p:nvSpPr>
          <p:cNvPr id="151" name="Shape 151"/>
          <p:cNvSpPr/>
          <p:nvPr/>
        </p:nvSpPr>
        <p:spPr>
          <a:xfrm rot="7200000">
            <a:off x="7466330" y="6949061"/>
            <a:ext cx="602997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E</a:t>
            </a:r>
          </a:p>
        </p:txBody>
      </p:sp>
      <p:sp>
        <p:nvSpPr>
          <p:cNvPr id="152" name="Shape 152"/>
          <p:cNvSpPr/>
          <p:nvPr/>
        </p:nvSpPr>
        <p:spPr>
          <a:xfrm rot="9600000">
            <a:off x="6645401" y="7907273"/>
            <a:ext cx="679197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R</a:t>
            </a:r>
          </a:p>
        </p:txBody>
      </p:sp>
      <p:sp>
        <p:nvSpPr>
          <p:cNvPr id="153" name="Shape 153"/>
          <p:cNvSpPr/>
          <p:nvPr/>
        </p:nvSpPr>
        <p:spPr>
          <a:xfrm rot="12000000">
            <a:off x="5351084" y="7907273"/>
            <a:ext cx="641605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S</a:t>
            </a:r>
          </a:p>
        </p:txBody>
      </p:sp>
      <p:sp>
        <p:nvSpPr>
          <p:cNvPr id="154" name="Shape 154"/>
          <p:cNvSpPr/>
          <p:nvPr/>
        </p:nvSpPr>
        <p:spPr>
          <a:xfrm rot="14400000">
            <a:off x="4435602" y="6949061"/>
            <a:ext cx="679197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H</a:t>
            </a:r>
          </a:p>
        </p:txBody>
      </p:sp>
      <p:sp>
        <p:nvSpPr>
          <p:cNvPr id="155" name="Shape 155"/>
          <p:cNvSpPr/>
          <p:nvPr/>
        </p:nvSpPr>
        <p:spPr>
          <a:xfrm rot="16800000">
            <a:off x="4030351" y="5673280"/>
            <a:ext cx="602997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E</a:t>
            </a:r>
          </a:p>
        </p:txBody>
      </p:sp>
      <p:sp>
        <p:nvSpPr>
          <p:cNvPr id="156" name="Shape 156"/>
          <p:cNvSpPr/>
          <p:nvPr/>
        </p:nvSpPr>
        <p:spPr>
          <a:xfrm rot="19200000">
            <a:off x="4426458" y="4602860"/>
            <a:ext cx="697485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D</a:t>
            </a:r>
          </a:p>
        </p:txBody>
      </p:sp>
      <p:sp>
        <p:nvSpPr>
          <p:cNvPr id="157" name="Shape 157"/>
          <p:cNvSpPr/>
          <p:nvPr/>
        </p:nvSpPr>
        <p:spPr>
          <a:xfrm>
            <a:off x="747238" y="3263645"/>
            <a:ext cx="10066918" cy="114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281205" indent="-1281205" algn="l">
              <a:spcBef>
                <a:spcPts val="4200"/>
              </a:spcBef>
              <a:buSzPct val="65000"/>
              <a:buBlip>
                <a:blip r:embed="rId2"/>
              </a:buBlip>
              <a:defRPr sz="7000" u="sng"/>
            </a:lvl1pPr>
          </a:lstStyle>
          <a:p>
            <a:pPr>
              <a:defRPr sz="3400" u="none"/>
            </a:pPr>
            <a:r>
              <a:rPr sz="7000" u="sng"/>
              <a:t>Watershed = turning point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7"/>
      <p:bldP build="whole" bldLvl="1" animBg="1" rev="0" advAuto="0" spid="152" grpId="5"/>
      <p:bldP build="whole" bldLvl="1" animBg="1" rev="0" advAuto="0" spid="148" grpId="1"/>
      <p:bldP build="whole" bldLvl="1" animBg="1" rev="0" advAuto="0" spid="151" grpId="4"/>
      <p:bldP build="whole" bldLvl="1" animBg="1" rev="0" advAuto="0" spid="149" grpId="2"/>
      <p:bldP build="whole" bldLvl="1" animBg="1" rev="0" advAuto="0" spid="155" grpId="8"/>
      <p:bldP build="whole" bldLvl="1" animBg="1" rev="0" advAuto="0" spid="153" grpId="6"/>
      <p:bldP build="whole" bldLvl="1" animBg="1" rev="0" advAuto="0" spid="156" grpId="9"/>
      <p:bldP build="whole" bldLvl="1" animBg="1" rev="0" advAuto="0" spid="15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270000" y="-127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1763 = PEEP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406400" y="2705100"/>
            <a:ext cx="12182575" cy="6593781"/>
          </a:xfrm>
          <a:prstGeom prst="rect">
            <a:avLst/>
          </a:prstGeom>
        </p:spPr>
        <p:txBody>
          <a:bodyPr/>
          <a:lstStyle/>
          <a:p>
            <a:pPr marL="1281205" indent="-1281205">
              <a:buBlip>
                <a:blip r:embed="rId2"/>
              </a:buBlip>
            </a:pPr>
            <a:r>
              <a:rPr sz="7000" u="sng"/>
              <a:t>P</a:t>
            </a:r>
            <a:r>
              <a:t>ontiac’s Rebellion</a:t>
            </a:r>
          </a:p>
          <a:p>
            <a:pPr marL="1281205" indent="-1281205">
              <a:buBlip>
                <a:blip r:embed="rId2"/>
              </a:buBlip>
            </a:pPr>
            <a:r>
              <a:rPr sz="7000" u="sng"/>
              <a:t>E</a:t>
            </a:r>
            <a:r>
              <a:t>nd of 7 Years’ War</a:t>
            </a:r>
          </a:p>
          <a:p>
            <a:pPr marL="1281205" indent="-1281205">
              <a:buBlip>
                <a:blip r:embed="rId2"/>
              </a:buBlip>
            </a:pPr>
            <a:r>
              <a:rPr sz="7000" u="sng"/>
              <a:t>E</a:t>
            </a:r>
            <a:r>
              <a:t>nd of Salutary Neglect</a:t>
            </a:r>
          </a:p>
          <a:p>
            <a:pPr marL="1281205" indent="-1281205">
              <a:buBlip>
                <a:blip r:embed="rId2"/>
              </a:buBlip>
            </a:pPr>
            <a:r>
              <a:rPr sz="7000" u="sng"/>
              <a:t>P</a:t>
            </a:r>
            <a:r>
              <a:t>roclamation Line of 1763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7200" y="3155950"/>
            <a:ext cx="27940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0" y="1066800"/>
            <a:ext cx="6415995" cy="839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2" grpId="3"/>
      <p:bldP build="p" bldLvl="5" animBg="1" rev="0" advAuto="0" spid="1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 rot="21600000">
            <a:off x="3387089" y="2885185"/>
            <a:ext cx="845821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1</a:t>
            </a:r>
          </a:p>
        </p:txBody>
      </p:sp>
      <p:sp>
        <p:nvSpPr>
          <p:cNvPr id="165" name="Shape 165"/>
          <p:cNvSpPr/>
          <p:nvPr/>
        </p:nvSpPr>
        <p:spPr>
          <a:xfrm rot="5400000">
            <a:off x="4733289" y="4307585"/>
            <a:ext cx="845821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7</a:t>
            </a:r>
          </a:p>
        </p:txBody>
      </p:sp>
      <p:sp>
        <p:nvSpPr>
          <p:cNvPr id="166" name="Shape 166"/>
          <p:cNvSpPr/>
          <p:nvPr/>
        </p:nvSpPr>
        <p:spPr>
          <a:xfrm rot="10800000">
            <a:off x="3387090" y="5399785"/>
            <a:ext cx="845821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6</a:t>
            </a:r>
          </a:p>
        </p:txBody>
      </p:sp>
      <p:sp>
        <p:nvSpPr>
          <p:cNvPr id="167" name="Shape 167"/>
          <p:cNvSpPr/>
          <p:nvPr/>
        </p:nvSpPr>
        <p:spPr>
          <a:xfrm rot="16200000">
            <a:off x="2218690" y="4053585"/>
            <a:ext cx="845821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3</a:t>
            </a:r>
          </a:p>
        </p:txBody>
      </p:sp>
      <p:pic>
        <p:nvPicPr>
          <p:cNvPr id="16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2256" y="5445856"/>
            <a:ext cx="995488" cy="233488"/>
          </a:xfrm>
          <a:prstGeom prst="rect">
            <a:avLst/>
          </a:prstGeom>
        </p:spPr>
      </p:pic>
      <p:sp>
        <p:nvSpPr>
          <p:cNvPr id="170" name="Shape 170"/>
          <p:cNvSpPr/>
          <p:nvPr/>
        </p:nvSpPr>
        <p:spPr>
          <a:xfrm rot="21600000">
            <a:off x="8970771" y="3050285"/>
            <a:ext cx="905257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P</a:t>
            </a:r>
          </a:p>
        </p:txBody>
      </p:sp>
      <p:sp>
        <p:nvSpPr>
          <p:cNvPr id="171" name="Shape 171"/>
          <p:cNvSpPr/>
          <p:nvPr/>
        </p:nvSpPr>
        <p:spPr>
          <a:xfrm rot="5400000">
            <a:off x="10345927" y="4472685"/>
            <a:ext cx="847345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E</a:t>
            </a:r>
          </a:p>
        </p:txBody>
      </p:sp>
      <p:sp>
        <p:nvSpPr>
          <p:cNvPr id="172" name="Shape 172"/>
          <p:cNvSpPr/>
          <p:nvPr/>
        </p:nvSpPr>
        <p:spPr>
          <a:xfrm rot="10800000">
            <a:off x="8999728" y="5564885"/>
            <a:ext cx="847345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E</a:t>
            </a:r>
          </a:p>
        </p:txBody>
      </p:sp>
      <p:sp>
        <p:nvSpPr>
          <p:cNvPr id="173" name="Shape 173"/>
          <p:cNvSpPr/>
          <p:nvPr/>
        </p:nvSpPr>
        <p:spPr>
          <a:xfrm rot="16200000">
            <a:off x="7802372" y="4218685"/>
            <a:ext cx="905257" cy="190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