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Shape 117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hape 119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Shape 131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Shape 142"/>
          <p:cNvSpPr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Shape 26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Shape 27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Shape 29"/>
          <p:cNvSpPr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Shape 30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Shape 45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Shape 46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Shape 47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Shape 48"/>
          <p:cNvSpPr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Shape 49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hape 50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ctrTitle"/>
          </p:nvPr>
        </p:nvSpPr>
        <p:spPr>
          <a:xfrm>
            <a:off x="1422400" y="228600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473201">
              <a:defRPr sz="5832"/>
            </a:lvl1pPr>
          </a:lstStyle>
          <a:p>
            <a:pPr/>
            <a:r>
              <a:t>APUSH Review: Technology and Transportation During The Market Revolution</a:t>
            </a:r>
          </a:p>
        </p:txBody>
      </p:sp>
      <p:sp>
        <p:nvSpPr>
          <p:cNvPr id="168" name="Shape 168"/>
          <p:cNvSpPr/>
          <p:nvPr>
            <p:ph type="subTitle" sz="quarter" idx="1"/>
          </p:nvPr>
        </p:nvSpPr>
        <p:spPr>
          <a:xfrm>
            <a:off x="1422400" y="4889500"/>
            <a:ext cx="10541000" cy="1371600"/>
          </a:xfrm>
          <a:prstGeom prst="rect">
            <a:avLst/>
          </a:prstGeom>
        </p:spPr>
        <p:txBody>
          <a:bodyPr/>
          <a:lstStyle>
            <a:lvl1pPr algn="ctr" defTabSz="443991">
              <a:defRPr sz="2736"/>
            </a:lvl1pPr>
          </a:lstStyle>
          <a:p>
            <a:pPr/>
            <a:r>
              <a:t>Everything You need to know about technology and transportation during the market revolution to succeed in apush</a:t>
            </a:r>
          </a:p>
        </p:txBody>
      </p:sp>
      <p:sp>
        <p:nvSpPr>
          <p:cNvPr id="169" name="Shape 169"/>
          <p:cNvSpPr/>
          <p:nvPr/>
        </p:nvSpPr>
        <p:spPr>
          <a:xfrm>
            <a:off x="2633364" y="5982361"/>
            <a:ext cx="7738072" cy="323671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Shout-out Time: Mr. Windt’s class from Bay City Central,  Fischetti’s class, Mr. Barne’s class from OBI,  and Mrs. Splain’s class. Thanks for the support,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Market Revolution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What is it?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Revolution in transportation, farming, and production of goods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Increase use of canals, roads, steamboats, and RRs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Switch from subsistence to cash-crop farming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Goods were produced increasingly outside the home</a:t>
            </a:r>
          </a:p>
          <a:p>
            <a:pPr marL="40894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Occurs PRIOR to the Civil War (Antebellum America)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Transportation Improvements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Roads - Cumberland (National) Road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Connected MD to OH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Funded by the federal government (interstate)</a:t>
            </a:r>
          </a:p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Canals - Erie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363 miles - Albany to Buffalo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Paid entirely by NY (intrastate)</a:t>
            </a:r>
          </a:p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Steamboat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Robert Fulton - boats could travel </a:t>
            </a:r>
            <a:r>
              <a:rPr i="1"/>
              <a:t>AGAINST</a:t>
            </a:r>
            <a:r>
              <a:t> the current</a:t>
            </a:r>
          </a:p>
        </p:txBody>
      </p:sp>
      <p:pic>
        <p:nvPicPr>
          <p:cNvPr id="17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0" y="5094816"/>
            <a:ext cx="7620000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3250" y="349250"/>
            <a:ext cx="5499101" cy="438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2399" y="97366"/>
            <a:ext cx="10160001" cy="698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  <p:bldP build="whole" bldLvl="1" animBg="1" rev="0" advAuto="0" spid="177" grpId="4"/>
      <p:bldP build="whole" bldLvl="1" animBg="1" rev="0" advAuto="0" spid="177" grpId="6"/>
      <p:bldP build="whole" bldLvl="1" animBg="1" rev="0" advAuto="0" spid="178" grpId="5"/>
      <p:bldP build="whole" bldLvl="1" animBg="1" rev="0" advAuto="0" spid="176" grpId="2"/>
      <p:bldP build="whole" bldLvl="1" animBg="1" rev="0" advAuto="0" spid="176" grpId="3"/>
      <p:bldP build="whole" bldLvl="1" animBg="1" rev="0" advAuto="0" spid="178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Agricultural Improvements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Cotton Gin:</a:t>
            </a: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Eli Whitney </a:t>
            </a: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Drastically increased cotton production and demand for slaves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Steel plow:</a:t>
            </a: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Farmers could break soil more easily</a:t>
            </a: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Benefitted the Midwest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McCormick Reaper:</a:t>
            </a: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Farmers could harvest crops more quickly</a:t>
            </a: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Increased efficiency of harvesting</a:t>
            </a:r>
          </a:p>
        </p:txBody>
      </p:sp>
      <p:pic>
        <p:nvPicPr>
          <p:cNvPr id="18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4014" y="5746750"/>
            <a:ext cx="5782253" cy="380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5140" y="183679"/>
            <a:ext cx="2794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5940" y="1157345"/>
            <a:ext cx="10160001" cy="513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6"/>
      <p:bldP build="whole" bldLvl="1" animBg="1" rev="0" advAuto="0" spid="184" grpId="7"/>
      <p:bldP build="whole" bldLvl="1" animBg="1" rev="0" advAuto="0" spid="183" grpId="3"/>
      <p:bldP build="p" bldLvl="5" animBg="1" rev="0" advAuto="0" spid="181" grpId="1"/>
      <p:bldP build="whole" bldLvl="1" animBg="1" rev="0" advAuto="0" spid="182" grpId="2"/>
      <p:bldP build="whole" bldLvl="1" animBg="1" rev="0" advAuto="0" spid="184" grpId="5"/>
      <p:bldP build="whole" bldLvl="1" animBg="1" rev="0" advAuto="0" spid="18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Technological Improvements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Interchangeable Parts: </a:t>
            </a: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Eli Whitney</a:t>
            </a: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“Cookie cutter” parts</a:t>
            </a: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Mass production of goods - increased production and efficiency rates</a:t>
            </a:r>
          </a:p>
          <a:p>
            <a:pPr marL="368934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Telegraph:</a:t>
            </a: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1844 - “What hath God wrought?”</a:t>
            </a: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2988"/>
            </a:pPr>
            <a:r>
              <a:t>Increased communication in the US</a:t>
            </a:r>
          </a:p>
        </p:txBody>
      </p:sp>
      <p:pic>
        <p:nvPicPr>
          <p:cNvPr id="18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8782" y="609365"/>
            <a:ext cx="3383806" cy="436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93685" y="5750506"/>
            <a:ext cx="2794001" cy="402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9" grpId="3"/>
      <p:bldP build="p" bldLvl="5" animBg="1" rev="0" advAuto="0" spid="18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Test Tips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Multiple-Choice and Short Answer</a:t>
            </a:r>
          </a:p>
          <a:p>
            <a:pPr lvl="1">
              <a:buBlip>
                <a:blip r:embed="rId2"/>
              </a:buBlip>
            </a:pPr>
            <a:r>
              <a:t>KNOW specific inventions and be able to explain the impact (by region as well)</a:t>
            </a:r>
          </a:p>
          <a:p>
            <a:pPr>
              <a:buBlip>
                <a:blip r:embed="rId2"/>
              </a:buBlip>
            </a:pPr>
            <a:r>
              <a:t>Essay:</a:t>
            </a:r>
          </a:p>
          <a:p>
            <a:pPr lvl="1">
              <a:buBlip>
                <a:blip r:embed="rId2"/>
              </a:buBlip>
            </a:pPr>
            <a:r>
              <a:t>Part of broader essay about the Market Revolution and regional specialization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That’s It!</a:t>
            </a:r>
          </a:p>
        </p:txBody>
      </p:sp>
      <p:sp>
        <p:nvSpPr>
          <p:cNvPr id="195" name="Shape 19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Good luck in May!</a:t>
            </a:r>
          </a:p>
        </p:txBody>
      </p:sp>
      <p:pic>
        <p:nvPicPr>
          <p:cNvPr id="19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1883" y="3435350"/>
            <a:ext cx="5499101" cy="438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