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Shape 13"/>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Shape 14"/>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Shape 10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Shape 10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Shape 111"/>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Shape 112"/>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Shape 113"/>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Shape 122"/>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Shape 123"/>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Shape 124"/>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Shape 132"/>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Shape 133"/>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Shape 134"/>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Shape 142"/>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hape 1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Shape 22"/>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Shape 23"/>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Shape 2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Shape 3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Shape 3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Shape 43"/>
          <p:cNvSpPr/>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hape 44"/>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Shape 52"/>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Shape 53"/>
          <p:cNvSpPr/>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Shape 54"/>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Shape 63"/>
          <p:cNvSpPr/>
          <p:nvPr>
            <p:ph type="title"/>
          </p:nvPr>
        </p:nvSpPr>
        <p:spPr>
          <a:prstGeom prst="rect">
            <a:avLst/>
          </a:prstGeom>
        </p:spPr>
        <p:txBody>
          <a:bodyPr/>
          <a:lstStyle/>
          <a:p>
            <a:pPr/>
            <a:r>
              <a:t>Title Text</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Shape 7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Shape 72"/>
          <p:cNvSpPr/>
          <p:nvPr>
            <p:ph type="title"/>
          </p:nvPr>
        </p:nvSpPr>
        <p:spPr>
          <a:prstGeom prst="rect">
            <a:avLst/>
          </a:prstGeom>
        </p:spPr>
        <p:txBody>
          <a:bodyPr/>
          <a:lstStyle/>
          <a:p>
            <a:pPr/>
            <a:r>
              <a:t>Title Text</a:t>
            </a:r>
          </a:p>
        </p:txBody>
      </p:sp>
      <p:sp>
        <p:nvSpPr>
          <p:cNvPr id="73" name="Shape 7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Shape 8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Shape 82"/>
          <p:cNvSpPr/>
          <p:nvPr>
            <p:ph type="title"/>
          </p:nvPr>
        </p:nvSpPr>
        <p:spPr>
          <a:prstGeom prst="rect">
            <a:avLst/>
          </a:prstGeom>
        </p:spPr>
        <p:txBody>
          <a:bodyPr/>
          <a:lstStyle/>
          <a:p>
            <a:pPr/>
            <a:r>
              <a:t>Title Text</a:t>
            </a:r>
          </a:p>
        </p:txBody>
      </p:sp>
      <p:sp>
        <p:nvSpPr>
          <p:cNvPr id="83" name="Shape 8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Shape 9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Shape 92"/>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Shape 93"/>
          <p:cNvSpPr/>
          <p:nvPr>
            <p:ph type="title"/>
          </p:nvPr>
        </p:nvSpPr>
        <p:spPr>
          <a:xfrm>
            <a:off x="406400" y="1536700"/>
            <a:ext cx="6299200" cy="723900"/>
          </a:xfrm>
          <a:prstGeom prst="rect">
            <a:avLst/>
          </a:prstGeom>
        </p:spPr>
        <p:txBody>
          <a:bodyPr/>
          <a:lstStyle/>
          <a:p>
            <a:pPr/>
            <a:r>
              <a:t>Title Text</a:t>
            </a:r>
          </a:p>
        </p:txBody>
      </p:sp>
      <p:sp>
        <p:nvSpPr>
          <p:cNvPr id="94" name="Shape 94"/>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Shape 3"/>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tif"/><Relationship Id="rId3" Type="http://schemas.openxmlformats.org/officeDocument/2006/relationships/image" Target="../media/image5.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tif"/><Relationship Id="rId3" Type="http://schemas.openxmlformats.org/officeDocument/2006/relationships/image" Target="../media/image7.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tif"/><Relationship Id="rId3" Type="http://schemas.openxmlformats.org/officeDocument/2006/relationships/image" Target="../media/image9.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ctrTitle"/>
          </p:nvPr>
        </p:nvSpPr>
        <p:spPr>
          <a:xfrm>
            <a:off x="406400" y="3225800"/>
            <a:ext cx="12192000" cy="2705100"/>
          </a:xfrm>
          <a:prstGeom prst="rect">
            <a:avLst/>
          </a:prstGeom>
        </p:spPr>
        <p:txBody>
          <a:bodyPr/>
          <a:lstStyle>
            <a:lvl1pPr algn="ctr" defTabSz="350520">
              <a:defRPr sz="10200"/>
            </a:lvl1pPr>
          </a:lstStyle>
          <a:p>
            <a:pPr/>
            <a:r>
              <a:t>APUSH Review: The First Party System</a:t>
            </a:r>
          </a:p>
        </p:txBody>
      </p:sp>
      <p:sp>
        <p:nvSpPr>
          <p:cNvPr id="167" name="Shape 167"/>
          <p:cNvSpPr/>
          <p:nvPr>
            <p:ph type="subTitle" sz="quarter" idx="1"/>
          </p:nvPr>
        </p:nvSpPr>
        <p:spPr>
          <a:xfrm>
            <a:off x="406400" y="6351150"/>
            <a:ext cx="12192000" cy="1803401"/>
          </a:xfrm>
          <a:prstGeom prst="rect">
            <a:avLst/>
          </a:prstGeom>
        </p:spPr>
        <p:txBody>
          <a:bodyPr/>
          <a:lstStyle>
            <a:lvl1pPr algn="ctr" defTabSz="525779">
              <a:spcBef>
                <a:spcPts val="2000"/>
              </a:spcBef>
              <a:defRPr sz="4860"/>
            </a:lvl1pPr>
          </a:lstStyle>
          <a:p>
            <a:pPr/>
            <a:r>
              <a:t>Everything You Need To Know About The First Party System To Succeed In APUSH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An Essay Topic…..</a:t>
            </a:r>
          </a:p>
        </p:txBody>
      </p:sp>
      <p:sp>
        <p:nvSpPr>
          <p:cNvPr id="206" name="Shape 206"/>
          <p:cNvSpPr/>
          <p:nvPr>
            <p:ph type="body" idx="1"/>
          </p:nvPr>
        </p:nvSpPr>
        <p:spPr>
          <a:xfrm>
            <a:off x="101600" y="1244600"/>
            <a:ext cx="12647911" cy="8306991"/>
          </a:xfrm>
          <a:prstGeom prst="rect">
            <a:avLst/>
          </a:prstGeom>
        </p:spPr>
        <p:txBody>
          <a:bodyPr/>
          <a:lstStyle/>
          <a:p>
            <a:pPr/>
            <a:r>
              <a:t>Explain the reasons for the formation of political parties in the late 18th century.</a:t>
            </a:r>
          </a:p>
          <a:p>
            <a:pPr lvl="1"/>
            <a:r>
              <a:t>(Causation)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Thanks For watching!</a:t>
            </a:r>
          </a:p>
        </p:txBody>
      </p:sp>
      <p:sp>
        <p:nvSpPr>
          <p:cNvPr id="209" name="Shape 209"/>
          <p:cNvSpPr/>
          <p:nvPr>
            <p:ph type="body" idx="1"/>
          </p:nvPr>
        </p:nvSpPr>
        <p:spPr>
          <a:xfrm>
            <a:off x="101599" y="1244600"/>
            <a:ext cx="6464103" cy="8306991"/>
          </a:xfrm>
          <a:prstGeom prst="rect">
            <a:avLst/>
          </a:prstGeom>
        </p:spPr>
        <p:txBody>
          <a:bodyPr/>
          <a:lstStyle/>
          <a:p>
            <a:pPr/>
          </a:p>
          <a:p>
            <a:pPr/>
          </a:p>
          <a:p>
            <a:pPr/>
          </a:p>
          <a:p>
            <a:pPr/>
          </a:p>
          <a:p>
            <a:pPr/>
            <a:r>
              <a:t>Best of luck in May!</a:t>
            </a:r>
          </a:p>
        </p:txBody>
      </p:sp>
      <p:pic>
        <p:nvPicPr>
          <p:cNvPr id="210" name="APUSH logo.png"/>
          <p:cNvPicPr>
            <a:picLocks noChangeAspect="1"/>
          </p:cNvPicPr>
          <p:nvPr/>
        </p:nvPicPr>
        <p:blipFill>
          <a:blip r:embed="rId2">
            <a:extLst/>
          </a:blip>
          <a:stretch>
            <a:fillRect/>
          </a:stretch>
        </p:blipFill>
        <p:spPr>
          <a:xfrm>
            <a:off x="6098063" y="3285092"/>
            <a:ext cx="5634674" cy="4226006"/>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What The Curriculum States…..</a:t>
            </a:r>
          </a:p>
        </p:txBody>
      </p:sp>
      <p:sp>
        <p:nvSpPr>
          <p:cNvPr id="170" name="Shape 170"/>
          <p:cNvSpPr/>
          <p:nvPr>
            <p:ph type="body" idx="1"/>
          </p:nvPr>
        </p:nvSpPr>
        <p:spPr>
          <a:xfrm>
            <a:off x="101600" y="1244600"/>
            <a:ext cx="7522766" cy="8306991"/>
          </a:xfrm>
          <a:prstGeom prst="rect">
            <a:avLst/>
          </a:prstGeom>
        </p:spPr>
        <p:txBody>
          <a:bodyPr/>
          <a:lstStyle>
            <a:lvl1pPr marL="422275" indent="-422275" defTabSz="554990">
              <a:spcBef>
                <a:spcPts val="2600"/>
              </a:spcBef>
              <a:defRPr sz="3230"/>
            </a:lvl1pPr>
            <a:lvl2pPr marL="844550" indent="-422275" defTabSz="554990">
              <a:spcBef>
                <a:spcPts val="2600"/>
              </a:spcBef>
              <a:defRPr sz="3230"/>
            </a:lvl2pPr>
          </a:lstStyle>
          <a:p>
            <a:pPr/>
            <a:r>
              <a:t>Key Concept 3.2, III, B:</a:t>
            </a:r>
          </a:p>
          <a:p>
            <a:pPr lvl="1"/>
            <a:r>
              <a:t>Political leaders in the 1790s took a variety of positions on issues such as the relationship between the national government and the states, economic policy, foreign policy, and the balance between liberty and order. This led to the formation of political parties - most significantly the Federalists, led by Alexander Hamilton, and the Democratic-Republican Party, led by Thomas Jefferson and James Madison.”</a:t>
            </a:r>
          </a:p>
        </p:txBody>
      </p:sp>
      <p:pic>
        <p:nvPicPr>
          <p:cNvPr id="171" name="pasted-image.tiff"/>
          <p:cNvPicPr>
            <a:picLocks noChangeAspect="1"/>
          </p:cNvPicPr>
          <p:nvPr/>
        </p:nvPicPr>
        <p:blipFill>
          <a:blip r:embed="rId2">
            <a:extLst/>
          </a:blip>
          <a:stretch>
            <a:fillRect/>
          </a:stretch>
        </p:blipFill>
        <p:spPr>
          <a:xfrm>
            <a:off x="8610600" y="1622425"/>
            <a:ext cx="2794000" cy="3314700"/>
          </a:xfrm>
          <a:prstGeom prst="rect">
            <a:avLst/>
          </a:prstGeom>
          <a:ln w="12700">
            <a:miter lim="400000"/>
          </a:ln>
        </p:spPr>
      </p:pic>
      <p:pic>
        <p:nvPicPr>
          <p:cNvPr id="172" name="pasted-image.png"/>
          <p:cNvPicPr>
            <a:picLocks noChangeAspect="1"/>
          </p:cNvPicPr>
          <p:nvPr/>
        </p:nvPicPr>
        <p:blipFill>
          <a:blip r:embed="rId3">
            <a:extLst/>
          </a:blip>
          <a:stretch>
            <a:fillRect/>
          </a:stretch>
        </p:blipFill>
        <p:spPr>
          <a:xfrm>
            <a:off x="7296150" y="5524500"/>
            <a:ext cx="2781300" cy="3327400"/>
          </a:xfrm>
          <a:prstGeom prst="rect">
            <a:avLst/>
          </a:prstGeom>
          <a:ln w="12700">
            <a:miter lim="400000"/>
          </a:ln>
        </p:spPr>
      </p:pic>
      <p:pic>
        <p:nvPicPr>
          <p:cNvPr id="173" name="pasted-image.tiff"/>
          <p:cNvPicPr>
            <a:picLocks noChangeAspect="1"/>
          </p:cNvPicPr>
          <p:nvPr/>
        </p:nvPicPr>
        <p:blipFill>
          <a:blip r:embed="rId4">
            <a:extLst/>
          </a:blip>
          <a:stretch>
            <a:fillRect/>
          </a:stretch>
        </p:blipFill>
        <p:spPr>
          <a:xfrm>
            <a:off x="10222786" y="5553427"/>
            <a:ext cx="2731214" cy="33147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2"/>
      <p:bldP build="whole" bldLvl="1" animBg="1" rev="0" advAuto="0" spid="172" grpId="3"/>
      <p:bldP build="p" bldLvl="5" animBg="1" rev="0" advAuto="0" spid="170" grpId="1"/>
      <p:bldP build="whole" bldLvl="1" animBg="1" rev="0" advAuto="0" spid="173"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So…. Why did they develop?</a:t>
            </a:r>
          </a:p>
        </p:txBody>
      </p:sp>
      <p:sp>
        <p:nvSpPr>
          <p:cNvPr id="176" name="Shape 176"/>
          <p:cNvSpPr/>
          <p:nvPr>
            <p:ph type="body" idx="1"/>
          </p:nvPr>
        </p:nvSpPr>
        <p:spPr>
          <a:xfrm>
            <a:off x="101600" y="1244600"/>
            <a:ext cx="7522766" cy="8306991"/>
          </a:xfrm>
          <a:prstGeom prst="rect">
            <a:avLst/>
          </a:prstGeom>
        </p:spPr>
        <p:txBody>
          <a:bodyPr/>
          <a:lstStyle/>
          <a:p>
            <a:pPr/>
            <a:r>
              <a:t>4 Main Reasons:</a:t>
            </a:r>
          </a:p>
          <a:p>
            <a:pPr/>
            <a:r>
              <a:t>Power of the Federal Government</a:t>
            </a:r>
          </a:p>
          <a:p>
            <a:pPr/>
            <a:r>
              <a:t>Foreign Policy (Stemming from the French Revolution)</a:t>
            </a:r>
          </a:p>
          <a:p>
            <a:pPr/>
            <a:r>
              <a:t>Economic Policy (Stemming from Hamilton’s Financial Plan)</a:t>
            </a:r>
          </a:p>
          <a:p>
            <a:pPr/>
            <a:r>
              <a:t>Balance between liberty and order (Stemming from Alien and Sedition Acts)</a:t>
            </a:r>
          </a:p>
        </p:txBody>
      </p:sp>
      <p:pic>
        <p:nvPicPr>
          <p:cNvPr id="177" name="pasted-image.tiff"/>
          <p:cNvPicPr>
            <a:picLocks noChangeAspect="1"/>
          </p:cNvPicPr>
          <p:nvPr/>
        </p:nvPicPr>
        <p:blipFill>
          <a:blip r:embed="rId2">
            <a:extLst/>
          </a:blip>
          <a:stretch>
            <a:fillRect/>
          </a:stretch>
        </p:blipFill>
        <p:spPr>
          <a:xfrm>
            <a:off x="8058150" y="3166552"/>
            <a:ext cx="4567031" cy="342049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6">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7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7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2"/>
      <p:bldP build="p" bldLvl="5" animBg="1" rev="0" advAuto="0" spid="17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Power of the Federal Government</a:t>
            </a:r>
          </a:p>
        </p:txBody>
      </p:sp>
      <p:sp>
        <p:nvSpPr>
          <p:cNvPr id="180" name="Shape 180"/>
          <p:cNvSpPr/>
          <p:nvPr>
            <p:ph type="body" idx="1"/>
          </p:nvPr>
        </p:nvSpPr>
        <p:spPr>
          <a:xfrm>
            <a:off x="101600" y="1244600"/>
            <a:ext cx="7522766" cy="8306991"/>
          </a:xfrm>
          <a:prstGeom prst="rect">
            <a:avLst/>
          </a:prstGeom>
        </p:spPr>
        <p:txBody>
          <a:bodyPr/>
          <a:lstStyle/>
          <a:p>
            <a:pPr/>
            <a:r>
              <a:t>Federalists favored a stronger national (federal, central) government</a:t>
            </a:r>
          </a:p>
          <a:p>
            <a:pPr/>
            <a:r>
              <a:t>Democratic-Republicans favored a smaller federal government </a:t>
            </a:r>
          </a:p>
          <a:p>
            <a:pPr lvl="1"/>
            <a:r>
              <a:t>Madison and Jefferson argued that states should be able to nullify federal laws</a:t>
            </a:r>
          </a:p>
          <a:p>
            <a:pPr lvl="2"/>
            <a:r>
              <a:t>VA and KY Resolutions</a:t>
            </a:r>
          </a:p>
        </p:txBody>
      </p:sp>
      <p:pic>
        <p:nvPicPr>
          <p:cNvPr id="181" name="pasted-image.tiff"/>
          <p:cNvPicPr>
            <a:picLocks noChangeAspect="1"/>
          </p:cNvPicPr>
          <p:nvPr/>
        </p:nvPicPr>
        <p:blipFill>
          <a:blip r:embed="rId2">
            <a:extLst/>
          </a:blip>
          <a:stretch>
            <a:fillRect/>
          </a:stretch>
        </p:blipFill>
        <p:spPr>
          <a:xfrm>
            <a:off x="8898116" y="1253932"/>
            <a:ext cx="3102995" cy="3921057"/>
          </a:xfrm>
          <a:prstGeom prst="rect">
            <a:avLst/>
          </a:prstGeom>
          <a:ln w="12700">
            <a:miter lim="400000"/>
          </a:ln>
        </p:spPr>
      </p:pic>
      <p:pic>
        <p:nvPicPr>
          <p:cNvPr id="182" name="pasted-image.tiff"/>
          <p:cNvPicPr>
            <a:picLocks noChangeAspect="1"/>
          </p:cNvPicPr>
          <p:nvPr/>
        </p:nvPicPr>
        <p:blipFill>
          <a:blip r:embed="rId3">
            <a:extLst/>
          </a:blip>
          <a:stretch>
            <a:fillRect/>
          </a:stretch>
        </p:blipFill>
        <p:spPr>
          <a:xfrm>
            <a:off x="8826499" y="5657850"/>
            <a:ext cx="3102996" cy="402184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8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80">
                                            <p:txEl>
                                              <p:pRg st="2" end="2"/>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3" fill="hold">
                                  <p:stCondLst>
                                    <p:cond delay="0"/>
                                  </p:stCondLst>
                                  <p:iterate type="el" backwards="0">
                                    <p:tmAbs val="0"/>
                                  </p:iterate>
                                  <p:childTnLst>
                                    <p:set>
                                      <p:cBhvr>
                                        <p:cTn id="22" fill="hold"/>
                                        <p:tgtEl>
                                          <p:spTgt spid="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8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2"/>
      <p:bldP build="whole" bldLvl="1" animBg="1" rev="0" advAuto="0" spid="182" grpId="3"/>
      <p:bldP build="p" bldLvl="5" animBg="1" rev="0" advAuto="0" spid="18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Foreign Policy</a:t>
            </a:r>
          </a:p>
        </p:txBody>
      </p:sp>
      <p:sp>
        <p:nvSpPr>
          <p:cNvPr id="185" name="Shape 185"/>
          <p:cNvSpPr/>
          <p:nvPr>
            <p:ph type="body" idx="1"/>
          </p:nvPr>
        </p:nvSpPr>
        <p:spPr>
          <a:xfrm>
            <a:off x="101600" y="1244600"/>
            <a:ext cx="7366497" cy="8306991"/>
          </a:xfrm>
          <a:prstGeom prst="rect">
            <a:avLst/>
          </a:prstGeom>
        </p:spPr>
        <p:txBody>
          <a:bodyPr/>
          <a:lstStyle/>
          <a:p>
            <a:pPr marL="351155" indent="-351155" defTabSz="461518">
              <a:spcBef>
                <a:spcPts val="2200"/>
              </a:spcBef>
              <a:defRPr sz="2686"/>
            </a:pPr>
            <a:r>
              <a:t>Democratic-Republicans tended to support France</a:t>
            </a:r>
          </a:p>
          <a:p>
            <a:pPr lvl="1" marL="702310" indent="-351155" defTabSz="461518">
              <a:spcBef>
                <a:spcPts val="2200"/>
              </a:spcBef>
              <a:defRPr sz="2686"/>
            </a:pPr>
            <a:r>
              <a:t>France provided aid during Rev. War</a:t>
            </a:r>
          </a:p>
          <a:p>
            <a:pPr lvl="1" marL="702310" indent="-351155" defTabSz="461518">
              <a:spcBef>
                <a:spcPts val="2200"/>
              </a:spcBef>
              <a:defRPr sz="2686"/>
            </a:pPr>
            <a:r>
              <a:t>Declaration of Independence inspired the French Rev.</a:t>
            </a:r>
          </a:p>
          <a:p>
            <a:pPr marL="351155" indent="-351155" defTabSz="461518">
              <a:spcBef>
                <a:spcPts val="2200"/>
              </a:spcBef>
              <a:defRPr sz="2686"/>
            </a:pPr>
            <a:r>
              <a:t>Federalists wanted to have a beneficial relationship with England</a:t>
            </a:r>
          </a:p>
          <a:p>
            <a:pPr lvl="1" marL="702310" indent="-351155" defTabSz="461518">
              <a:spcBef>
                <a:spcPts val="2200"/>
              </a:spcBef>
              <a:defRPr sz="2686"/>
            </a:pPr>
            <a:r>
              <a:t>Major trading partner</a:t>
            </a:r>
          </a:p>
          <a:p>
            <a:pPr lvl="1" marL="702310" indent="-351155" defTabSz="461518">
              <a:spcBef>
                <a:spcPts val="2200"/>
              </a:spcBef>
              <a:defRPr sz="2686"/>
            </a:pPr>
            <a:r>
              <a:t>Jay’s Treaty (1794)</a:t>
            </a:r>
          </a:p>
          <a:p>
            <a:pPr marL="351155" indent="-351155" defTabSz="461518">
              <a:spcBef>
                <a:spcPts val="2200"/>
              </a:spcBef>
              <a:defRPr sz="2686"/>
            </a:pPr>
            <a:r>
              <a:t>When France and England went to war in 1790s, Dem-Reps wanted to support France, Federalists wanted to remain neutral</a:t>
            </a:r>
          </a:p>
          <a:p>
            <a:pPr lvl="1" marL="702310" indent="-351155" defTabSz="461518">
              <a:spcBef>
                <a:spcPts val="2200"/>
              </a:spcBef>
              <a:defRPr sz="2686"/>
            </a:pPr>
            <a:r>
              <a:t>Washington’s Neutrality Proclamation</a:t>
            </a:r>
          </a:p>
        </p:txBody>
      </p:sp>
      <p:pic>
        <p:nvPicPr>
          <p:cNvPr id="186" name="pasted-image.tiff"/>
          <p:cNvPicPr>
            <a:picLocks noChangeAspect="1"/>
          </p:cNvPicPr>
          <p:nvPr/>
        </p:nvPicPr>
        <p:blipFill>
          <a:blip r:embed="rId2">
            <a:extLst/>
          </a:blip>
          <a:stretch>
            <a:fillRect/>
          </a:stretch>
        </p:blipFill>
        <p:spPr>
          <a:xfrm>
            <a:off x="7029450" y="1771012"/>
            <a:ext cx="5780143" cy="3842388"/>
          </a:xfrm>
          <a:prstGeom prst="rect">
            <a:avLst/>
          </a:prstGeom>
          <a:ln w="12700">
            <a:miter lim="400000"/>
          </a:ln>
        </p:spPr>
      </p:pic>
      <p:pic>
        <p:nvPicPr>
          <p:cNvPr id="187" name="pasted-image.tiff"/>
          <p:cNvPicPr>
            <a:picLocks noChangeAspect="1"/>
          </p:cNvPicPr>
          <p:nvPr/>
        </p:nvPicPr>
        <p:blipFill>
          <a:blip r:embed="rId3">
            <a:extLst/>
          </a:blip>
          <a:stretch>
            <a:fillRect/>
          </a:stretch>
        </p:blipFill>
        <p:spPr>
          <a:xfrm>
            <a:off x="8458200" y="5796275"/>
            <a:ext cx="2967095" cy="384238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5">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8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8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8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8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85">
                                            <p:txEl>
                                              <p:pRg st="5" end="5"/>
                                            </p:txEl>
                                          </p:spTgt>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3" fill="hold">
                                  <p:stCondLst>
                                    <p:cond delay="0"/>
                                  </p:stCondLst>
                                  <p:iterate type="el" backwards="0">
                                    <p:tmAbs val="0"/>
                                  </p:iterate>
                                  <p:childTnLst>
                                    <p:set>
                                      <p:cBhvr>
                                        <p:cTn id="34" fill="hold"/>
                                        <p:tgtEl>
                                          <p:spTgt spid="1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8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8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3"/>
      <p:bldP build="p" bldLvl="5" animBg="1" rev="0" advAuto="0" spid="185" grpId="1"/>
      <p:bldP build="whole" bldLvl="1" animBg="1" rev="0" advAuto="0" spid="186"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Economic Policy</a:t>
            </a:r>
          </a:p>
        </p:txBody>
      </p:sp>
      <p:sp>
        <p:nvSpPr>
          <p:cNvPr id="190" name="Shape 190"/>
          <p:cNvSpPr/>
          <p:nvPr>
            <p:ph type="body" idx="1"/>
          </p:nvPr>
        </p:nvSpPr>
        <p:spPr>
          <a:xfrm>
            <a:off x="101600" y="1244600"/>
            <a:ext cx="8238629" cy="8306991"/>
          </a:xfrm>
          <a:prstGeom prst="rect">
            <a:avLst/>
          </a:prstGeom>
        </p:spPr>
        <p:txBody>
          <a:bodyPr/>
          <a:lstStyle/>
          <a:p>
            <a:pPr/>
            <a:r>
              <a:t>Hamilton’s Financial Plan pitted Hamilton against Jefferson and Madison</a:t>
            </a:r>
          </a:p>
          <a:p>
            <a:pPr/>
            <a:r>
              <a:t>Bank of the US (BUS) was the most controversial aspect</a:t>
            </a:r>
          </a:p>
          <a:p>
            <a:pPr lvl="1"/>
            <a:r>
              <a:t>Strict (Democratic-Republicans) vs. Loose (Federalists) Interpretation of the Constitution</a:t>
            </a:r>
          </a:p>
          <a:p>
            <a:pPr/>
            <a:r>
              <a:t>Ultimately, Washington supports the BUS and sides with the Federalists</a:t>
            </a:r>
          </a:p>
        </p:txBody>
      </p:sp>
      <p:pic>
        <p:nvPicPr>
          <p:cNvPr id="191" name="pasted-image.tiff"/>
          <p:cNvPicPr>
            <a:picLocks noChangeAspect="1"/>
          </p:cNvPicPr>
          <p:nvPr/>
        </p:nvPicPr>
        <p:blipFill>
          <a:blip r:embed="rId2">
            <a:extLst/>
          </a:blip>
          <a:stretch>
            <a:fillRect/>
          </a:stretch>
        </p:blipFill>
        <p:spPr>
          <a:xfrm>
            <a:off x="7893050" y="1149349"/>
            <a:ext cx="5016818" cy="3195328"/>
          </a:xfrm>
          <a:prstGeom prst="rect">
            <a:avLst/>
          </a:prstGeom>
          <a:ln w="12700">
            <a:miter lim="400000"/>
          </a:ln>
        </p:spPr>
      </p:pic>
      <p:pic>
        <p:nvPicPr>
          <p:cNvPr id="192" name="pasted-image.tiff"/>
          <p:cNvPicPr>
            <a:picLocks noChangeAspect="1"/>
          </p:cNvPicPr>
          <p:nvPr/>
        </p:nvPicPr>
        <p:blipFill>
          <a:blip r:embed="rId3">
            <a:extLst/>
          </a:blip>
          <a:stretch>
            <a:fillRect/>
          </a:stretch>
        </p:blipFill>
        <p:spPr>
          <a:xfrm>
            <a:off x="9036208" y="4487903"/>
            <a:ext cx="2730501" cy="51562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9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90">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P build="whole" bldLvl="1" animBg="1" rev="0" advAuto="0" spid="192" grpId="3"/>
      <p:bldP build="whole" bldLvl="1" animBg="1" rev="0" advAuto="0" spid="191"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Balance Between Liberty and Order</a:t>
            </a:r>
          </a:p>
        </p:txBody>
      </p:sp>
      <p:sp>
        <p:nvSpPr>
          <p:cNvPr id="195" name="Shape 195"/>
          <p:cNvSpPr/>
          <p:nvPr>
            <p:ph type="body" idx="1"/>
          </p:nvPr>
        </p:nvSpPr>
        <p:spPr>
          <a:xfrm>
            <a:off x="101600" y="1244600"/>
            <a:ext cx="8238629" cy="8306991"/>
          </a:xfrm>
          <a:prstGeom prst="rect">
            <a:avLst/>
          </a:prstGeom>
        </p:spPr>
        <p:txBody>
          <a:bodyPr/>
          <a:lstStyle/>
          <a:p>
            <a:pPr/>
            <a:r>
              <a:t>Alien and Sedition Acts (1798, Adams Administration)</a:t>
            </a:r>
          </a:p>
          <a:p>
            <a:pPr lvl="1"/>
            <a:r>
              <a:t>Meant to silence Adams’ Democratic-Republican opponents</a:t>
            </a:r>
          </a:p>
          <a:p>
            <a:pPr lvl="1"/>
            <a:r>
              <a:t>Punishments for criticizing included fines and/or jail time</a:t>
            </a:r>
          </a:p>
          <a:p>
            <a:pPr/>
            <a:r>
              <a:t>Jefferson (Adams’ VP) and Madison responded with the VA and KY Resolutions</a:t>
            </a:r>
          </a:p>
          <a:p>
            <a:pPr lvl="1"/>
            <a:r>
              <a:t>Urged states to nullify the Alien and Sedition Acts</a:t>
            </a:r>
          </a:p>
        </p:txBody>
      </p:sp>
      <p:pic>
        <p:nvPicPr>
          <p:cNvPr id="196" name="pasted-image.tiff"/>
          <p:cNvPicPr>
            <a:picLocks noChangeAspect="1"/>
          </p:cNvPicPr>
          <p:nvPr/>
        </p:nvPicPr>
        <p:blipFill>
          <a:blip r:embed="rId2">
            <a:extLst/>
          </a:blip>
          <a:stretch>
            <a:fillRect/>
          </a:stretch>
        </p:blipFill>
        <p:spPr>
          <a:xfrm>
            <a:off x="8140700" y="3792978"/>
            <a:ext cx="3102995" cy="4021844"/>
          </a:xfrm>
          <a:prstGeom prst="rect">
            <a:avLst/>
          </a:prstGeom>
          <a:ln w="12700">
            <a:miter lim="400000"/>
          </a:ln>
        </p:spPr>
      </p:pic>
      <p:sp>
        <p:nvSpPr>
          <p:cNvPr id="197" name="Shape 197"/>
          <p:cNvSpPr/>
          <p:nvPr/>
        </p:nvSpPr>
        <p:spPr>
          <a:xfrm>
            <a:off x="10211990" y="2590800"/>
            <a:ext cx="2633664" cy="2980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18" y="0"/>
                </a:moveTo>
                <a:cubicBezTo>
                  <a:pt x="5565" y="0"/>
                  <a:pt x="5198" y="325"/>
                  <a:pt x="5198" y="725"/>
                </a:cubicBezTo>
                <a:lnTo>
                  <a:pt x="5198" y="19138"/>
                </a:lnTo>
                <a:lnTo>
                  <a:pt x="0" y="20214"/>
                </a:lnTo>
                <a:lnTo>
                  <a:pt x="5397" y="21333"/>
                </a:lnTo>
                <a:cubicBezTo>
                  <a:pt x="5547" y="21492"/>
                  <a:pt x="5765" y="21600"/>
                  <a:pt x="6018" y="21600"/>
                </a:cubicBezTo>
                <a:lnTo>
                  <a:pt x="20780" y="21600"/>
                </a:lnTo>
                <a:cubicBezTo>
                  <a:pt x="21233" y="21600"/>
                  <a:pt x="21600" y="21275"/>
                  <a:pt x="21600" y="20875"/>
                </a:cubicBezTo>
                <a:lnTo>
                  <a:pt x="21600" y="725"/>
                </a:lnTo>
                <a:cubicBezTo>
                  <a:pt x="21600" y="325"/>
                  <a:pt x="21233" y="0"/>
                  <a:pt x="20780" y="0"/>
                </a:cubicBezTo>
                <a:lnTo>
                  <a:pt x="6018" y="0"/>
                </a:lnTo>
                <a:close/>
              </a:path>
            </a:pathLst>
          </a:cu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lnSpc>
                <a:spcPct val="80000"/>
              </a:lnSpc>
              <a:spcBef>
                <a:spcPts val="0"/>
              </a:spcBef>
              <a:defRPr cap="all" sz="4600">
                <a:solidFill>
                  <a:srgbClr val="FFFFFF"/>
                </a:solidFill>
                <a:latin typeface="+mn-lt"/>
                <a:ea typeface="+mn-ea"/>
                <a:cs typeface="+mn-cs"/>
                <a:sym typeface="DIN Condensed"/>
              </a:defRPr>
            </a:lvl1pPr>
          </a:lstStyle>
          <a:p>
            <a:pPr/>
            <a:r>
              <a:t>You Will NOT Silence Me!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196"/>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3" fill="hold">
                                  <p:stCondLst>
                                    <p:cond delay="0"/>
                                  </p:stCondLst>
                                  <p:iterate type="el" backwards="0">
                                    <p:tmAbs val="0"/>
                                  </p:iterate>
                                  <p:childTnLst>
                                    <p:set>
                                      <p:cBhvr>
                                        <p:cTn id="27" fill="hold"/>
                                        <p:tgtEl>
                                          <p:spTgt spid="19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3"/>
      <p:bldP build="whole" bldLvl="1" animBg="1" rev="0" advAuto="0" spid="196" grpId="2"/>
      <p:bldP build="p" bldLvl="5" animBg="1" rev="0" advAuto="0" spid="19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Check Out the Hamilton Soundtrack….</a:t>
            </a:r>
          </a:p>
        </p:txBody>
      </p:sp>
      <p:sp>
        <p:nvSpPr>
          <p:cNvPr id="200" name="Shape 200"/>
          <p:cNvSpPr/>
          <p:nvPr>
            <p:ph type="body" idx="1"/>
          </p:nvPr>
        </p:nvSpPr>
        <p:spPr>
          <a:xfrm>
            <a:off x="101600" y="1244600"/>
            <a:ext cx="8238629" cy="8306991"/>
          </a:xfrm>
          <a:prstGeom prst="rect">
            <a:avLst/>
          </a:prstGeom>
        </p:spPr>
        <p:txBody>
          <a:bodyPr/>
          <a:lstStyle/>
          <a:p>
            <a:pPr/>
            <a:r>
              <a:rPr i="1"/>
              <a:t>Cabinet Battle #1</a:t>
            </a:r>
            <a:r>
              <a:t> (Bank and Financial Plan)</a:t>
            </a:r>
          </a:p>
          <a:p>
            <a:pPr/>
            <a:r>
              <a:rPr i="1"/>
              <a:t>Cabinet Battle #2</a:t>
            </a:r>
            <a:r>
              <a:t> (Conflict between France and England)</a:t>
            </a:r>
          </a:p>
          <a:p>
            <a:pPr/>
            <a:r>
              <a:rPr i="1"/>
              <a:t>One Last Time</a:t>
            </a:r>
            <a:r>
              <a:t> (Washington’s Farewell Address)</a:t>
            </a:r>
          </a:p>
          <a:p>
            <a:pPr/>
            <a:r>
              <a:t>Every other song because they’re amazing</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406400" y="311150"/>
            <a:ext cx="12192000" cy="723900"/>
          </a:xfrm>
          <a:prstGeom prst="rect">
            <a:avLst/>
          </a:prstGeom>
        </p:spPr>
        <p:txBody>
          <a:bodyPr/>
          <a:lstStyle>
            <a:lvl1pPr algn="ctr" defTabSz="467359">
              <a:spcBef>
                <a:spcPts val="2200"/>
              </a:spcBef>
              <a:defRPr sz="4800"/>
            </a:lvl1pPr>
          </a:lstStyle>
          <a:p>
            <a:pPr/>
            <a:r>
              <a:t>A Short Answer Question….</a:t>
            </a:r>
          </a:p>
        </p:txBody>
      </p:sp>
      <p:sp>
        <p:nvSpPr>
          <p:cNvPr id="203" name="Shape 203"/>
          <p:cNvSpPr/>
          <p:nvPr>
            <p:ph type="body" idx="1"/>
          </p:nvPr>
        </p:nvSpPr>
        <p:spPr>
          <a:xfrm>
            <a:off x="101600" y="1244600"/>
            <a:ext cx="12647911" cy="8306991"/>
          </a:xfrm>
          <a:prstGeom prst="rect">
            <a:avLst/>
          </a:prstGeom>
        </p:spPr>
        <p:txBody>
          <a:bodyPr/>
          <a:lstStyle/>
          <a:p>
            <a:pPr marL="422275" indent="-422275" defTabSz="554990">
              <a:spcBef>
                <a:spcPts val="2600"/>
              </a:spcBef>
              <a:defRPr sz="3230"/>
            </a:pPr>
            <a:r>
              <a:t>A. Briefly explain how ONE of the following was most significant in the formation of political parties in the late-18th century:</a:t>
            </a:r>
          </a:p>
          <a:p>
            <a:pPr lvl="1" marL="844550" indent="-422275" defTabSz="554990">
              <a:spcBef>
                <a:spcPts val="2600"/>
              </a:spcBef>
              <a:defRPr sz="3230"/>
            </a:pPr>
            <a:r>
              <a:t>Relationship between the national government and the states</a:t>
            </a:r>
          </a:p>
          <a:p>
            <a:pPr lvl="1" marL="844550" indent="-422275" defTabSz="554990">
              <a:spcBef>
                <a:spcPts val="2600"/>
              </a:spcBef>
              <a:defRPr sz="3230"/>
            </a:pPr>
            <a:r>
              <a:t>Economic policy</a:t>
            </a:r>
          </a:p>
          <a:p>
            <a:pPr lvl="1" marL="844550" indent="-422275" defTabSz="554990">
              <a:spcBef>
                <a:spcPts val="2600"/>
              </a:spcBef>
              <a:defRPr sz="3230"/>
            </a:pPr>
            <a:r>
              <a:t>Foreign policy</a:t>
            </a:r>
          </a:p>
          <a:p>
            <a:pPr marL="422275" indent="-422275" defTabSz="554990">
              <a:spcBef>
                <a:spcPts val="2600"/>
              </a:spcBef>
              <a:defRPr sz="3230"/>
            </a:pPr>
            <a:r>
              <a:t>B. Provide ONE piece of historical evidence that supports your choice in part a.</a:t>
            </a:r>
          </a:p>
          <a:p>
            <a:pPr marL="422275" indent="-422275" defTabSz="554990">
              <a:spcBef>
                <a:spcPts val="2600"/>
              </a:spcBef>
              <a:defRPr sz="3230"/>
            </a:pPr>
            <a:r>
              <a:t>C. Briefly explain why one of the other options is not as significant in the formation of political parties in the late 18th century.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