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6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APUSH Review: The Second Party System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Everything You Need To Know About The Second </a:t>
            </a:r>
          </a:p>
        </p:txBody>
      </p:sp>
      <p:pic>
        <p:nvPicPr>
          <p:cNvPr id="12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4466" y="6187016"/>
            <a:ext cx="2794001" cy="323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8950" y="6187016"/>
            <a:ext cx="2671763" cy="3238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867400" y="7171266"/>
            <a:ext cx="1270000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62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VS.</a:t>
            </a:r>
          </a:p>
        </p:txBody>
      </p:sp>
      <p:pic>
        <p:nvPicPr>
          <p:cNvPr id="126" name="APUSH 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98679" y="33866"/>
            <a:ext cx="4407441" cy="3305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901700" y="313266"/>
            <a:ext cx="11201400" cy="17145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1820s - 1830s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495300" y="1145844"/>
            <a:ext cx="7453775" cy="7926521"/>
          </a:xfrm>
          <a:prstGeom prst="rect">
            <a:avLst/>
          </a:prstGeom>
        </p:spPr>
        <p:txBody>
          <a:bodyPr/>
          <a:lstStyle/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Rise of new political parties: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Whigs - Henry Clay!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Democrats - Andrew Jackson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This time saw increased political participation: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Elimination of property requirements for adult, white males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Differences between the two parties?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Role and power of the federal government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National Bank (2nd BUS)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Tariffs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Federally funded internal improvements</a:t>
            </a:r>
          </a:p>
        </p:txBody>
      </p:sp>
      <p:sp>
        <p:nvSpPr>
          <p:cNvPr id="134" name="Shape 134"/>
          <p:cNvSpPr/>
          <p:nvPr/>
        </p:nvSpPr>
        <p:spPr>
          <a:xfrm>
            <a:off x="7599891" y="7232319"/>
            <a:ext cx="851741" cy="153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31" h="21600" fill="norm" stroke="1" extrusionOk="0">
                <a:moveTo>
                  <a:pt x="0" y="21600"/>
                </a:moveTo>
                <a:cubicBezTo>
                  <a:pt x="20690" y="14454"/>
                  <a:pt x="21600" y="7254"/>
                  <a:pt x="2729" y="0"/>
                </a:cubicBezTo>
              </a:path>
            </a:pathLst>
          </a:custGeom>
          <a:ln w="88900">
            <a:solidFill>
              <a:schemeClr val="accent6">
                <a:hueOff val="-284210"/>
                <a:satOff val="2084"/>
                <a:lumOff val="-13137"/>
              </a:schemeClr>
            </a:solidFill>
            <a:miter lim="400000"/>
          </a:ln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/>
        </p:nvSpPr>
        <p:spPr>
          <a:xfrm>
            <a:off x="8644466" y="7365365"/>
            <a:ext cx="2024262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American System</a:t>
            </a:r>
          </a:p>
        </p:txBody>
      </p:sp>
      <p:pic>
        <p:nvPicPr>
          <p:cNvPr id="13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8866" y="548216"/>
            <a:ext cx="2794001" cy="323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19985" y="3968750"/>
            <a:ext cx="2671763" cy="323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3"/>
      <p:bldP build="p" bldLvl="5" animBg="1" rev="0" advAuto="0" spid="129" grpId="1"/>
      <p:bldP build="whole" bldLvl="1" animBg="1" rev="0" advAuto="0" spid="131" grpId="5"/>
      <p:bldP build="whole" bldLvl="1" animBg="1" rev="0" advAuto="0" spid="132" grpId="2"/>
      <p:bldP build="whole" bldLvl="1" animBg="1" rev="0" advAuto="0" spid="13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901700" y="313266"/>
            <a:ext cx="11201400" cy="17145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Role and power of the federal government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xfrm>
            <a:off x="495300" y="1856448"/>
            <a:ext cx="6837164" cy="7174245"/>
          </a:xfrm>
          <a:prstGeom prst="rect">
            <a:avLst/>
          </a:prstGeom>
        </p:spPr>
        <p:txBody>
          <a:bodyPr/>
          <a:lstStyle/>
          <a:p>
            <a:pPr/>
            <a:r>
              <a:t>Whigs tended to favor a stronger central government</a:t>
            </a:r>
          </a:p>
          <a:p>
            <a:pPr lvl="1"/>
            <a:r>
              <a:t>Supported Henry Clay’s American System</a:t>
            </a:r>
          </a:p>
          <a:p>
            <a:pPr/>
            <a:r>
              <a:t>Democrats tended to favor more power for states</a:t>
            </a:r>
          </a:p>
          <a:p>
            <a:pPr lvl="1"/>
            <a:r>
              <a:t>Opposed the American System</a:t>
            </a:r>
          </a:p>
        </p:txBody>
      </p:sp>
      <p:sp>
        <p:nvSpPr>
          <p:cNvPr id="138" name="Shape 138"/>
          <p:cNvSpPr/>
          <p:nvPr/>
        </p:nvSpPr>
        <p:spPr>
          <a:xfrm>
            <a:off x="8559800" y="2362200"/>
            <a:ext cx="2820889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National Bank (BUS)</a:t>
            </a:r>
          </a:p>
        </p:txBody>
      </p:sp>
      <p:sp>
        <p:nvSpPr>
          <p:cNvPr id="139" name="Shape 139"/>
          <p:cNvSpPr/>
          <p:nvPr/>
        </p:nvSpPr>
        <p:spPr>
          <a:xfrm>
            <a:off x="8559800" y="4108450"/>
            <a:ext cx="2820889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Internal Improvements</a:t>
            </a:r>
          </a:p>
        </p:txBody>
      </p:sp>
      <p:sp>
        <p:nvSpPr>
          <p:cNvPr id="140" name="Shape 140"/>
          <p:cNvSpPr/>
          <p:nvPr/>
        </p:nvSpPr>
        <p:spPr>
          <a:xfrm>
            <a:off x="8559800" y="5854700"/>
            <a:ext cx="2820889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Protective Tariff (1816)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3"/>
      <p:bldP build="p" bldLvl="5" animBg="1" rev="0" advAuto="0" spid="137" grpId="1"/>
      <p:bldP build="whole" bldLvl="1" animBg="1" rev="0" advAuto="0" spid="140" grpId="4"/>
      <p:bldP build="whole" bldLvl="1" animBg="1" rev="0" advAuto="0" spid="13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901700" y="313266"/>
            <a:ext cx="11201400" cy="17145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National Bank (2nd Bus)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495300" y="1856448"/>
            <a:ext cx="6837164" cy="7174245"/>
          </a:xfrm>
          <a:prstGeom prst="rect">
            <a:avLst/>
          </a:prstGeom>
        </p:spPr>
        <p:txBody>
          <a:bodyPr/>
          <a:lstStyle/>
          <a:p>
            <a:pPr/>
            <a:r>
              <a:t>Andrew Jackson’s veto of the 3rd BUS in 1832</a:t>
            </a:r>
          </a:p>
          <a:p>
            <a:pPr lvl="1"/>
            <a:r>
              <a:t>Whigs formed in response to “King Andrew 1st”</a:t>
            </a:r>
          </a:p>
          <a:p>
            <a:pPr/>
            <a:r>
              <a:t>Who would agree with this image? Who would disagree?</a:t>
            </a:r>
          </a:p>
        </p:txBody>
      </p:sp>
      <p:pic>
        <p:nvPicPr>
          <p:cNvPr id="144" name="King_Andrew_the_First_(political_cartoon_of_President_Andrew_Jackson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0600" y="1856448"/>
            <a:ext cx="5052285" cy="7174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p" bldLvl="5" animBg="1" rev="0" advAuto="0" spid="1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901700" y="313266"/>
            <a:ext cx="11201400" cy="17145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Tariffs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xfrm>
            <a:off x="495300" y="1856448"/>
            <a:ext cx="6837164" cy="7174245"/>
          </a:xfrm>
          <a:prstGeom prst="rect">
            <a:avLst/>
          </a:prstGeom>
        </p:spPr>
        <p:txBody>
          <a:bodyPr/>
          <a:lstStyle/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is a tariff?</a:t>
            </a:r>
          </a:p>
          <a:p>
            <a:pPr lvl="1" marL="577850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Tax on imported goods - favored in North and by industries, disliked in the South</a:t>
            </a:r>
          </a:p>
          <a:p>
            <a:pPr lvl="1" marL="577850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Whigs tended to support tariffs, Democrats did not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Tariffs of 1828 and 1832</a:t>
            </a:r>
          </a:p>
          <a:p>
            <a:pPr lvl="1" marL="577850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High tariff rates </a:t>
            </a:r>
          </a:p>
          <a:p>
            <a:pPr lvl="1" marL="577850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South Carolina Exposition and Protest - John C. Calhoun - VP to AndrewJackson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Compromise Tariff of 1833:</a:t>
            </a:r>
          </a:p>
          <a:p>
            <a:pPr lvl="1" marL="577850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Lowered rates over 8 years</a:t>
            </a:r>
          </a:p>
          <a:p>
            <a:pPr lvl="1" marL="577850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Henry Clay!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3133" y="136797"/>
            <a:ext cx="3241019" cy="4625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8992" y="5034508"/>
            <a:ext cx="3289301" cy="4281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  <p:bldP build="whole" bldLvl="1" animBg="1" rev="0" advAuto="0" spid="148" grpId="2"/>
      <p:bldP build="whole" bldLvl="1" animBg="1" rev="0" advAuto="0" spid="14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901700" y="313266"/>
            <a:ext cx="11201400" cy="17145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Federally Funded Internal Improvements</a:t>
            </a:r>
          </a:p>
        </p:txBody>
      </p:sp>
      <p:sp>
        <p:nvSpPr>
          <p:cNvPr id="152" name="Shape 152"/>
          <p:cNvSpPr/>
          <p:nvPr>
            <p:ph type="body" sz="half" idx="1"/>
          </p:nvPr>
        </p:nvSpPr>
        <p:spPr>
          <a:xfrm>
            <a:off x="495300" y="1856448"/>
            <a:ext cx="6837164" cy="7174245"/>
          </a:xfrm>
          <a:prstGeom prst="rect">
            <a:avLst/>
          </a:prstGeom>
        </p:spPr>
        <p:txBody>
          <a:bodyPr/>
          <a:lstStyle/>
          <a:p>
            <a:pPr/>
            <a:r>
              <a:t>Key component of Henry Clay’s American System</a:t>
            </a:r>
          </a:p>
          <a:p>
            <a:pPr/>
            <a:r>
              <a:t>Debates over federally funded intrastate (one state) improvements</a:t>
            </a:r>
          </a:p>
          <a:p>
            <a:pPr lvl="1"/>
            <a:r>
              <a:t>Andrew Jackson’s Maysville Road Veto</a:t>
            </a:r>
          </a:p>
        </p:txBody>
      </p:sp>
      <p:pic>
        <p:nvPicPr>
          <p:cNvPr id="15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678" y="6098116"/>
            <a:ext cx="5799856" cy="3052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7989" y="1591733"/>
            <a:ext cx="3402711" cy="453694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6625166" y="1729647"/>
            <a:ext cx="3300414" cy="2774620"/>
          </a:xfrm>
          <a:prstGeom prst="wedgeEllipseCallout">
            <a:avLst>
              <a:gd name="adj1" fmla="val 99072"/>
              <a:gd name="adj2" fmla="val -14315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Sorry bro, no improvements for you…..</a:t>
            </a:r>
          </a:p>
        </p:txBody>
      </p:sp>
      <p:sp>
        <p:nvSpPr>
          <p:cNvPr id="156" name="Shape 156"/>
          <p:cNvSpPr/>
          <p:nvPr/>
        </p:nvSpPr>
        <p:spPr>
          <a:xfrm>
            <a:off x="7289800" y="6121399"/>
            <a:ext cx="5765612" cy="3005609"/>
          </a:xfrm>
          <a:prstGeom prst="line">
            <a:avLst/>
          </a:prstGeom>
          <a:ln w="114300">
            <a:solidFill>
              <a:schemeClr val="accent6">
                <a:hueOff val="-284210"/>
                <a:satOff val="2084"/>
                <a:lumOff val="-13137"/>
              </a:schemeClr>
            </a:solidFill>
            <a:miter lim="400000"/>
          </a:ln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7" name="Shape 157"/>
          <p:cNvSpPr/>
          <p:nvPr/>
        </p:nvSpPr>
        <p:spPr>
          <a:xfrm flipV="1">
            <a:off x="7185548" y="6220692"/>
            <a:ext cx="5748354" cy="2807024"/>
          </a:xfrm>
          <a:prstGeom prst="line">
            <a:avLst/>
          </a:prstGeom>
          <a:ln w="114300">
            <a:solidFill>
              <a:schemeClr val="accent6">
                <a:hueOff val="-284210"/>
                <a:satOff val="2084"/>
                <a:lumOff val="-13137"/>
              </a:schemeClr>
            </a:solidFill>
            <a:miter lim="400000"/>
          </a:ln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6"/>
      <p:bldP build="p" bldLvl="5" animBg="1" rev="0" advAuto="0" spid="152" grpId="1"/>
      <p:bldP build="whole" bldLvl="1" animBg="1" rev="0" advAuto="0" spid="153" grpId="2"/>
      <p:bldP build="whole" bldLvl="1" animBg="1" rev="0" advAuto="0" spid="154" grpId="3"/>
      <p:bldP build="whole" bldLvl="1" animBg="1" rev="0" advAuto="0" spid="155" grpId="4"/>
      <p:bldP build="whole" bldLvl="1" animBg="1" rev="0" advAuto="0" spid="156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Test Tips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478366" y="1570566"/>
            <a:ext cx="12048067" cy="7482286"/>
          </a:xfrm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Multiple-Choice and Short Answer:</a:t>
            </a:r>
          </a:p>
          <a:p>
            <a:pPr lvl="1" marL="835660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Causes of the rise of the 2nd Party System</a:t>
            </a:r>
          </a:p>
          <a:p>
            <a:pPr lvl="1" marL="835660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Differences between the two parties</a:t>
            </a:r>
          </a:p>
          <a:p>
            <a:pPr lvl="1" marL="835660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Characteristics of supporters</a:t>
            </a:r>
          </a:p>
          <a:p>
            <a:pPr marL="417830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Essays:</a:t>
            </a:r>
          </a:p>
          <a:p>
            <a:pPr lvl="1" marL="835660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Almost any essay on the Antebellum time period</a:t>
            </a:r>
          </a:p>
          <a:p>
            <a:pPr lvl="1" marL="835660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Possible synthesis point:</a:t>
            </a:r>
          </a:p>
          <a:p>
            <a:pPr lvl="2" marL="1253489" indent="-417830" defTabSz="549148">
              <a:spcBef>
                <a:spcPts val="3000"/>
              </a:spcBef>
              <a:defRPr sz="3384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Connecting to debates during the 1st party system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Short Answer Question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78366" y="1570566"/>
            <a:ext cx="12048067" cy="7482286"/>
          </a:xfrm>
          <a:prstGeom prst="rect">
            <a:avLst/>
          </a:prstGeom>
        </p:spPr>
        <p:txBody>
          <a:bodyPr/>
          <a:lstStyle/>
          <a:p>
            <a:pPr marL="351155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Answer all 3 parts:</a:t>
            </a:r>
          </a:p>
          <a:p>
            <a:pPr marL="351155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A) Briefly explain how ONE of the following was most significant in the formation of political parties in the early 19th century (Whigs and Democrats)</a:t>
            </a:r>
          </a:p>
          <a:p>
            <a:pPr lvl="1" marL="702310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National Bank (BUS)</a:t>
            </a:r>
          </a:p>
          <a:p>
            <a:pPr lvl="1" marL="702310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Tariffs</a:t>
            </a:r>
          </a:p>
          <a:p>
            <a:pPr lvl="1" marL="702310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Federally funded internal improvements</a:t>
            </a:r>
          </a:p>
          <a:p>
            <a:pPr marL="351155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B) Provide ONE piece of historical evidence that supports your choice in part A).</a:t>
            </a:r>
          </a:p>
          <a:p>
            <a:pPr marL="351155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C) Briefly explain why one of the other options is not as significant in the formation of political parties in the early-19th century.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Thanks For Watching!</a:t>
            </a:r>
          </a:p>
        </p:txBody>
      </p:sp>
      <p:sp>
        <p:nvSpPr>
          <p:cNvPr id="166" name="Shape 166"/>
          <p:cNvSpPr/>
          <p:nvPr>
            <p:ph type="body" sz="half" idx="1"/>
          </p:nvPr>
        </p:nvSpPr>
        <p:spPr>
          <a:xfrm>
            <a:off x="478366" y="1570566"/>
            <a:ext cx="5535150" cy="7482286"/>
          </a:xfrm>
          <a:prstGeom prst="rect">
            <a:avLst/>
          </a:prstGeom>
        </p:spPr>
        <p:txBody>
          <a:bodyPr/>
          <a:lstStyle/>
          <a:p>
            <a:pPr/>
            <a:r>
              <a:t>Good luck on your exams!</a:t>
            </a:r>
          </a:p>
        </p:txBody>
      </p:sp>
      <p:pic>
        <p:nvPicPr>
          <p:cNvPr id="167" name="King_Andrew_the_First_(political_cartoon_of_President_Andrew_Jackson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6333" y="1724587"/>
            <a:ext cx="5052285" cy="7174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