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9"/>
  </p:notesMasterIdLst>
  <p:sldIdLst>
    <p:sldId id="257" r:id="rId2"/>
    <p:sldId id="260" r:id="rId3"/>
    <p:sldId id="262" r:id="rId4"/>
    <p:sldId id="263" r:id="rId5"/>
    <p:sldId id="264" r:id="rId6"/>
    <p:sldId id="261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APUSH Review: Thomas Paine’s </a:t>
            </a:r>
            <a:r>
              <a:rPr lang="en-US" sz="5400" i="1" dirty="0" smtClean="0">
                <a:solidFill>
                  <a:schemeClr val="tx1"/>
                </a:solidFill>
              </a:rPr>
              <a:t>Common Sense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44958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About </a:t>
            </a:r>
            <a:r>
              <a:rPr lang="en-US" sz="2400" dirty="0">
                <a:solidFill>
                  <a:schemeClr val="tx1"/>
                </a:solidFill>
              </a:rPr>
              <a:t>Thomas Paine’s </a:t>
            </a:r>
            <a:r>
              <a:rPr lang="en-US" sz="2400" i="1" dirty="0">
                <a:solidFill>
                  <a:schemeClr val="tx1"/>
                </a:solidFill>
              </a:rPr>
              <a:t>Common </a:t>
            </a:r>
            <a:r>
              <a:rPr lang="en-US" sz="2400" i="1" dirty="0" smtClean="0">
                <a:solidFill>
                  <a:schemeClr val="tx1"/>
                </a:solidFill>
              </a:rPr>
              <a:t>Sense </a:t>
            </a:r>
            <a:r>
              <a:rPr lang="en-US" dirty="0" smtClean="0"/>
              <a:t>To Succeed In APUSH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74" name="Picture 2" descr="File:Commonsen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04779"/>
            <a:ext cx="2590800" cy="3267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The New Curriculum A</a:t>
            </a:r>
            <a:r>
              <a:rPr lang="en-US" dirty="0" smtClean="0"/>
              <a:t>nd </a:t>
            </a:r>
            <a:r>
              <a:rPr lang="en-US" i="1" dirty="0" smtClean="0"/>
              <a:t>Common Sense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Concept 3.2, I, B: “The colonists’ belief in the superiority of republican self-government based on the natural rights of the people found its clearest American expression in Thomas Paine’s </a:t>
            </a:r>
            <a:r>
              <a:rPr lang="en-US" i="1" dirty="0" smtClean="0"/>
              <a:t>Common Sense</a:t>
            </a:r>
            <a:r>
              <a:rPr lang="en-US" dirty="0" smtClean="0"/>
              <a:t> and in the Declaration of Independence.”</a:t>
            </a:r>
          </a:p>
          <a:p>
            <a:pPr lvl="1"/>
            <a:r>
              <a:rPr lang="en-US" dirty="0" smtClean="0"/>
              <a:t>Page 34 of </a:t>
            </a:r>
            <a:r>
              <a:rPr lang="en-US" dirty="0"/>
              <a:t>the Curriculum framework</a:t>
            </a:r>
          </a:p>
          <a:p>
            <a:r>
              <a:rPr lang="en-US" i="1" dirty="0" smtClean="0"/>
              <a:t>Common Sense</a:t>
            </a:r>
            <a:r>
              <a:rPr lang="en-US" dirty="0" smtClean="0"/>
              <a:t> played an intricate role in influencing the colonists’ decision to declare independence</a:t>
            </a:r>
            <a:endParaRPr lang="en-US" i="1" dirty="0"/>
          </a:p>
          <a:p>
            <a:pPr lvl="1"/>
            <a:r>
              <a:rPr lang="en-US" dirty="0" smtClean="0"/>
              <a:t>Since it is mentioned specifically, you should be very familiar with it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29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Events Prior to </a:t>
            </a:r>
            <a:r>
              <a:rPr lang="en-US" i="1" dirty="0" smtClean="0"/>
              <a:t>Common Sense</a:t>
            </a:r>
            <a:r>
              <a:rPr lang="en-US" dirty="0" smtClean="0"/>
              <a:t> (January 1776)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1775:</a:t>
            </a:r>
          </a:p>
          <a:p>
            <a:pPr lvl="1"/>
            <a:r>
              <a:rPr lang="en-US" sz="2200" dirty="0" smtClean="0"/>
              <a:t>April – Battles of Lexington and Concord</a:t>
            </a:r>
          </a:p>
          <a:p>
            <a:pPr lvl="1"/>
            <a:r>
              <a:rPr lang="en-US" sz="2200" dirty="0" smtClean="0"/>
              <a:t>July – Olive Branch Petition – colonists hoped to have peace and grievances addressed, rejected by KG3</a:t>
            </a:r>
          </a:p>
          <a:p>
            <a:r>
              <a:rPr lang="en-US" sz="2600" dirty="0" smtClean="0"/>
              <a:t>Throughout 1775 and the early part of 1776, most colonists did NOT want independence</a:t>
            </a:r>
          </a:p>
          <a:p>
            <a:pPr lvl="1"/>
            <a:r>
              <a:rPr lang="en-US" sz="2200" dirty="0" smtClean="0"/>
              <a:t>Rather, they were seeking a redress of grievances and to go back to the days of salutary neglect</a:t>
            </a:r>
            <a:endParaRPr lang="en-US" sz="2200" dirty="0"/>
          </a:p>
          <a:p>
            <a:endParaRPr lang="en-US" sz="2600" dirty="0" smtClean="0"/>
          </a:p>
          <a:p>
            <a:endParaRPr lang="en-US" sz="2600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File:Concord Expedition and Patriot Messeng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381374"/>
            <a:ext cx="8156305" cy="347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33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Enter T-Paine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Who was he?</a:t>
            </a:r>
          </a:p>
          <a:p>
            <a:pPr lvl="1"/>
            <a:r>
              <a:rPr lang="en-US" dirty="0" smtClean="0"/>
              <a:t>Philosopher from England that moved to America in 1774</a:t>
            </a:r>
          </a:p>
          <a:p>
            <a:pPr lvl="1"/>
            <a:r>
              <a:rPr lang="en-US" dirty="0" smtClean="0"/>
              <a:t>Ideas reflected the Enlightenment</a:t>
            </a:r>
            <a:endParaRPr lang="en-US" dirty="0"/>
          </a:p>
          <a:p>
            <a:r>
              <a:rPr lang="en-US" sz="2800" dirty="0" smtClean="0"/>
              <a:t>Why did he publish </a:t>
            </a:r>
            <a:r>
              <a:rPr lang="en-US" sz="2800" i="1" dirty="0" smtClean="0"/>
              <a:t>Common Sense</a:t>
            </a:r>
            <a:r>
              <a:rPr lang="en-US" sz="2800" dirty="0" smtClean="0"/>
              <a:t>?</a:t>
            </a:r>
          </a:p>
          <a:p>
            <a:pPr lvl="1"/>
            <a:r>
              <a:rPr lang="en-US" dirty="0" smtClean="0"/>
              <a:t>He urged America to break away from Britain and KG3</a:t>
            </a:r>
          </a:p>
          <a:p>
            <a:pPr lvl="1"/>
            <a:endParaRPr lang="en-US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File:BHS-TP Stat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794577"/>
            <a:ext cx="2295525" cy="306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ile:Thomas Paine rev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794577"/>
            <a:ext cx="2286124" cy="3077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58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Message and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book was divided into 4 sections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Origins of government and remarks on English Constitution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Monarchy and Hereditary Succession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Present state of American affairs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Present ability of America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It was written to appeal to common people</a:t>
            </a:r>
          </a:p>
          <a:p>
            <a:endParaRPr lang="en-US" sz="2800" dirty="0"/>
          </a:p>
          <a:p>
            <a:r>
              <a:rPr lang="en-US" sz="2800" dirty="0" smtClean="0"/>
              <a:t>Proportionally to the population at the time, it is the best-selling book in American history</a:t>
            </a:r>
          </a:p>
          <a:p>
            <a:pPr lvl="1"/>
            <a:r>
              <a:rPr lang="en-US" dirty="0" smtClean="0"/>
              <a:t>As many as 500,000 copies to a population of 2.5 million</a:t>
            </a:r>
          </a:p>
          <a:p>
            <a:pPr lvl="1"/>
            <a:endParaRPr lang="en-US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4" descr="File:Thomas Paine rev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21756"/>
            <a:ext cx="3200524" cy="4308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ounded Rectangular Callout 16"/>
          <p:cNvSpPr/>
          <p:nvPr/>
        </p:nvSpPr>
        <p:spPr>
          <a:xfrm>
            <a:off x="3962400" y="1219200"/>
            <a:ext cx="2209800" cy="1828800"/>
          </a:xfrm>
          <a:prstGeom prst="wedgeRoundRectCallout">
            <a:avLst>
              <a:gd name="adj1" fmla="val 78227"/>
              <a:gd name="adj2" fmla="val 265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 get a </a:t>
            </a:r>
            <a:r>
              <a:rPr lang="en-US" i="1" dirty="0"/>
              <a:t>Common </a:t>
            </a:r>
            <a:r>
              <a:rPr lang="en-US" i="1" dirty="0" smtClean="0"/>
              <a:t>Sense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18" name="Rounded Rectangular Callout 17"/>
          <p:cNvSpPr/>
          <p:nvPr/>
        </p:nvSpPr>
        <p:spPr>
          <a:xfrm>
            <a:off x="3962400" y="1066800"/>
            <a:ext cx="2209800" cy="1828800"/>
          </a:xfrm>
          <a:prstGeom prst="wedgeRoundRectCallout">
            <a:avLst>
              <a:gd name="adj1" fmla="val 76346"/>
              <a:gd name="adj2" fmla="val 94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 get a </a:t>
            </a:r>
            <a:r>
              <a:rPr lang="en-US" i="1" dirty="0"/>
              <a:t>Common </a:t>
            </a:r>
            <a:r>
              <a:rPr lang="en-US" i="1" dirty="0" smtClean="0"/>
              <a:t>Sense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19" name="Rounded Rectangular Callout 18"/>
          <p:cNvSpPr/>
          <p:nvPr/>
        </p:nvSpPr>
        <p:spPr>
          <a:xfrm>
            <a:off x="4114800" y="1371600"/>
            <a:ext cx="2209800" cy="1828800"/>
          </a:xfrm>
          <a:prstGeom prst="wedgeRoundRectCallout">
            <a:avLst>
              <a:gd name="adj1" fmla="val 70077"/>
              <a:gd name="adj2" fmla="val -416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 get a </a:t>
            </a:r>
            <a:r>
              <a:rPr lang="en-US" i="1" dirty="0"/>
              <a:t>Common </a:t>
            </a:r>
            <a:r>
              <a:rPr lang="en-US" i="1" dirty="0" smtClean="0"/>
              <a:t>Sense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4267200" y="1524000"/>
            <a:ext cx="2209800" cy="1828800"/>
          </a:xfrm>
          <a:prstGeom prst="wedgeRoundRectCallout">
            <a:avLst>
              <a:gd name="adj1" fmla="val 64434"/>
              <a:gd name="adj2" fmla="val -1022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 get a </a:t>
            </a:r>
            <a:r>
              <a:rPr lang="en-US" i="1" dirty="0"/>
              <a:t>Common </a:t>
            </a:r>
            <a:r>
              <a:rPr lang="en-US" i="1" dirty="0" smtClean="0"/>
              <a:t>Sense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21" name="Rounded Rectangular Callout 20"/>
          <p:cNvSpPr/>
          <p:nvPr/>
        </p:nvSpPr>
        <p:spPr>
          <a:xfrm>
            <a:off x="4419600" y="1676400"/>
            <a:ext cx="2209800" cy="1828800"/>
          </a:xfrm>
          <a:prstGeom prst="wedgeRoundRectCallout">
            <a:avLst>
              <a:gd name="adj1" fmla="val 59418"/>
              <a:gd name="adj2" fmla="val -2159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 get a </a:t>
            </a:r>
            <a:r>
              <a:rPr lang="en-US" i="1" dirty="0"/>
              <a:t>Common </a:t>
            </a:r>
            <a:r>
              <a:rPr lang="en-US" i="1" dirty="0" smtClean="0"/>
              <a:t>Sense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22" name="Rounded Rectangular Callout 21"/>
          <p:cNvSpPr/>
          <p:nvPr/>
        </p:nvSpPr>
        <p:spPr>
          <a:xfrm>
            <a:off x="3997036" y="762000"/>
            <a:ext cx="2209800" cy="1828800"/>
          </a:xfrm>
          <a:prstGeom prst="wedgeRoundRectCallout">
            <a:avLst>
              <a:gd name="adj1" fmla="val 76973"/>
              <a:gd name="adj2" fmla="val 2613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 get a </a:t>
            </a:r>
            <a:r>
              <a:rPr lang="en-US" i="1" dirty="0"/>
              <a:t>Common </a:t>
            </a:r>
            <a:r>
              <a:rPr lang="en-US" i="1" dirty="0" smtClean="0"/>
              <a:t>Sense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7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Multiple-Choice Short Answer Questions:</a:t>
            </a:r>
            <a:endParaRPr lang="en-US" dirty="0" smtClean="0"/>
          </a:p>
          <a:p>
            <a:pPr lvl="1"/>
            <a:r>
              <a:rPr lang="en-US" dirty="0" smtClean="0"/>
              <a:t>Perhaps an excerpt from the reading: what was the purpose</a:t>
            </a:r>
          </a:p>
          <a:p>
            <a:pPr lvl="1"/>
            <a:r>
              <a:rPr lang="en-US" dirty="0" smtClean="0"/>
              <a:t>Cause of the Revolution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Essay </a:t>
            </a:r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Part of the influences (causes) of the American Revolution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2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27709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6" name="Picture 4" descr="File:Thomas Paine rev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694" y="2362200"/>
            <a:ext cx="3200524" cy="4308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4779694" y="3516844"/>
            <a:ext cx="2209800" cy="1828800"/>
          </a:xfrm>
          <a:prstGeom prst="wedgeRoundRectCallout">
            <a:avLst>
              <a:gd name="adj1" fmla="val 59418"/>
              <a:gd name="adj2" fmla="val -2159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You get </a:t>
            </a:r>
            <a:r>
              <a:rPr lang="en-US" sz="2800" dirty="0" smtClean="0"/>
              <a:t>to subscribe!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3092</TotalTime>
  <Words>379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APUSH Review: Thomas Paine’s Common Sense</vt:lpstr>
      <vt:lpstr>The New Curriculum And Common Sense</vt:lpstr>
      <vt:lpstr>Events Prior to Common Sense (January 1776)</vt:lpstr>
      <vt:lpstr>Enter T-Paine</vt:lpstr>
      <vt:lpstr>The Message and Impact</vt:lpstr>
      <vt:lpstr>Test Tips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81</cp:revision>
  <dcterms:created xsi:type="dcterms:W3CDTF">2013-11-22T00:02:11Z</dcterms:created>
  <dcterms:modified xsi:type="dcterms:W3CDTF">2014-08-19T15:26:00Z</dcterms:modified>
</cp:coreProperties>
</file>