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3"/>
  </p:notesMasterIdLst>
  <p:sldIdLst>
    <p:sldId id="256" r:id="rId2"/>
    <p:sldId id="284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</a:t>
            </a:r>
            <a:r>
              <a:rPr lang="en-US" sz="4800" dirty="0" smtClean="0"/>
              <a:t>10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83819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 Democratic Revolution (1800 – 1844)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4648200"/>
            <a:ext cx="4038600" cy="2182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the description for videos that match up with the new curriculum.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Corrupt Bargain of 1824</a:t>
            </a:r>
          </a:p>
          <a:p>
            <a:r>
              <a:rPr lang="en-US" dirty="0" smtClean="0"/>
              <a:t>Jacksonian Democracy = increased suffrage for white males</a:t>
            </a:r>
          </a:p>
          <a:p>
            <a:r>
              <a:rPr lang="en-US" dirty="0" smtClean="0"/>
              <a:t>Tariff of Abominations</a:t>
            </a:r>
          </a:p>
          <a:p>
            <a:r>
              <a:rPr lang="en-US" dirty="0" smtClean="0"/>
              <a:t>Nullification Crisis</a:t>
            </a:r>
          </a:p>
          <a:p>
            <a:r>
              <a:rPr lang="en-US" dirty="0" smtClean="0"/>
              <a:t>Bank War</a:t>
            </a:r>
          </a:p>
          <a:p>
            <a:r>
              <a:rPr lang="en-US" dirty="0" smtClean="0"/>
              <a:t>Formation of the Whigs</a:t>
            </a:r>
          </a:p>
          <a:p>
            <a:r>
              <a:rPr lang="en-US" dirty="0" smtClean="0"/>
              <a:t>Indian Removal Act -&gt; Trail of Tears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676400"/>
            <a:ext cx="8229600" cy="4325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Good luck on your tests</a:t>
            </a:r>
          </a:p>
          <a:p>
            <a:r>
              <a:rPr lang="en-US" dirty="0" smtClean="0"/>
              <a:t>Check out videos matching the new curriculum</a:t>
            </a:r>
          </a:p>
          <a:p>
            <a:r>
              <a:rPr lang="en-US" dirty="0" smtClean="0"/>
              <a:t>Spread the word</a:t>
            </a:r>
          </a:p>
          <a:p>
            <a:r>
              <a:rPr lang="en-US" dirty="0" smtClean="0"/>
              <a:t>Subscribe</a:t>
            </a:r>
          </a:p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File:John Ty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381790" cy="33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257800" y="2895600"/>
            <a:ext cx="3200400" cy="1524000"/>
          </a:xfrm>
          <a:prstGeom prst="wedgeRoundRectCallout">
            <a:avLst>
              <a:gd name="adj1" fmla="val -64556"/>
              <a:gd name="adj2" fmla="val 47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left the presidency in March of 1845. As of 2014, I have a grandchild that is STILL alive…..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Rise of Popular Politics, 1810 - 1828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Decline of the Notables and the Rise of Parties</a:t>
            </a:r>
          </a:p>
          <a:p>
            <a:pPr lvl="1"/>
            <a:r>
              <a:rPr lang="en-US" dirty="0" smtClean="0"/>
              <a:t>The Rise of Democracy:</a:t>
            </a:r>
          </a:p>
          <a:p>
            <a:pPr lvl="2"/>
            <a:r>
              <a:rPr lang="en-US" dirty="0"/>
              <a:t>More Americans (white males) participated in politics</a:t>
            </a:r>
          </a:p>
          <a:p>
            <a:pPr lvl="2"/>
            <a:r>
              <a:rPr lang="en-US" dirty="0"/>
              <a:t>Property requirements and taxpaying requirements disappeared in many states</a:t>
            </a:r>
          </a:p>
          <a:p>
            <a:pPr lvl="2"/>
            <a:r>
              <a:rPr lang="en-US" dirty="0" smtClean="0"/>
              <a:t>Western </a:t>
            </a:r>
            <a:r>
              <a:rPr lang="en-US" dirty="0"/>
              <a:t>states gain more prominence</a:t>
            </a:r>
          </a:p>
          <a:p>
            <a:pPr lvl="1"/>
            <a:r>
              <a:rPr lang="en-US" dirty="0" smtClean="0"/>
              <a:t>Parties Take Command:</a:t>
            </a:r>
          </a:p>
          <a:p>
            <a:pPr lvl="2"/>
            <a:r>
              <a:rPr lang="en-US" dirty="0" smtClean="0"/>
              <a:t>Martin Van Buren helped introduce political machines – rewarded supporters with jobs (patronage, spoils system)</a:t>
            </a:r>
            <a:endParaRPr lang="en-US" dirty="0"/>
          </a:p>
          <a:p>
            <a:pPr marL="342900" lvl="1"/>
            <a:r>
              <a:rPr lang="en-US" dirty="0" smtClean="0"/>
              <a:t>The Election </a:t>
            </a:r>
            <a:r>
              <a:rPr lang="en-US" dirty="0"/>
              <a:t>of </a:t>
            </a:r>
            <a:r>
              <a:rPr lang="en-US" dirty="0" smtClean="0"/>
              <a:t>1824 (The </a:t>
            </a:r>
            <a:r>
              <a:rPr lang="en-US" dirty="0"/>
              <a:t>“Corrupt Bargain</a:t>
            </a:r>
            <a:r>
              <a:rPr lang="en-US" dirty="0" smtClean="0"/>
              <a:t>”):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candidates for the election of 1824</a:t>
            </a:r>
          </a:p>
          <a:p>
            <a:pPr lvl="2"/>
            <a:r>
              <a:rPr lang="en-US" dirty="0"/>
              <a:t>None win an electoral majority, although Andrew Jackson has most electoral and popular votes</a:t>
            </a:r>
          </a:p>
          <a:p>
            <a:pPr lvl="1"/>
            <a:r>
              <a:rPr lang="en-US" dirty="0"/>
              <a:t>According to the 12</a:t>
            </a:r>
            <a:r>
              <a:rPr lang="en-US" baseline="30000" dirty="0"/>
              <a:t>th</a:t>
            </a:r>
            <a:r>
              <a:rPr lang="en-US" dirty="0"/>
              <a:t> Amendment, the House would then decide on the top 3 candidates </a:t>
            </a:r>
          </a:p>
          <a:p>
            <a:pPr lvl="2"/>
            <a:r>
              <a:rPr lang="en-US" dirty="0"/>
              <a:t>Henry Clay (Speaker of the House), finished 4</a:t>
            </a:r>
            <a:r>
              <a:rPr lang="en-US" baseline="30000" dirty="0"/>
              <a:t>th</a:t>
            </a:r>
            <a:r>
              <a:rPr lang="en-US" dirty="0"/>
              <a:t> and was out of the running</a:t>
            </a:r>
          </a:p>
          <a:p>
            <a:pPr lvl="2"/>
            <a:r>
              <a:rPr lang="en-US" dirty="0"/>
              <a:t>He threw his support behind JQA</a:t>
            </a:r>
          </a:p>
          <a:p>
            <a:pPr lvl="1"/>
            <a:r>
              <a:rPr lang="en-US" dirty="0"/>
              <a:t>Adams becomes president, Henry Clay becomes his Secretary of </a:t>
            </a:r>
            <a:r>
              <a:rPr lang="en-US" dirty="0" smtClean="0"/>
              <a:t>State (stepping stone to the presidency)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ile:Martin Van Buren by Mathew Brady c1855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782"/>
            <a:ext cx="2249551" cy="28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ElectoralCollege1824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42" y="-34636"/>
            <a:ext cx="6352232" cy="36922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81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Rise of Popular Politics, 1810 - 1828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Last Notable President: JQA</a:t>
            </a:r>
          </a:p>
          <a:p>
            <a:pPr lvl="1"/>
            <a:r>
              <a:rPr lang="en-US" dirty="0" smtClean="0"/>
              <a:t>JQA favored the </a:t>
            </a:r>
            <a:r>
              <a:rPr lang="en-US" i="1" dirty="0" smtClean="0"/>
              <a:t>American System</a:t>
            </a:r>
            <a:endParaRPr lang="en-US" dirty="0" smtClean="0"/>
          </a:p>
          <a:p>
            <a:pPr lvl="2"/>
            <a:r>
              <a:rPr lang="en-US" dirty="0" smtClean="0"/>
              <a:t>3 parts – internal improvements, tariffs, BUS</a:t>
            </a:r>
            <a:endParaRPr lang="en-US" dirty="0"/>
          </a:p>
          <a:p>
            <a:pPr lvl="1"/>
            <a:r>
              <a:rPr lang="en-US" dirty="0" smtClean="0"/>
              <a:t>The Fate of Adams’s Policies:</a:t>
            </a:r>
          </a:p>
          <a:p>
            <a:pPr lvl="2"/>
            <a:r>
              <a:rPr lang="en-US" dirty="0" smtClean="0"/>
              <a:t>Many </a:t>
            </a:r>
            <a:r>
              <a:rPr lang="en-US" dirty="0" err="1" smtClean="0"/>
              <a:t>Jacksonians</a:t>
            </a:r>
            <a:r>
              <a:rPr lang="en-US" dirty="0" smtClean="0"/>
              <a:t> rejected the American System</a:t>
            </a:r>
            <a:endParaRPr lang="en-US" dirty="0"/>
          </a:p>
          <a:p>
            <a:pPr lvl="1"/>
            <a:r>
              <a:rPr lang="en-US" dirty="0" smtClean="0"/>
              <a:t>The Tariff Battle:</a:t>
            </a:r>
          </a:p>
          <a:p>
            <a:pPr lvl="2"/>
            <a:r>
              <a:rPr lang="en-US" dirty="0"/>
              <a:t>Tariff of Abominations (1828):</a:t>
            </a:r>
          </a:p>
          <a:p>
            <a:pPr lvl="3"/>
            <a:r>
              <a:rPr lang="en-US" dirty="0"/>
              <a:t>Raised tariff rates drastically</a:t>
            </a:r>
          </a:p>
          <a:p>
            <a:pPr lvl="3"/>
            <a:r>
              <a:rPr lang="en-US" dirty="0"/>
              <a:t>Hated by </a:t>
            </a:r>
            <a:r>
              <a:rPr lang="en-US" dirty="0" smtClean="0"/>
              <a:t>South</a:t>
            </a:r>
            <a:endParaRPr lang="en-US" dirty="0"/>
          </a:p>
          <a:p>
            <a:pPr lvl="3"/>
            <a:r>
              <a:rPr lang="en-US" dirty="0"/>
              <a:t>Favored by manufacturers in NE</a:t>
            </a:r>
          </a:p>
          <a:p>
            <a:pPr lvl="1"/>
            <a:r>
              <a:rPr lang="en-US" dirty="0" smtClean="0"/>
              <a:t>“The Democracy” and the Election of 1828</a:t>
            </a:r>
            <a:endParaRPr lang="en-US" dirty="0"/>
          </a:p>
          <a:p>
            <a:pPr lvl="2"/>
            <a:r>
              <a:rPr lang="en-US" dirty="0" smtClean="0"/>
              <a:t>John C. Calhoun ran as Jackson’s VP</a:t>
            </a:r>
          </a:p>
          <a:p>
            <a:pPr lvl="2"/>
            <a:r>
              <a:rPr lang="en-US" dirty="0" smtClean="0"/>
              <a:t>Increased voter turnout in 1828 (Jackson won by a large margin)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File:Henry 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366963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Jacksonian Presidency, 1829 – 1837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Jackson’s Agenda: Rotation and Decentralization:</a:t>
            </a:r>
          </a:p>
          <a:p>
            <a:pPr lvl="1"/>
            <a:r>
              <a:rPr lang="en-US" dirty="0"/>
              <a:t>Kitchen Cabinet:</a:t>
            </a:r>
          </a:p>
          <a:p>
            <a:pPr lvl="2"/>
            <a:r>
              <a:rPr lang="en-US" dirty="0"/>
              <a:t>Group of official and unofficial advisors to Jackson</a:t>
            </a:r>
          </a:p>
          <a:p>
            <a:r>
              <a:rPr lang="en-US" dirty="0" smtClean="0"/>
              <a:t>The Tariff and Nullification:</a:t>
            </a:r>
          </a:p>
          <a:p>
            <a:pPr lvl="1"/>
            <a:r>
              <a:rPr lang="en-US" dirty="0" smtClean="0"/>
              <a:t>Slave owners feared high tariffs -&gt; feared that slavery would be outlawed next</a:t>
            </a:r>
          </a:p>
          <a:p>
            <a:pPr lvl="1"/>
            <a:r>
              <a:rPr lang="en-US" dirty="0" smtClean="0"/>
              <a:t>John C. Calhoun (sitting VP)</a:t>
            </a:r>
          </a:p>
          <a:p>
            <a:pPr lvl="2"/>
            <a:r>
              <a:rPr lang="en-US" dirty="0"/>
              <a:t>Wrote </a:t>
            </a:r>
            <a:r>
              <a:rPr lang="en-US" i="1" dirty="0"/>
              <a:t>South Carolina Exposition and Protest </a:t>
            </a:r>
            <a:r>
              <a:rPr lang="en-US" dirty="0"/>
              <a:t>(1828)</a:t>
            </a:r>
          </a:p>
          <a:p>
            <a:pPr lvl="3"/>
            <a:r>
              <a:rPr lang="en-US" dirty="0"/>
              <a:t>Urged states to nullify the Tariff of Abominations</a:t>
            </a:r>
          </a:p>
          <a:p>
            <a:pPr lvl="3"/>
            <a:r>
              <a:rPr lang="en-US" dirty="0"/>
              <a:t>Argued since the states created the federal government, they had the ability to nullify federal </a:t>
            </a:r>
            <a:r>
              <a:rPr lang="en-US" dirty="0" smtClean="0"/>
              <a:t>laws</a:t>
            </a:r>
          </a:p>
          <a:p>
            <a:pPr lvl="3"/>
            <a:r>
              <a:rPr lang="en-US" dirty="0" smtClean="0"/>
              <a:t>Drew on VA and KY Resolutions</a:t>
            </a:r>
            <a:endParaRPr lang="en-US" dirty="0"/>
          </a:p>
          <a:p>
            <a:pPr lvl="1"/>
            <a:r>
              <a:rPr lang="en-US" dirty="0"/>
              <a:t>Webster-Hayne Debate:</a:t>
            </a:r>
          </a:p>
          <a:p>
            <a:pPr lvl="2"/>
            <a:r>
              <a:rPr lang="en-US" dirty="0"/>
              <a:t>States’ Rights (Hayne) v. National Power (Webster)</a:t>
            </a:r>
          </a:p>
          <a:p>
            <a:pPr lvl="2"/>
            <a:r>
              <a:rPr lang="en-US" dirty="0"/>
              <a:t>Hayne advocated nullification</a:t>
            </a:r>
          </a:p>
          <a:p>
            <a:pPr lvl="2"/>
            <a:r>
              <a:rPr lang="en-US" dirty="0"/>
              <a:t>“Second Reply to Hayne”</a:t>
            </a:r>
          </a:p>
          <a:p>
            <a:pPr lvl="3"/>
            <a:r>
              <a:rPr lang="en-US" dirty="0"/>
              <a:t>Webster advocated national power</a:t>
            </a:r>
          </a:p>
          <a:p>
            <a:pPr lvl="3"/>
            <a:r>
              <a:rPr lang="en-US" dirty="0"/>
              <a:t>“Liberty and Union, now and forever, one and inseparable.”</a:t>
            </a:r>
          </a:p>
          <a:p>
            <a:pPr lvl="1"/>
            <a:r>
              <a:rPr lang="en-US" dirty="0"/>
              <a:t>Compromise Tariff of 1833 (Henry Clay):</a:t>
            </a:r>
          </a:p>
          <a:p>
            <a:pPr lvl="2"/>
            <a:r>
              <a:rPr lang="en-US" dirty="0"/>
              <a:t>Reduced tariff rates by 10% per year </a:t>
            </a:r>
            <a:r>
              <a:rPr lang="en-US" dirty="0" smtClean="0"/>
              <a:t>for </a:t>
            </a:r>
            <a:r>
              <a:rPr lang="en-US" dirty="0"/>
              <a:t>8 years</a:t>
            </a:r>
          </a:p>
          <a:p>
            <a:pPr lvl="1"/>
            <a:r>
              <a:rPr lang="en-US" dirty="0"/>
              <a:t>Force Bill:</a:t>
            </a:r>
          </a:p>
          <a:p>
            <a:pPr lvl="2"/>
            <a:r>
              <a:rPr lang="en-US" dirty="0"/>
              <a:t>President could use military in future to collect </a:t>
            </a:r>
            <a:r>
              <a:rPr lang="en-US" dirty="0" smtClean="0"/>
              <a:t>tariffs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am\Desktop\YoungClay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John C Calhoun by Mathew Brady, 18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73" y="3667124"/>
            <a:ext cx="2327901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77 -0.45857 C 0.2 -0.43982 0.17725 -0.45834 0.14548 -0.46667 C 0.11198 -0.47523 0.07934 -0.48009 0.04531 -0.48496 C 0.01354 -0.48357 -0.01823 -0.48334 -0.05 -0.48079 C -0.06424 -0.47963 -0.08004 -0.46921 -0.09393 -0.46459 C -0.12031 -0.45579 -0.15035 -0.45417 -0.17743 -0.45255 C -0.2375 -0.45509 -0.2974 -0.45834 -0.35747 -0.46065 C -0.39341 -0.45996 -0.42917 -0.46042 -0.46511 -0.45857 C -0.47049 -0.45834 -0.47795 -0.44861 -0.48334 -0.44653 C -0.49948 -0.44028 -0.51528 -0.43866 -0.53177 -0.43634 C -0.54722 -0.43171 -0.55087 -0.42477 -0.56354 -0.41621 C -0.57413 -0.40903 -0.59011 -0.40787 -0.60139 -0.40602 C -0.61094 -0.40671 -0.62066 -0.40648 -0.63021 -0.4081 C -0.63351 -0.40857 -0.63629 -0.41088 -0.63941 -0.41227 C -0.64097 -0.41296 -0.6441 -0.41412 -0.6441 -0.41412 C -0.64792 -0.41968 -0.65226 -0.41968 -0.65764 -0.42222 C -0.6592 -0.42431 -0.66042 -0.42662 -0.66233 -0.42824 C -0.66406 -0.43009 -0.66632 -0.43056 -0.66823 -0.43241 C -0.66945 -0.43403 -0.66997 -0.43658 -0.67136 -0.43843 C -0.67865 -0.44931 -0.68611 -0.45509 -0.68959 -0.46875 C -0.68455 -0.49375 -0.66129 -0.50371 -0.6441 -0.50903 C -0.63386 -0.51852 -0.62136 -0.52616 -0.60903 -0.5294 C -0.59549 -0.5382 -0.57952 -0.53681 -0.56511 -0.54352 C -0.54427 -0.5419 -0.54479 -0.54421 -0.53177 -0.53935 C -0.52691 -0.5375 -0.51667 -0.53334 -0.51667 -0.53334 C -0.51424 -0.53125 -0.51198 -0.52894 -0.50903 -0.52732 C -0.50469 -0.52477 -0.49566 -0.5213 -0.49566 -0.5213 C -0.49115 -0.51551 -0.4882 -0.51644 -0.48472 -0.50903 C -0.47986 -0.49746 -0.48004 -0.48472 -0.47275 -0.47477 C -0.46719 -0.45324 -0.46632 -0.43009 -0.46216 -0.4081 C -0.46042 -0.39769 -0.45938 -0.38171 -0.45313 -0.37384 C -0.44844 -0.3507 -0.41476 -0.32894 -0.4 -0.31921 C -0.3842 -0.3088 -0.36754 -0.29584 -0.35018 -0.29097 C -0.30122 -0.27778 -0.25261 -0.2706 -0.20313 -0.26667 C -0.17031 -0.26759 -0.13698 -0.26412 -0.10469 -0.27084 C -0.07257 -0.27755 -0.04132 -0.28658 -0.00903 -0.29097 C -0.00295 -0.29375 0.00399 -0.29352 0.00903 -0.29908 C 0.0125 -0.30255 0.01823 -0.31111 0.01823 -0.31111 C 0.02673 -0.33334 0.02291 -0.32477 0.02864 -0.3375 C 0.03264 -0.36296 0.04531 -0.38287 0.0559 -0.40417 C 0.05937 -0.41065 0.05989 -0.41736 0.06215 -0.42431 C 0.06875 -0.44491 0.06111 -0.41945 0.06979 -0.44051 C 0.07639 -0.45648 0.06892 -0.4456 0.07569 -0.45463 C 0.07934 -0.46435 0.0809 -0.47477 0.08333 -0.48496 C 0.08281 -0.4963 0.08333 -0.50787 0.08177 -0.51921 C 0.08125 -0.525 0.07517 -0.52685 0.071 -0.5294 C 0.06076 -0.53611 0.04861 -0.53681 0.03784 -0.54144 C 0.02344 -0.54769 0.00764 -0.54283 -0.00747 -0.54352 C -0.0257 -0.54421 -0.04393 -0.54468 -0.06216 -0.5456 C -0.07066 -0.54607 -0.07934 -0.54676 -0.08785 -0.54746 C -0.14288 -0.5463 -0.15851 -0.55278 -0.19861 -0.53542 C -0.21424 -0.52084 -0.23264 -0.51505 -0.24688 -0.49699 C -0.25052 -0.49236 -0.25295 -0.48773 -0.25625 -0.48287 C -0.25851 -0.4794 -0.26354 -0.47269 -0.26354 -0.47269 C -0.26893 -0.45255 -0.26042 -0.48125 -0.26962 -0.46273 C -0.27101 -0.46042 -0.27031 -0.45718 -0.27136 -0.45463 C -0.27275 -0.45023 -0.27535 -0.44653 -0.27743 -0.44236 C -0.27813 -0.44051 -0.27813 -0.4382 -0.27882 -0.43634 C -0.28264 -0.42824 -0.2882 -0.41991 -0.29254 -0.41227 C -0.29636 -0.39653 -0.29341 -0.40301 -0.30139 -0.3919 C -0.30434 -0.38056 -0.31094 -0.37084 -0.31667 -0.36158 C -0.32413 -0.34908 -0.33212 -0.33796 -0.3408 -0.32732 C -0.3467 -0.32037 -0.3507 -0.31042 -0.35747 -0.30509 C -0.36545 -0.29884 -0.36545 -0.29931 -0.37292 -0.29097 C -0.38177 -0.28056 -0.39132 -0.26459 -0.40295 -0.26065 C -0.42066 -0.24514 -0.39219 -0.2706 -0.41216 -0.25046 C -0.42327 -0.23935 -0.4158 -0.24792 -0.42431 -0.24236 C -0.43281 -0.23681 -0.43924 -0.23079 -0.44844 -0.22824 C -0.47153 -0.20834 -0.50104 -0.20162 -0.52726 -0.19398 C -0.53681 -0.18773 -0.54566 -0.18334 -0.55625 -0.17986 C -0.57934 -0.16435 -0.604 -0.16343 -0.63021 -0.16158 C -0.70156 -0.16296 -0.7316 -0.16366 -0.7908 -0.17384 C -0.79427 -0.17523 -0.79931 -0.17384 -0.80139 -0.17778 C -0.80313 -0.18125 -0.80226 -0.18611 -0.80295 -0.19005 C -0.80382 -0.19491 -0.80521 -0.19931 -0.80608 -0.20417 C -0.80556 -0.20625 -0.80538 -0.20834 -0.80452 -0.21019 C -0.80382 -0.21181 -0.80174 -0.21227 -0.80139 -0.21412 C -0.79931 -0.22917 -0.80434 -0.2507 -0.7908 -0.25671 C -0.78802 -0.26042 -0.78455 -0.26296 -0.78177 -0.26667 C -0.78056 -0.26829 -0.77986 -0.27084 -0.77882 -0.27269 C -0.77396 -0.28102 -0.76788 -0.28449 -0.76059 -0.28681 C -0.73802 -0.30255 -0.72084 -0.30162 -0.69549 -0.30509 C -0.6875 -0.3044 -0.67934 -0.30417 -0.67136 -0.30301 C -0.65764 -0.30116 -0.64566 -0.29468 -0.63195 -0.29306 C -0.61163 -0.28611 -0.59167 -0.27824 -0.57136 -0.27269 C -0.56459 -0.2669 -0.55747 -0.26412 -0.55 -0.26065 C -0.54462 -0.25023 -0.53577 -0.24537 -0.529 -0.23634 C -0.52726 -0.23403 -0.52604 -0.23056 -0.52413 -0.22824 C -0.51945 -0.22199 -0.51198 -0.2169 -0.50608 -0.21227 C -0.49618 -0.20394 -0.48854 -0.19468 -0.47743 -0.19005 C -0.47466 -0.1875 -0.47257 -0.1838 -0.46962 -0.18195 C -0.46788 -0.18079 -0.46563 -0.18079 -0.46372 -0.17986 C -0.45504 -0.17546 -0.44584 -0.16921 -0.43785 -0.16366 C -0.43663 -0.16273 -0.43611 -0.16065 -0.4349 -0.15972 C -0.42327 -0.15093 -0.40504 -0.13681 -0.39236 -0.13334 C -0.38906 -0.13056 -0.37466 -0.11759 -0.37292 -0.11713 C -0.3665 -0.11528 -0.36337 -0.11273 -0.35747 -0.10903 C -0.34566 -0.10139 -0.33386 -0.09884 -0.32275 -0.08889 C -0.31841 -0.08496 -0.31233 -0.08588 -0.30764 -0.08287 C -0.30347 -0.08033 -0.30104 -0.075 -0.29688 -0.07269 C -0.29132 -0.06921 -0.2849 -0.06736 -0.27882 -0.06459 C -0.2717 -0.06134 -0.26511 -0.05533 -0.25747 -0.05255 C -0.25295 -0.05093 -0.24827 -0.05093 -0.24393 -0.04861 C -0.22743 -0.03959 -0.2099 -0.03171 -0.19254 -0.02824 C -0.14792 -0.00996 -0.10261 0.00162 -0.05608 0.0081 C -0.04045 0.00671 -0.02466 0.00208 -0.00903 0.00208 L -1.94444E-6 3.7037E-7 " pathEditMode="relative" ptsTypes="fffffffffffffffffffffffffffffffffffffffffffffffffffffffffffffffffffffffffffffffffffffffffffffffffffffffff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Jacksonian Presidency, 1829 – 1837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Bank War:</a:t>
            </a:r>
          </a:p>
          <a:p>
            <a:pPr lvl="1"/>
            <a:r>
              <a:rPr lang="en-US" dirty="0"/>
              <a:t>Nicholas Biddle:</a:t>
            </a:r>
          </a:p>
          <a:p>
            <a:pPr lvl="2"/>
            <a:r>
              <a:rPr lang="en-US" dirty="0"/>
              <a:t>President of the BUS</a:t>
            </a:r>
          </a:p>
          <a:p>
            <a:pPr lvl="1"/>
            <a:r>
              <a:rPr lang="en-US" dirty="0"/>
              <a:t>1832 veto:</a:t>
            </a:r>
          </a:p>
          <a:p>
            <a:pPr lvl="2"/>
            <a:r>
              <a:rPr lang="en-US" dirty="0"/>
              <a:t>Jackson vetoes the re-charter of the BUS (BUS would expire in 1836)</a:t>
            </a:r>
          </a:p>
          <a:p>
            <a:pPr lvl="1"/>
            <a:r>
              <a:rPr lang="en-US" dirty="0"/>
              <a:t>Removal of Bank Deposits:</a:t>
            </a:r>
          </a:p>
          <a:p>
            <a:pPr lvl="2"/>
            <a:r>
              <a:rPr lang="en-US" dirty="0"/>
              <a:t>Jackson removed all government deposits from the BUS and placed in state “pet” banks</a:t>
            </a:r>
          </a:p>
          <a:p>
            <a:pPr lvl="2"/>
            <a:r>
              <a:rPr lang="en-US" dirty="0"/>
              <a:t>Biddle called in </a:t>
            </a:r>
            <a:r>
              <a:rPr lang="en-US" dirty="0" smtClean="0"/>
              <a:t>loans -&gt; economic </a:t>
            </a:r>
            <a:r>
              <a:rPr lang="en-US" dirty="0"/>
              <a:t>crisis ensues </a:t>
            </a:r>
          </a:p>
          <a:p>
            <a:pPr lvl="1"/>
            <a:r>
              <a:rPr lang="en-US" dirty="0"/>
              <a:t>Roger B. Taney</a:t>
            </a:r>
          </a:p>
          <a:p>
            <a:pPr lvl="2"/>
            <a:r>
              <a:rPr lang="en-US" dirty="0"/>
              <a:t>Jackson’s Treasury Secretary, </a:t>
            </a:r>
            <a:r>
              <a:rPr lang="en-US" dirty="0" smtClean="0"/>
              <a:t>appointed </a:t>
            </a:r>
            <a:r>
              <a:rPr lang="en-US" dirty="0"/>
              <a:t>Chief Justice of the Supreme Court after Marshall died (1835)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File:Nicholas Biddle by William Inman 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262"/>
            <a:ext cx="1676400" cy="23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Justice Roger B. Taney, Supreme Court, U.S - NARA - 528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7926"/>
            <a:ext cx="3581400" cy="42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Jacksonian Presidency, 1829 – 1837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Indian Removal</a:t>
            </a:r>
          </a:p>
          <a:p>
            <a:pPr lvl="1"/>
            <a:r>
              <a:rPr lang="en-US" dirty="0" smtClean="0"/>
              <a:t>Jackson </a:t>
            </a:r>
            <a:r>
              <a:rPr lang="en-US" dirty="0"/>
              <a:t>advocated removal of Natives west of Mississippi River</a:t>
            </a:r>
          </a:p>
          <a:p>
            <a:pPr lvl="1"/>
            <a:r>
              <a:rPr lang="en-US" dirty="0"/>
              <a:t>“5 Civilized Tribes”</a:t>
            </a:r>
          </a:p>
          <a:p>
            <a:pPr lvl="2"/>
            <a:r>
              <a:rPr lang="en-US" dirty="0"/>
              <a:t>Located in the South – GA, AL, MS, FL</a:t>
            </a:r>
          </a:p>
          <a:p>
            <a:pPr lvl="1"/>
            <a:r>
              <a:rPr lang="en-US" dirty="0"/>
              <a:t>Indian Removal Act (</a:t>
            </a:r>
            <a:r>
              <a:rPr lang="en-US" dirty="0" smtClean="0"/>
              <a:t>1830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Aimed to move southern tribes to west of MS River </a:t>
            </a:r>
          </a:p>
          <a:p>
            <a:pPr lvl="1"/>
            <a:r>
              <a:rPr lang="en-US" i="1" dirty="0"/>
              <a:t>Worcester v. Georgia </a:t>
            </a:r>
            <a:r>
              <a:rPr lang="en-US" dirty="0"/>
              <a:t>(1832)</a:t>
            </a:r>
          </a:p>
          <a:p>
            <a:pPr lvl="2"/>
            <a:r>
              <a:rPr lang="en-US" dirty="0"/>
              <a:t>Supreme Court stated Natives could NOT be forced to move</a:t>
            </a:r>
          </a:p>
          <a:p>
            <a:pPr lvl="2"/>
            <a:r>
              <a:rPr lang="en-US" dirty="0"/>
              <a:t>Jackson ignores the decision</a:t>
            </a:r>
          </a:p>
          <a:p>
            <a:pPr lvl="1"/>
            <a:r>
              <a:rPr lang="en-US" dirty="0"/>
              <a:t>Trail of Tears:</a:t>
            </a:r>
          </a:p>
          <a:p>
            <a:pPr lvl="2"/>
            <a:r>
              <a:rPr lang="en-US" dirty="0"/>
              <a:t>Winter of 1838</a:t>
            </a:r>
          </a:p>
          <a:p>
            <a:pPr lvl="2"/>
            <a:r>
              <a:rPr lang="en-US" dirty="0"/>
              <a:t>Forced removal of 1,000s of Natives</a:t>
            </a:r>
          </a:p>
          <a:p>
            <a:pPr lvl="2"/>
            <a:r>
              <a:rPr lang="en-US" dirty="0" smtClean="0"/>
              <a:t>Thousands died </a:t>
            </a:r>
            <a:r>
              <a:rPr lang="en-US" dirty="0"/>
              <a:t>during or shortly after arriving out west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File:Trails of Tears 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3519"/>
            <a:ext cx="6334125" cy="48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Jacksonian Presidency, 1829 – 1837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Jacksonian Impact:</a:t>
            </a:r>
          </a:p>
          <a:p>
            <a:pPr lvl="1"/>
            <a:r>
              <a:rPr lang="en-US" dirty="0" smtClean="0"/>
              <a:t>Jackson drastically increased the power of the executive branch</a:t>
            </a:r>
          </a:p>
          <a:p>
            <a:pPr lvl="1"/>
            <a:r>
              <a:rPr lang="en-US" dirty="0" smtClean="0"/>
              <a:t>The Taney Court:</a:t>
            </a:r>
          </a:p>
          <a:p>
            <a:pPr lvl="2"/>
            <a:r>
              <a:rPr lang="en-US" i="1" dirty="0"/>
              <a:t>Charles River Bridge v. Warren Bridge (1837):</a:t>
            </a:r>
          </a:p>
          <a:p>
            <a:pPr lvl="3"/>
            <a:r>
              <a:rPr lang="en-US" dirty="0"/>
              <a:t>Contracts could be breached if it benefited the community</a:t>
            </a:r>
          </a:p>
          <a:p>
            <a:pPr lvl="3"/>
            <a:r>
              <a:rPr lang="en-US" dirty="0"/>
              <a:t>In essence, it reversed </a:t>
            </a:r>
            <a:r>
              <a:rPr lang="en-US" i="1" dirty="0"/>
              <a:t>Dartmouth College v. Woodward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Class, Culture, and the Second Party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Whig Worldview:</a:t>
            </a:r>
          </a:p>
          <a:p>
            <a:pPr lvl="1"/>
            <a:r>
              <a:rPr lang="en-US" sz="2400" dirty="0"/>
              <a:t>Formed in response to “King Andrew I”</a:t>
            </a:r>
          </a:p>
          <a:p>
            <a:pPr lvl="1"/>
            <a:r>
              <a:rPr lang="en-US" sz="2400" dirty="0"/>
              <a:t>Favored strong central government</a:t>
            </a:r>
          </a:p>
          <a:p>
            <a:pPr lvl="1"/>
            <a:r>
              <a:rPr lang="en-US" sz="2400" dirty="0"/>
              <a:t>Promoted industry and internal improvements (especially in the </a:t>
            </a:r>
            <a:r>
              <a:rPr lang="en-US" sz="2400" dirty="0" smtClean="0"/>
              <a:t>West)</a:t>
            </a:r>
            <a:endParaRPr lang="en-US" sz="2400" dirty="0"/>
          </a:p>
          <a:p>
            <a:pPr lvl="1"/>
            <a:r>
              <a:rPr lang="en-US" sz="2400" dirty="0" smtClean="0"/>
              <a:t>Anti-Masons Become Whigs:</a:t>
            </a:r>
          </a:p>
          <a:p>
            <a:pPr lvl="2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3</a:t>
            </a:r>
            <a:r>
              <a:rPr lang="en-US" sz="2400" baseline="30000" dirty="0"/>
              <a:t>rd</a:t>
            </a:r>
            <a:r>
              <a:rPr lang="en-US" sz="2400" dirty="0"/>
              <a:t> Party </a:t>
            </a:r>
          </a:p>
          <a:p>
            <a:pPr lvl="2"/>
            <a:r>
              <a:rPr lang="en-US" sz="2400" dirty="0"/>
              <a:t>Anti-secret society</a:t>
            </a:r>
          </a:p>
          <a:p>
            <a:pPr lvl="1"/>
            <a:r>
              <a:rPr lang="en-US" sz="2400" dirty="0" smtClean="0"/>
              <a:t>Election of 1836:</a:t>
            </a:r>
          </a:p>
          <a:p>
            <a:pPr lvl="2"/>
            <a:r>
              <a:rPr lang="en-US" sz="2400" dirty="0" smtClean="0"/>
              <a:t>MVB vs. several Whigs (hope to send to the House a la 1828)</a:t>
            </a:r>
          </a:p>
          <a:p>
            <a:pPr lvl="2"/>
            <a:r>
              <a:rPr lang="en-US" sz="2400" dirty="0" smtClean="0"/>
              <a:t>MVB wins, is plagued by the Panic of 1837:</a:t>
            </a:r>
          </a:p>
          <a:p>
            <a:pPr lvl="3"/>
            <a:r>
              <a:rPr lang="en-US" sz="2000" dirty="0"/>
              <a:t>Causes:</a:t>
            </a:r>
          </a:p>
          <a:p>
            <a:pPr lvl="4"/>
            <a:r>
              <a:rPr lang="en-US" sz="1800" dirty="0" smtClean="0"/>
              <a:t>Overspeculation, crop failures, panics </a:t>
            </a:r>
            <a:r>
              <a:rPr lang="en-US" sz="1800" dirty="0"/>
              <a:t>in Europe</a:t>
            </a:r>
          </a:p>
          <a:p>
            <a:pPr lvl="3"/>
            <a:r>
              <a:rPr lang="en-US" sz="2000" dirty="0"/>
              <a:t>Effects:</a:t>
            </a:r>
          </a:p>
          <a:p>
            <a:pPr lvl="4"/>
            <a:r>
              <a:rPr lang="en-US" sz="1800" dirty="0"/>
              <a:t>100s of banks </a:t>
            </a:r>
            <a:r>
              <a:rPr lang="en-US" sz="1800" dirty="0" smtClean="0"/>
              <a:t>failed, unemployment grew, prices </a:t>
            </a:r>
            <a:r>
              <a:rPr lang="en-US" sz="1800" dirty="0"/>
              <a:t>of land dropped </a:t>
            </a:r>
          </a:p>
          <a:p>
            <a:pPr lvl="3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File:Washington Masonic 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562225" cy="38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7342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“Tippecanoe and Tyler Too”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/>
              <a:t>Election of 1840</a:t>
            </a:r>
          </a:p>
          <a:p>
            <a:pPr lvl="1"/>
            <a:r>
              <a:rPr lang="en-US" dirty="0"/>
              <a:t>MVB v. “Tippecanoe and Tyler Too”</a:t>
            </a:r>
          </a:p>
          <a:p>
            <a:pPr lvl="2"/>
            <a:r>
              <a:rPr lang="en-US" dirty="0"/>
              <a:t>“Log Cabins and Hard Cider”</a:t>
            </a:r>
          </a:p>
          <a:p>
            <a:pPr lvl="2"/>
            <a:r>
              <a:rPr lang="en-US" dirty="0"/>
              <a:t>“Get the ball rolling”</a:t>
            </a:r>
          </a:p>
          <a:p>
            <a:r>
              <a:rPr lang="en-US" dirty="0"/>
              <a:t>WHH dies 30 days into his presidency</a:t>
            </a:r>
          </a:p>
          <a:p>
            <a:r>
              <a:rPr lang="en-US" dirty="0"/>
              <a:t>Tyler “His Ascendency”</a:t>
            </a:r>
          </a:p>
          <a:p>
            <a:pPr lvl="1"/>
            <a:r>
              <a:rPr lang="en-US" dirty="0"/>
              <a:t>Democrat at heart, hated Jackson</a:t>
            </a:r>
          </a:p>
          <a:p>
            <a:pPr lvl="1"/>
            <a:r>
              <a:rPr lang="en-US" dirty="0" smtClean="0"/>
              <a:t>Once in office, Tyler rejected many Whig programs, became a president without a party</a:t>
            </a:r>
          </a:p>
          <a:p>
            <a:r>
              <a:rPr lang="en-US" dirty="0" err="1" smtClean="0"/>
              <a:t>Ethnocultural</a:t>
            </a:r>
            <a:r>
              <a:rPr lang="en-US" dirty="0" smtClean="0"/>
              <a:t> politics – voting along ethnic and/or religious lines</a:t>
            </a:r>
          </a:p>
          <a:p>
            <a:pPr lvl="1"/>
            <a:r>
              <a:rPr lang="en-US" dirty="0" smtClean="0"/>
              <a:t>Irish, Germans, and Catholics tended to vote Democratic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ile:ElectoralCollege184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03266"/>
            <a:ext cx="4572000" cy="41685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96" name="Picture 4" descr="File:John Ty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381790" cy="33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13726</TotalTime>
  <Words>940</Words>
  <Application>Microsoft Office PowerPoint</Application>
  <PresentationFormat>On-screen Show (4:3)</PresentationFormat>
  <Paragraphs>198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America’s History, 8th Edition, Chapter 10 Review Video</vt:lpstr>
      <vt:lpstr>The Rise of Popular Politics, 1810 - 1828</vt:lpstr>
      <vt:lpstr>The Rise of Popular Politics, 1810 - 1828</vt:lpstr>
      <vt:lpstr>The Jacksonian Presidency, 1829 – 1837</vt:lpstr>
      <vt:lpstr>The Jacksonian Presidency, 1829 – 1837</vt:lpstr>
      <vt:lpstr>The Jacksonian Presidency, 1829 – 1837</vt:lpstr>
      <vt:lpstr>The Jacksonian Presidency, 1829 – 1837</vt:lpstr>
      <vt:lpstr>Class, Culture, and the Second Party System</vt:lpstr>
      <vt:lpstr>“Tippecanoe and Tyler Too”</vt:lpstr>
      <vt:lpstr>Quick Review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575</cp:revision>
  <dcterms:created xsi:type="dcterms:W3CDTF">2013-08-26T14:38:25Z</dcterms:created>
  <dcterms:modified xsi:type="dcterms:W3CDTF">2014-10-19T21:38:30Z</dcterms:modified>
</cp:coreProperties>
</file>