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0" r:id="rId1"/>
  </p:sldMasterIdLst>
  <p:notesMasterIdLst>
    <p:notesMasterId r:id="rId11"/>
  </p:notesMasterIdLst>
  <p:sldIdLst>
    <p:sldId id="256" r:id="rId2"/>
    <p:sldId id="284" r:id="rId3"/>
    <p:sldId id="286" r:id="rId4"/>
    <p:sldId id="287" r:id="rId5"/>
    <p:sldId id="288" r:id="rId6"/>
    <p:sldId id="289" r:id="rId7"/>
    <p:sldId id="290" r:id="rId8"/>
    <p:sldId id="285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D1D30-5272-41D7-BF71-00AFC73D9225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2D738-EB8F-45C6-8123-B27B74FDA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171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2D738-EB8F-45C6-8123-B27B74FDAD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776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2D738-EB8F-45C6-8123-B27B74FDAD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70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2D738-EB8F-45C6-8123-B27B74FDAD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70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2D738-EB8F-45C6-8123-B27B74FDAD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702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2D738-EB8F-45C6-8123-B27B74FDAD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70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2D738-EB8F-45C6-8123-B27B74FDAD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702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2D738-EB8F-45C6-8123-B27B74FDAD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70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F18F2-0992-4D86-8F4D-CE61AB4BF035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F18F2-0992-4D86-8F4D-CE61AB4BF035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F18F2-0992-4D86-8F4D-CE61AB4BF035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F18F2-0992-4D86-8F4D-CE61AB4BF035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F18F2-0992-4D86-8F4D-CE61AB4BF035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F18F2-0992-4D86-8F4D-CE61AB4BF035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F18F2-0992-4D86-8F4D-CE61AB4BF035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F18F2-0992-4D86-8F4D-CE61AB4BF035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F18F2-0992-4D86-8F4D-CE61AB4BF035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F18F2-0992-4D86-8F4D-CE61AB4BF035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F18F2-0992-4D86-8F4D-CE61AB4BF035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EDF18F2-0992-4D86-8F4D-CE61AB4BF035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1" r:id="rId1"/>
    <p:sldLayoutId id="2147484382" r:id="rId2"/>
    <p:sldLayoutId id="2147484383" r:id="rId3"/>
    <p:sldLayoutId id="2147484384" r:id="rId4"/>
    <p:sldLayoutId id="2147484385" r:id="rId5"/>
    <p:sldLayoutId id="2147484386" r:id="rId6"/>
    <p:sldLayoutId id="2147484387" r:id="rId7"/>
    <p:sldLayoutId id="2147484388" r:id="rId8"/>
    <p:sldLayoutId id="2147484389" r:id="rId9"/>
    <p:sldLayoutId id="2147484390" r:id="rId10"/>
    <p:sldLayoutId id="21474843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1663" y="1295400"/>
            <a:ext cx="7384473" cy="2362200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 smtClean="0"/>
              <a:t>America’s History</a:t>
            </a:r>
            <a:r>
              <a:rPr lang="en-US" sz="4800" dirty="0" smtClean="0"/>
              <a:t>, 8</a:t>
            </a:r>
            <a:r>
              <a:rPr lang="en-US" sz="4800" baseline="30000" dirty="0" smtClean="0"/>
              <a:t>th</a:t>
            </a:r>
            <a:r>
              <a:rPr lang="en-US" sz="4800" dirty="0" smtClean="0"/>
              <a:t> Edition,</a:t>
            </a:r>
            <a:r>
              <a:rPr lang="en-US" sz="4800" i="1" dirty="0" smtClean="0"/>
              <a:t> </a:t>
            </a:r>
            <a:r>
              <a:rPr lang="en-US" sz="4800" dirty="0" smtClean="0"/>
              <a:t>Chapter </a:t>
            </a:r>
            <a:r>
              <a:rPr lang="en-US" sz="4800" dirty="0" smtClean="0"/>
              <a:t>12 </a:t>
            </a:r>
            <a:r>
              <a:rPr lang="en-US" sz="4800" dirty="0" smtClean="0"/>
              <a:t>Review Video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4038600"/>
            <a:ext cx="7696200" cy="838199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The South Expands: Slavery and Society (1800 – 1860)</a:t>
            </a:r>
            <a:endParaRPr lang="en-US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609600" y="0"/>
            <a:ext cx="7848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chemeClr val="tx1"/>
                </a:solidFill>
              </a:rPr>
              <a:t>www.Apushreview.com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667000" y="4648200"/>
            <a:ext cx="4038600" cy="2182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Check out the description for videos that match up with the new curriculum.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6535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96289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Domestic Slave Trade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The Upper South Exports Slaves:</a:t>
            </a:r>
          </a:p>
          <a:p>
            <a:pPr lvl="1"/>
            <a:r>
              <a:rPr lang="en-US" dirty="0" smtClean="0"/>
              <a:t>Many plantation owners moved South (AL, MI)</a:t>
            </a:r>
          </a:p>
          <a:p>
            <a:pPr lvl="1"/>
            <a:r>
              <a:rPr lang="en-US" dirty="0" smtClean="0"/>
              <a:t>By 1850s, most African Americans lived in the Deep South</a:t>
            </a:r>
          </a:p>
          <a:p>
            <a:pPr lvl="1"/>
            <a:r>
              <a:rPr lang="en-US" dirty="0" smtClean="0"/>
              <a:t>Sugar cultivation was incredibly arduous </a:t>
            </a:r>
          </a:p>
          <a:p>
            <a:r>
              <a:rPr lang="en-US" dirty="0" smtClean="0"/>
              <a:t>The Impact on Blacks:</a:t>
            </a:r>
          </a:p>
          <a:p>
            <a:pPr lvl="1"/>
            <a:r>
              <a:rPr lang="en-US" dirty="0"/>
              <a:t>Slave Codes:</a:t>
            </a:r>
          </a:p>
          <a:p>
            <a:pPr lvl="2"/>
            <a:r>
              <a:rPr lang="en-US" dirty="0"/>
              <a:t>Regulated behavior of slaves:</a:t>
            </a:r>
          </a:p>
          <a:p>
            <a:pPr lvl="3"/>
            <a:r>
              <a:rPr lang="en-US" dirty="0"/>
              <a:t>Could not own property, be out after dark, strike a white person, receive an education</a:t>
            </a:r>
          </a:p>
          <a:p>
            <a:pPr lvl="1"/>
            <a:r>
              <a:rPr lang="en-US" dirty="0" smtClean="0"/>
              <a:t>Slave trade ripped families apart </a:t>
            </a:r>
          </a:p>
          <a:p>
            <a:pPr lvl="2"/>
            <a:r>
              <a:rPr lang="en-US" dirty="0" smtClean="0"/>
              <a:t>1/4 marriages</a:t>
            </a:r>
          </a:p>
          <a:p>
            <a:pPr lvl="2"/>
            <a:r>
              <a:rPr lang="en-US" dirty="0" smtClean="0"/>
              <a:t>1/3 of children under 14 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i="1" dirty="0" smtClean="0"/>
          </a:p>
          <a:p>
            <a:endParaRPr lang="en-US" i="1" dirty="0"/>
          </a:p>
          <a:p>
            <a:endParaRPr lang="en-US" i="1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File:UncleTomsCabinCov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093" y="0"/>
            <a:ext cx="2905125" cy="5043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812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96289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World of Southern Whites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Dual Cultures of the Planter Elite:</a:t>
            </a:r>
          </a:p>
          <a:p>
            <a:pPr lvl="1"/>
            <a:r>
              <a:rPr lang="en-US" dirty="0" smtClean="0"/>
              <a:t>The Traditional Southern Gentry:</a:t>
            </a:r>
          </a:p>
          <a:p>
            <a:pPr lvl="2"/>
            <a:r>
              <a:rPr lang="en-US" dirty="0" smtClean="0"/>
              <a:t>Lived in the Chesapeake, SC, and GA</a:t>
            </a:r>
          </a:p>
          <a:p>
            <a:pPr lvl="2"/>
            <a:r>
              <a:rPr lang="en-US" dirty="0" smtClean="0"/>
              <a:t>Viewed themselves as nobles in other countries</a:t>
            </a:r>
          </a:p>
          <a:p>
            <a:pPr lvl="2"/>
            <a:r>
              <a:rPr lang="en-US" dirty="0" smtClean="0"/>
              <a:t>Children married other aristocratic planters</a:t>
            </a:r>
            <a:endParaRPr lang="en-US" dirty="0"/>
          </a:p>
          <a:p>
            <a:pPr lvl="1"/>
            <a:r>
              <a:rPr lang="en-US" dirty="0" smtClean="0"/>
              <a:t>The Ideology and Reality of “Benevolence”:</a:t>
            </a:r>
          </a:p>
          <a:p>
            <a:pPr lvl="2"/>
            <a:r>
              <a:rPr lang="en-US" dirty="0" smtClean="0"/>
              <a:t>By the 1830s, southerners argued slavery was a “positive good” – John C. Calhoun</a:t>
            </a:r>
          </a:p>
          <a:p>
            <a:pPr lvl="2"/>
            <a:r>
              <a:rPr lang="en-US" dirty="0" smtClean="0"/>
              <a:t>Religion was used to justify slavery – Jesus did not condemn slavery</a:t>
            </a:r>
            <a:endParaRPr lang="en-US" dirty="0"/>
          </a:p>
          <a:p>
            <a:pPr lvl="1"/>
            <a:r>
              <a:rPr lang="en-US" dirty="0" smtClean="0"/>
              <a:t>Cotton Entrepreneurs:</a:t>
            </a:r>
          </a:p>
          <a:p>
            <a:pPr lvl="2"/>
            <a:r>
              <a:rPr lang="en-US" dirty="0" smtClean="0"/>
              <a:t>Overseers worked on many plantations – pay was based on production</a:t>
            </a:r>
          </a:p>
          <a:p>
            <a:pPr lvl="2"/>
            <a:r>
              <a:rPr lang="en-US" dirty="0" smtClean="0"/>
              <a:t>Gang-labor system – enhanced productivity, made work harder for slaves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i="1" dirty="0" smtClean="0"/>
          </a:p>
          <a:p>
            <a:endParaRPr lang="en-US" i="1" dirty="0"/>
          </a:p>
          <a:p>
            <a:endParaRPr lang="en-US" i="1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File:John C Calhoun by Mathew Brady, 184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33400"/>
            <a:ext cx="2409825" cy="3303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File:Cicatrices de flagellation sur un esclave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838200"/>
            <a:ext cx="2331402" cy="38465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3412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962891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World of Southern Whites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r>
              <a:rPr lang="en-US" dirty="0"/>
              <a:t>Planters, Smallholding Yeomen, and </a:t>
            </a:r>
            <a:r>
              <a:rPr lang="en-US" dirty="0" smtClean="0"/>
              <a:t>Tenants</a:t>
            </a:r>
          </a:p>
          <a:p>
            <a:pPr lvl="1"/>
            <a:r>
              <a:rPr lang="en-US" dirty="0" smtClean="0"/>
              <a:t>Most southerners did not own slaves (3/4)</a:t>
            </a:r>
          </a:p>
          <a:p>
            <a:pPr lvl="1"/>
            <a:r>
              <a:rPr lang="en-US" dirty="0" smtClean="0"/>
              <a:t>Planter Elites:</a:t>
            </a:r>
          </a:p>
          <a:p>
            <a:pPr lvl="2"/>
            <a:r>
              <a:rPr lang="en-US" dirty="0" smtClean="0"/>
              <a:t>5% of the South’s population controlled much of the economy</a:t>
            </a:r>
          </a:p>
          <a:p>
            <a:pPr lvl="3"/>
            <a:r>
              <a:rPr lang="en-US" dirty="0"/>
              <a:t>Why were plantation owners so influential?</a:t>
            </a:r>
          </a:p>
          <a:p>
            <a:pPr lvl="4"/>
            <a:r>
              <a:rPr lang="en-US" dirty="0"/>
              <a:t>They controlled markets, credit, machines</a:t>
            </a:r>
          </a:p>
          <a:p>
            <a:pPr lvl="4"/>
            <a:r>
              <a:rPr lang="en-US" dirty="0"/>
              <a:t>They often had many relatives in town</a:t>
            </a:r>
          </a:p>
          <a:p>
            <a:pPr lvl="2"/>
            <a:r>
              <a:rPr lang="en-US" dirty="0" smtClean="0"/>
              <a:t>Many lawyers doubled as plantation owners, often elected to public office</a:t>
            </a:r>
            <a:endParaRPr lang="en-US" dirty="0"/>
          </a:p>
          <a:p>
            <a:pPr lvl="1"/>
            <a:r>
              <a:rPr lang="en-US" dirty="0" smtClean="0"/>
              <a:t>Smallholding Planters and Yeomen:</a:t>
            </a:r>
          </a:p>
          <a:p>
            <a:pPr lvl="2"/>
            <a:r>
              <a:rPr lang="en-US" dirty="0" smtClean="0"/>
              <a:t>Husbands had control over their homes in every aspect</a:t>
            </a:r>
            <a:endParaRPr lang="en-US" dirty="0"/>
          </a:p>
          <a:p>
            <a:pPr lvl="1"/>
            <a:r>
              <a:rPr lang="en-US" dirty="0" smtClean="0"/>
              <a:t>Poor Freemen:</a:t>
            </a:r>
          </a:p>
          <a:p>
            <a:pPr lvl="2"/>
            <a:r>
              <a:rPr lang="en-US" dirty="0" smtClean="0"/>
              <a:t>Few </a:t>
            </a:r>
            <a:r>
              <a:rPr lang="en-US" dirty="0"/>
              <a:t>educational opportunities in the rural south</a:t>
            </a:r>
          </a:p>
          <a:p>
            <a:pPr lvl="3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i="1" dirty="0" smtClean="0"/>
          </a:p>
          <a:p>
            <a:endParaRPr lang="en-US" i="1" dirty="0"/>
          </a:p>
          <a:p>
            <a:endParaRPr lang="en-US" i="1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273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96289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Expanding and Governing the South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Settlement of Texas:</a:t>
            </a:r>
          </a:p>
          <a:p>
            <a:pPr lvl="1"/>
            <a:r>
              <a:rPr lang="en-US" dirty="0" smtClean="0"/>
              <a:t>Mexico encouraged the migration of Americans</a:t>
            </a:r>
          </a:p>
          <a:p>
            <a:pPr lvl="2"/>
            <a:r>
              <a:rPr lang="en-US" dirty="0"/>
              <a:t>Immigrants were to be Catholic</a:t>
            </a:r>
          </a:p>
          <a:p>
            <a:pPr lvl="2"/>
            <a:r>
              <a:rPr lang="en-US" dirty="0"/>
              <a:t>1830, Mexico emancipated slaves, tensions between Mexico and US</a:t>
            </a:r>
          </a:p>
          <a:p>
            <a:pPr lvl="1"/>
            <a:r>
              <a:rPr lang="en-US" dirty="0"/>
              <a:t>Texas declares independence in 1836</a:t>
            </a:r>
          </a:p>
          <a:p>
            <a:pPr lvl="2"/>
            <a:r>
              <a:rPr lang="en-US" dirty="0" smtClean="0"/>
              <a:t>Alamo</a:t>
            </a:r>
            <a:r>
              <a:rPr lang="en-US" dirty="0"/>
              <a:t>: 13 day siege, all Americans are killed</a:t>
            </a:r>
          </a:p>
          <a:p>
            <a:pPr lvl="2"/>
            <a:r>
              <a:rPr lang="en-US" dirty="0" smtClean="0"/>
              <a:t>Battle of San </a:t>
            </a:r>
            <a:r>
              <a:rPr lang="en-US" dirty="0"/>
              <a:t>Jacinto:</a:t>
            </a:r>
          </a:p>
          <a:p>
            <a:pPr lvl="3"/>
            <a:r>
              <a:rPr lang="en-US" dirty="0"/>
              <a:t>Sam Houston captures Santa Anna, </a:t>
            </a:r>
            <a:r>
              <a:rPr lang="en-US" dirty="0" smtClean="0"/>
              <a:t>sign treaties</a:t>
            </a:r>
            <a:endParaRPr lang="en-US" dirty="0"/>
          </a:p>
          <a:p>
            <a:pPr lvl="1"/>
            <a:r>
              <a:rPr lang="en-US" dirty="0" smtClean="0"/>
              <a:t>Texas </a:t>
            </a:r>
            <a:r>
              <a:rPr lang="en-US" dirty="0"/>
              <a:t>wants to join Union</a:t>
            </a:r>
          </a:p>
          <a:p>
            <a:pPr lvl="2"/>
            <a:r>
              <a:rPr lang="en-US" dirty="0"/>
              <a:t>Fear from North over slavery</a:t>
            </a:r>
          </a:p>
          <a:p>
            <a:r>
              <a:rPr lang="en-US" dirty="0" smtClean="0"/>
              <a:t>The Politics of Democracy:</a:t>
            </a:r>
          </a:p>
          <a:p>
            <a:pPr lvl="1"/>
            <a:r>
              <a:rPr lang="en-US" dirty="0" smtClean="0"/>
              <a:t>AL granted suffrage to all white men</a:t>
            </a:r>
          </a:p>
          <a:p>
            <a:pPr lvl="1"/>
            <a:r>
              <a:rPr lang="en-US" dirty="0" smtClean="0"/>
              <a:t>90% of AL legislators owned slaves</a:t>
            </a:r>
          </a:p>
          <a:p>
            <a:pPr lvl="1"/>
            <a:r>
              <a:rPr lang="en-US" dirty="0"/>
              <a:t>Why did the South not industrially develop ?</a:t>
            </a:r>
          </a:p>
          <a:p>
            <a:pPr lvl="2"/>
            <a:r>
              <a:rPr lang="en-US" dirty="0"/>
              <a:t>$ could be made in agriculture</a:t>
            </a:r>
          </a:p>
          <a:p>
            <a:pPr lvl="2"/>
            <a:r>
              <a:rPr lang="en-US" dirty="0"/>
              <a:t>Capital was tied up in farming</a:t>
            </a:r>
          </a:p>
          <a:p>
            <a:pPr lvl="2"/>
            <a:r>
              <a:rPr lang="en-US" dirty="0"/>
              <a:t>Lack of adequate infrastructure (railroads, canals, etc.)</a:t>
            </a:r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3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i="1" dirty="0" smtClean="0"/>
          </a:p>
          <a:p>
            <a:endParaRPr lang="en-US" i="1" dirty="0"/>
          </a:p>
          <a:p>
            <a:endParaRPr lang="en-US" i="1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File:Santaanna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399" y="0"/>
            <a:ext cx="2542309" cy="3276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8212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96289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African American World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Evangelical Black Protestantism:</a:t>
            </a:r>
          </a:p>
          <a:p>
            <a:pPr lvl="1"/>
            <a:r>
              <a:rPr lang="en-US" dirty="0" smtClean="0"/>
              <a:t>Black Protestantism – did not follow predestination</a:t>
            </a:r>
            <a:endParaRPr lang="en-US" dirty="0"/>
          </a:p>
          <a:p>
            <a:pPr lvl="1"/>
            <a:r>
              <a:rPr lang="en-US" dirty="0" smtClean="0"/>
              <a:t>Develop distinctive mass services – “ring shout”</a:t>
            </a:r>
          </a:p>
          <a:p>
            <a:r>
              <a:rPr lang="en-US" dirty="0" smtClean="0"/>
              <a:t>Forging Families and Communities:</a:t>
            </a:r>
          </a:p>
          <a:p>
            <a:pPr lvl="1"/>
            <a:r>
              <a:rPr lang="en-US" dirty="0" smtClean="0"/>
              <a:t>Combining of American and African cultures and languages</a:t>
            </a:r>
          </a:p>
          <a:p>
            <a:pPr lvl="2"/>
            <a:r>
              <a:rPr lang="en-US" dirty="0" smtClean="0"/>
              <a:t>Pronouncing “</a:t>
            </a:r>
            <a:r>
              <a:rPr lang="en-US" dirty="0" err="1" smtClean="0"/>
              <a:t>th</a:t>
            </a:r>
            <a:r>
              <a:rPr lang="en-US" dirty="0" smtClean="0"/>
              <a:t>” as “de”</a:t>
            </a:r>
            <a:endParaRPr lang="en-US" dirty="0"/>
          </a:p>
          <a:p>
            <a:pPr lvl="1"/>
            <a:r>
              <a:rPr lang="en-US" dirty="0" smtClean="0"/>
              <a:t>Slaves would get married, but were not binding</a:t>
            </a:r>
          </a:p>
          <a:p>
            <a:pPr lvl="2"/>
            <a:r>
              <a:rPr lang="en-US" dirty="0" smtClean="0"/>
              <a:t>Surrogate families were often used</a:t>
            </a:r>
          </a:p>
          <a:p>
            <a:pPr lvl="2"/>
            <a:r>
              <a:rPr lang="en-US" dirty="0" smtClean="0"/>
              <a:t>A </a:t>
            </a:r>
            <a:r>
              <a:rPr lang="en-US" dirty="0"/>
              <a:t>frequent cause of running away was to be reunited with family</a:t>
            </a:r>
          </a:p>
          <a:p>
            <a:r>
              <a:rPr lang="en-US" dirty="0" smtClean="0"/>
              <a:t>Negotiating Rights:</a:t>
            </a:r>
          </a:p>
          <a:p>
            <a:pPr lvl="1"/>
            <a:r>
              <a:rPr lang="en-US" dirty="0" smtClean="0"/>
              <a:t>Task System: completing a specific job each day</a:t>
            </a:r>
          </a:p>
          <a:p>
            <a:pPr lvl="2"/>
            <a:r>
              <a:rPr lang="en-US" dirty="0"/>
              <a:t>Resisting slavery:</a:t>
            </a:r>
          </a:p>
          <a:p>
            <a:pPr lvl="3"/>
            <a:r>
              <a:rPr lang="en-US" dirty="0"/>
              <a:t>Resistance took many forms: </a:t>
            </a:r>
          </a:p>
          <a:p>
            <a:pPr lvl="4"/>
            <a:r>
              <a:rPr lang="en-US" dirty="0"/>
              <a:t>Passive – working slowly, faking </a:t>
            </a:r>
            <a:r>
              <a:rPr lang="en-US" dirty="0" smtClean="0"/>
              <a:t>illness, running away, breaking </a:t>
            </a:r>
            <a:r>
              <a:rPr lang="en-US" dirty="0"/>
              <a:t>tools</a:t>
            </a:r>
          </a:p>
          <a:p>
            <a:pPr lvl="3"/>
            <a:r>
              <a:rPr lang="en-US" dirty="0" smtClean="0"/>
              <a:t>Slave rebellions did occur, but were rare (Nat Turner, Prosser)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3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i="1" dirty="0" smtClean="0"/>
          </a:p>
          <a:p>
            <a:endParaRPr lang="en-US" i="1" dirty="0"/>
          </a:p>
          <a:p>
            <a:endParaRPr lang="en-US" i="1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ile:SlaveDanceand Music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564" y="2819400"/>
            <a:ext cx="5943600" cy="37865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3522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96289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African American World Cont.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The Free Black Population:</a:t>
            </a:r>
          </a:p>
          <a:p>
            <a:pPr lvl="1"/>
            <a:r>
              <a:rPr lang="en-US" dirty="0" smtClean="0"/>
              <a:t>Roughly 250,000</a:t>
            </a:r>
          </a:p>
          <a:p>
            <a:pPr lvl="1"/>
            <a:r>
              <a:rPr lang="en-US" dirty="0" smtClean="0"/>
              <a:t>Free blacks in the North faced discrimination:</a:t>
            </a:r>
          </a:p>
          <a:p>
            <a:pPr lvl="2"/>
            <a:r>
              <a:rPr lang="en-US" dirty="0" smtClean="0"/>
              <a:t>Lower-paying jobs, segregation, prohibited from voting </a:t>
            </a:r>
          </a:p>
          <a:p>
            <a:pPr lvl="1"/>
            <a:r>
              <a:rPr lang="en-US" dirty="0" smtClean="0"/>
              <a:t>Free blacks in the South:</a:t>
            </a:r>
          </a:p>
          <a:p>
            <a:pPr lvl="2"/>
            <a:r>
              <a:rPr lang="en-US" dirty="0" smtClean="0"/>
              <a:t>Over 200,000 by 1860</a:t>
            </a:r>
          </a:p>
          <a:p>
            <a:pPr lvl="2"/>
            <a:r>
              <a:rPr lang="en-US" dirty="0" smtClean="0"/>
              <a:t>Faced similar discrimination as the North</a:t>
            </a:r>
          </a:p>
          <a:p>
            <a:pPr lvl="3"/>
            <a:r>
              <a:rPr lang="en-US" dirty="0" smtClean="0"/>
              <a:t>Denied trials by jury</a:t>
            </a:r>
          </a:p>
          <a:p>
            <a:pPr lvl="3"/>
            <a:r>
              <a:rPr lang="en-US" dirty="0" smtClean="0"/>
              <a:t>Kidnapped and sold into slavery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3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i="1" dirty="0" smtClean="0"/>
          </a:p>
          <a:p>
            <a:endParaRPr lang="en-US" i="1" dirty="0"/>
          </a:p>
          <a:p>
            <a:endParaRPr lang="en-US" i="1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 descr="File:Solomon Northup 0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9868" y="914400"/>
            <a:ext cx="3943350" cy="570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580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Quick Review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50536"/>
          </a:xfrm>
        </p:spPr>
        <p:txBody>
          <a:bodyPr/>
          <a:lstStyle/>
          <a:p>
            <a:r>
              <a:rPr lang="en-US" dirty="0" smtClean="0"/>
              <a:t>Slave Codes</a:t>
            </a:r>
          </a:p>
          <a:p>
            <a:r>
              <a:rPr lang="en-US" dirty="0" smtClean="0"/>
              <a:t>Slavery as a “necessary evil” to a “positive good”</a:t>
            </a:r>
          </a:p>
          <a:p>
            <a:r>
              <a:rPr lang="en-US" dirty="0" smtClean="0"/>
              <a:t>TX and slavery</a:t>
            </a:r>
          </a:p>
          <a:p>
            <a:r>
              <a:rPr lang="en-US" dirty="0" smtClean="0"/>
              <a:t>African American culture</a:t>
            </a:r>
          </a:p>
          <a:p>
            <a:r>
              <a:rPr lang="en-US" dirty="0" smtClean="0"/>
              <a:t>Resistance to slavery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86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1298" y="173042"/>
            <a:ext cx="8229600" cy="1066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Thanks for watching!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7975" y="1676400"/>
            <a:ext cx="8229600" cy="432511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Good luck on your tests</a:t>
            </a:r>
          </a:p>
          <a:p>
            <a:r>
              <a:rPr lang="en-US" dirty="0" smtClean="0"/>
              <a:t>Check out videos matching the new curriculum</a:t>
            </a:r>
          </a:p>
          <a:p>
            <a:r>
              <a:rPr lang="en-US" dirty="0" smtClean="0"/>
              <a:t>Spread the word</a:t>
            </a:r>
          </a:p>
          <a:p>
            <a:r>
              <a:rPr lang="en-US" dirty="0" smtClean="0"/>
              <a:t>Subscribe</a:t>
            </a:r>
          </a:p>
        </p:txBody>
      </p:sp>
      <p:sp>
        <p:nvSpPr>
          <p:cNvPr id="7" name="AutoShape 2" descr="data:image/jpeg;base64,/9j/4AAQSkZJRgABAQAAAQABAAD/2wCEAAkGBxQQEhQUEBQUFBUUFRQUFhUVFBQUFBQWFBQXFhUVFBQYHCggGBolHRUUITEhJSkrLi4uFx8zODUsNygtLisBCgoKDg0OGxAQGiwkHyQsLCwvLCwsLCwsLCwsLCwsLSwsLCwsLCwsLCwsLCwsLCwsLCwsLCwsLCwsLCwsLCwsLP/AABEIAOEA4QMBEQACEQEDEQH/xAAcAAEAAgIDAQAAAAAAAAAAAAAABgcBBQIECAP/xABGEAABAwIBCAYHBQUHBQEAAAABAAIDBBEhBQYHEjFBUWETInGBkaEUIzJSYoKxQnKSorIzU3PB0TRDY4PC0vAXJCWTsxX/xAAbAQEAAgMBAQAAAAAAAAAAAAAABAUBAwYCB//EADoRAAIBAgIGCAUDAwQDAAAAAAABAgMEETEFEiFBUXEGEyJhgZHR4TJCobHBFDPwI1LxJGJyghY0kv/aAAwDAQACEQMRAD8AvFAEAQBAEAQBAEAQBAfKeoZGLvc1o23cQPqsNpZnuFOc3hFN8jTVeeNHHgZg48GNc7zAt5rU7imt5YU9D3k9uphzaXua2bSJTD2WyO7gPqVrd3AmQ6PXLzaR1XaSYt0L/wATV5/WR4G5dG6u+a8mG6SYt8L/AMTVj9YuAfRupumvJnZh0iUx9psje4H6Fe1dwNM+j1ysmmbKlzxo5MBLqng9rm+ZFvNbFcU3vIdTQ95D5MeTT9zdQVDJBdjmuHFpB+i2pp5FfOnODwkmuZ9Vk8BAEAQBAEAQBAEAQBAEAQBAEAQBAEBgm21ARrLOe1NT3DT0zuDCNW/N+zwuo87mEctpcWuhLmvtktVd+fl/ghOVc/6iW4YRE3gz2vxnHwsoc7qby2HRW2gLantktZ9+XkRepr3yG73OceLnFx8So7k3mXNOhCCwikuSwOuZSsYmzVRx1lg9YC6DAXQDWQYI5CUpiYcUdinr3xm7HOaeLSWnxC9KTWRqnQhNYSSfPaSfJWf1RFYPIlb8ftfjGPjdSIXU1ntKa50DbVNsVqvuy8v8E2yNnvTVFg89C47nkat+T9njZTIXMJZ7DnbrQlzR2xWsu7Py/wAkmBviMVIKdrAygCAIAgCAIAgCAIAgCAIAgCA0ucOc0NEOudZ+6NttbtPuhaataNPPMsLHRta7fZ2R4vL3KuzhzvnqiQXase6NuDbfEdru9V9SvKfI7Oy0TQtsGljLi8/DgR10hKjlqopHBDIQBALoAgCAIAgCAXQHNshCGHFMkOb+d09KQGu1mb43Yt7jtb3LfTryhlkVV7omhcrFrCXFZ+5aOb2c8NaLMOrJvjdbW5lvvBWNKtGplmcbfaMrWjxltjxWXjwN2txXBAEAQBAEAQBAEAQBAEBBM78+hFeKlILxg6Ta1vEM4nnsUOvc4dmJ0ujNBuphUrrZuXHn6ZlYVNS55JcSSTckm5J4kqubxOwhTjBJJbD4XWDYEAQBAEAQBAEAQBAEAQBALoD7U9SWEFpIINwRgQeIKynga501JYNFnZoZ9CS0VWQHYBsmwO5P4HnsVhQusdkzkNKaDcMalutm9cOXoT1TTmQgCAIAgCAIAgCAICts+88760FM7q4tkkB9ri1p4bbnf9YFxcfLE63Q+h8MK1dbdy4d7/C3FcPkuoB1aWBwuhkXQC6AXQC6A5wROkNo2ueeDGlx8AspN5Hmc4wWMmlzeH3NxS5pVsns00o++BH5PIK2qhUfykGppWyp51V4bftibGPR3XH7MTe2T+gXtWlQiS6QWS3t+HufX/pvW/4P/sP+1Z/SVO48f+RWf+7y9zrT5gV7cRGx/Jsjb/msvLtaq3G2GnrGXzNc0/xiaityDVQ/taeZo46hc38TbjzWuVKcc0ydSvrar8FSL8cH5PBmuutZLF0AQC6AzdAZZJZDDWJY2YmemrqwVLursZI4+zwa4n7PPds2bJ1vcYdmRy2mNDa2Nagtu9Lf3rv7t/POy1YHIBAEAQBAEAQBAQLSLnV0QNNC4h5HrHD7IP2AeJ38ioVzXw7ETpdB6L6x/qKq2blx7+S3d5Vb33VcdkthxQyYQBACUBJcgZkVVWA7VEMZ+3ICCRxazae+wUinbTntyRU3mmra2bjjrS4L8vL7k/yTo6pIbGUOncN8h6l/4YwPfdTIWlOOe05m56QXdXZB6i7s/N7fLAlVNSsjFo2NYODWho8lJSSyKadSdR4zbb7z7LJ4CAIAgCA1OVc26WqHroWE+8BqPHY9titc6MJ5om22kbm3/bm13ZryewgmXtGT23dRv1x+7kNnfK8YHsNu1Q6lm1tgzo7PpJGXZuI4d6y8V6eRAqqmfE8sla5j27WuFiP6jmoTTTwZ0tOpCpFTg8U96PisHsygCAyx1kMMtPR1nV0gFNO67h+ycd4A9gniN3JWNrXx7EvA4/Tmi9TG4pLZ8y/PqT9TTmAgCAIAgCA0ed+XhRQFw/aP6sY29a208gP5cVpr1erjjvLHRli7utq/Ktr5e5RlVUF7iXEkkkknaSdpKqG8WfRIRUUksj4rB7CAIYO1kzJ0lTIIoGl7zuGwD3nHcOa9Qg5vCJqr3FOhB1KjwX8yLbzVzDhpLSTWmm4kerYfgad/xHHsVnRtow2vazidI6bq3OMKfZh9Xzf4JgpJRhAEAQHB0gG0gdpAQzg2GytOwg9hCDBnNDAQBAEBq8v5AhrWak7bkey8YPYeLXfy2LXUpRqLCRMs76taT1qb5rc+ZTedWbEuT32f1onGzJRsd8Lh9l313KrrUZU3tyO70fpKlew7OySzX5XFGiWksAgCGT7U05Y4FpsQQQRtBGIKyngeJxUk08i8czcvitgBJHSMs2QbMdzgOBt9Vb0KvWR7z57pSwdpWwXwvavTwN8txWBAEAQGCbbUC2lG575eNXUOcD6tvVjG7VG/vOPgqivU15Y7j6JouyVrQUWu09r5+xG7rQWYugCA72RclyVczYYRdztpx1WNG1zjuA+thvXuEHOWqiPdXNO2pOrUexebfBF45s5uxUEWpELuNukkI60hG88sTYbrq2pUo01gj59fX9W8qa08ty3L+b3vNwtpBCA1GX85KeibeeQBx9mMdaR3Y0Y257FrnVjBdpku1sa9zLClHHv3eZXmV9KE7yRTRtibuc/rvPyjqt81DneP5UdLbdG4LbWlj3LYvMilbnBVTk9LUzOvuEjmN/Ayw8lGlWqSzZc0tG2tJdmmvFY/c1xeTtLj2uJ+q8az4kpUqayivJAOI2EjsJCaz4h0qbzivI7tHlqphI6KomZbcJHFvewkg+C9KrOOTI9XR9tU+KmvIlWSdJtTFYVDGTt3kerktxuOqT3DuUmF5JfEsSnuejlGW2lJxfB7UWNm9nNT1w9Q/rAXdG7qyN5lvDmMFNp1YzyOYu7CvaywqR8dz8TcrYQwgOvX0Uc8bo5mh7HCxaf+YHmsSipLBmyjWnRmpweDRR2d+bb8nzapJdG+5jkttHuu+Iee1VFai6cu4+haN0jC9pa2Ulmvyu5+xobrUWIusAXQEizKy6aOoa4nqOIZIPhJ2921bqFTUliVuk7JXVBx3raufvkXo1wIBGIOIKuD521g8GZQwEAQEU0j5Y9HpSwHrz3YOOrbrnwIHzKNdVNWGHEutBWnXXOu8obfHd6+BSj3XKqzvDjdAFgGWNLiA0EkkAAYkkmwAHG6zgG0li8i9MyM2hQQWdYzPs6V23Hcxp90f1VtQo9XHvPnuldIO8rYr4VkvzzZI1vKsICAZ9Z++jl1PRkGUYPlwLYjvDR9p/bgL79iiV7nU7MczodFaFdfCrW2Q4b37FUzzOkcXyOL3uN3OcbuJ5lVzbbxZ2VOnCnFRgsEjgvJ7CyAsAIAgF1kyc6ed0bmvjcWPabtc02IPIrMZOLxRrqU4VYuE1imXJmDnkK5vRT2bUMF8LBsrR9po3HiP+CzoV+sWDzOF0top2kteG2D+nc/wTFSSmCA1ecmRWVsD4X4Xxa7ex49lw/5sutdWmqkdVkuyu52tZVI+K4rgUBV0zonvjkFnscWOHNpsbclTtOLwZ9Ip1I1IKcMmsUfK68nsXWQZY6xQF1aNcr+kUoY43fD1DxLTcs8sPlVpa1NaGD3HCaetOpudeK2S2+O/wBfElqklIEAQFL6Tsq9NVuYD1YR0Y+9tf54dyqrqetPDgd7oK26m1UnnLb4bv53kNuo5ci6AXQE/wBE2QulldUvHVi6sfOQjF3cD4nkplpTxeu9xzfSG91Kat45y2vlw8S21YnGhAQjSTnYaRgggdaeQXJ3xRm41h8R2DvO5RbmtqLBZl5obRn6mfWVF2F9Xw9Sm2i2AVYd0ZugF0B3G5LnIuIJiOPRP/ovWpLgzQ7ming5x80dV7S0kOBBG0EEEdoK84G5NNYrajjdDIugF0AugPtR1b4ZGSxGz43BzTzHHkdh5FZjJxeKNValCtTdOa2M9B5vZVbWU8czcNdouPdcMHN7jdXNOanFSR82u7eVvWlSluf+GbFeyOEBVWl/I+pJHUsGEnq5PvNF2HvGsO4KvvKeDU0df0cu9aEqEnltXLeV1dQjpxdALoCYaM8qdDWNaT1ZQYzwucWnxFu8qRaz1anMp9OW/XWjazjt9fp9i6lanAhAfGtqBFG97sAxrnH5RdYk8FibKVN1JqC3tI8411QZHucdrnOce1xufqqRvF4n1CEVCKisksPI+F1gyLoB2YncOJ3IMeJ6EzUyUKSkhiG0Nu48Xu6zie8nwVzShqQSPm1/cu4uJVOL2clsRt1sIZ1so1rYIpJZDZsbHPPY0XsOaxKSisWbKVKVWahHNvA875Vyi+pmkmk9qR2sd9hsa0cgAB3KlnNzk5M+lW1vG3pRpRyR1brybztZKydJVStihbrPebDgBvc47mjaSvUIOTwRpuLiFCm6lR4JfzDmXZmvmXT0TQS0Szb5XNBN/gB9gdmKtKVvGC7zhL/S1e6k1jqx4L88SSreVZp84c24K5hbMwa1jqyADpGHiHcOWwrXUpRqLBk2zv61rPWg9m9bmURljJz6WeSGT2o3WvuIIu1w5EEFVE4OEnFn0K2uI3FKNWGT/mB07rybhdAEAugLO0M5RJ9IgJwGrKwcL3a/uwYe8qfZS2OJyfSWglKFVb8U/DIs1TjlggNDn1k/0ihqG2uWsMjfvR9YW8Ld61V461NosNFV+pu4S3Y4Pk9hQN1Tn0UzdALoD7UkxY4OabOaQ4HgQbg+KY4bTDipLVlk9h6NoKkTRMkGx7Wu8RdXcXrJM+YVqbpVJQe5tHYXo1Ea0jVXR0E1tr9SPuc8a35dZR7qWFNltoOlr3sMd2L8ls+pRLiqo784oAgNxmfR9PW00Z2GVrjzbH1yO8Nt3rbRjrVEiDpKt1VpUkuGHns/J6FVwfOAgIHpfyn0dKyEHGd+P3I7Od5lg71Eu54Qw4l/0et+suHUeUV9Xl+SnlWnbBAW/olyGIoDUuHXnwb8MbTYW7Tc+CsrSnhHW4nF9ILx1K3UrKP39ifKWc8EAQFQ6Y6YNqYXja+Ig89R2H6lXXi7SZ2XRuo3RnDg/uvYgChnRhDAQyEBMdE8pbXgbnRSA92qR9FKtH/UKPpBFO0x4NfkuxWZwwQHGVtwQd4I8QhlPB4nmioi1Hub7rnN/C4j+So2sHgfUac9eClxSZ81g9hAZaUBeujis6WgivtYXR/hOHkQrW1ljTRwOnKXV3ku/B+fuSdSCoIJpen1aWNvvSj8rSVDvX2Eu86Lo3DG4lLhH7spwlVx2QQBATHROy+UGn3YpD+kfzUm0X9TwKTpBLCz5yX5LtVocMEBT+mSovVQs3MiJtze7H9I8FXXj7SR2PRuGFGcuL+y9yAqGdGLE4DacB2nYgxS2s9J5JpRDBFE3ZHGxg+VoH8ldxWEUj5hXqOpVlN7235s7a9GoIAgKg0yVAdVQs9yIk/O/D9Krrx9pI7Ho3BqjOXF/Ze5AFDOjF0AugCAluiwXyjHyZIfIKTa/uFNp5/6N80XirQ4QIAgPNmVz/3E/wDGl/8Ao5Uk/ifM+m2v7MP+K+x1F5N4ugF0Bb2h2W9PM3hKHfijaP8ASrCyfZa7zkOk0f61OX+3Dyb9SwFNOaK30zP9XTj4nnwAH81BvckdT0ZXaqPuRVF1AOqMXQC6AmmiN3/kO2GT6tUq0/c8Cj6QL/Sf9l+S7FZnEBAUppcH/f8A+THbxcqy7/c8Dt+j3/qf9n+CFXUUvD7Uh9Yy/vs/UF6jmjxV/blyf2PTLNg7Fdny9mUAQBAefM+coekV9Q8G4D9RvZGAzDvBPeqivLWqM+h6Ko9VaQjvax89po1pLAwgMoDCAnGiCHWrnO9yF35nNCl2a7ePcUPSKeFqo8ZfYuhWRxQQGHGwKBHmarl15JHDEOe93i4lUktrZ9PpR1acVwS+x8brybAgF0Ba2hmTqVA+KM+RCn2W85bpMttN8/wWUpxypW2mdvq6c/E8eIB/koN7kjqejL21F3Iqe6gHVBAEBJNHdX0WUack2D3OjPztIaPxaq32zwqIq9M09ezn3YPy9i/VbHABAVNppoyJaea2DmPjJ4FpDhftDj4FV95Hamdb0bqpwnT4NMrdQjpjBWQelMhVgnpoJR/eRRu7CWgkdxuFdQetFM+ZXNN0q0oPc2vqd5ejSEBrc5Mo+i0s829kbi3m61mDxIXipLVi2SLSj11eFPi0ecS4nE4k4k8SdpVMfSkklgjF1gyEAQC6AtDQpSf2mUjD1cYPMazn/Vin2SzZyvSWptp0+b/C/JaKnHLBAdDL9X0NNPJ7kUjh2hhI815m8Itm+2p9ZWhDi0vqebGqkPphm6AIBdAWtoXb1Kg84x5EqfZbzlukz201z/BZanHKkA0xwXpYne7Lt+80hQ7xdlPvOj6Nzwrzjxj9mU4q47ALJgXQH0pqgxPZI32mOa8drHBw8wsxeDxPFSCqQcHk015npXJla2eKOVhu2RjXj5hdXUXisUfNKtN05uEs08DsrJrNFnrkL06lfELa468ZPvt2C+4HEd61VqevDAn6Nu/0twqm7J8n/MTz5LGWOLXgtc0lrgdoIwIKqGsNjPoUZKSUo5M4rBku7RJM91AA/wBlkj2xni29/qXBWlq26e04bTsIxu3q70m+ZNFJKYICu9MuU9SnigG2Z5cfuRWP6nN8Col3LCOrxOh6PUNevKo/lX1f8ZUN1XHYhYAWQFgC6yC+tGuTugyfDcYyjpj/AJmLfy6qtbeOrTRwOmK/W3c+7Z5e5KFvKsICHaVq/oqB7b4zObGOYvrO8mlR7mWFNlvoOj1l3F/27SjlVndhAEAWAW/oZitTzu4yhv4Y2n/UrCyXZb7zkuksv6tOP+37t+hYamnNEV0m0vSZPmttYWSdzXjW8iSo90sabLjQVTUvY478V5rZ9ShnKrO6ZhAZugCAtPRBnGNU0chsRrPhvvBN3sHMEl3eeCn2lTZqM5LT9k1L9RHJ7Hz4loKac0EBTemSjjjqYnsAD5WEyW36pAa487XHcq68ilJNHY9Hqs5UZRlkns8dxX5KiHQnofMeh6CgpmEWPRte4bDrP65B5i9u5W9GOrBI+d6Sq9bdVJd7XlsN6tpBCAo7SxlDpa9zBshY1neeu79QVZdyxnhwO30DR1LXW/uePlsIYoxdi6AIDKA2uauSDW1UUIBs513ngxuLieGAt2kLZShrzSId9cq3t5VN+7m8vU9GMYGgACwAAA4AbFcHzptt4s5IYCApvTHlXpKmOBpwgaS7H7cljjzDQPxKuvJ4yUeB2HR631KUqr+Z4Lkvcr9RDoggCAyFgIvjRjR9Fk+MnbIXSfiNm/lDVa2scKa7zhdO1esvJL+1JeWf1JWpBTnXyjSiaKSNwuHsc0j7wIXmS1k0baNR0qkZrc0zzRVQljnNdta4tPa02P0VLlsPpuspJSWT2+Z8kMBAEBzgndG5r43FrmkOa4YEEbCFlNp4o8VIRqRcZLFMuzMfPyOta2KciOoGFjg2X4mc/h8FZ0a6msHmcRpLRU7aTlHbDjw5k1UgqCg9Jlf02UZuEerE35W3d+Zz1VXMsajO70LS6uzj34v+eBo8i0fT1EMW3pJGNPYXC/ldaoR1pJE+5q9VRlPgmel2tsABsGCuj5q3iZQBAef9I0BZlGo1h7TmvHMOY3+h8FVXCwqM77Q81KzhhuxX1I2tBZhAEBi6Au/RjmuaOEyzC001iRjeOPa1h57Se4blZ21LUji82cRpm/VxV1IfDH6vj6E2UkpQgOllnKTKWCSaU2bG255nY1o5kkDvXmUlFYs20KMq1RU45s8319Y6eWSWTF0j3Pd2uN7DkNncqaUnJts+j0aSpU4045JYHwWDaEAQHOCMuIa0XJIAA2knAALBlNLa8j0vkukEEMcY2MY1vgLK7jHVikfMq9V1asqj3ts7S9GoICidKGSfR617mizZvWjhrH2/zY/Mqq5hq1OZ3uhrnrrSKecez6fT7EQWgswgMIAgBQEkoM/K+GPo2zkttYF7Q9zRa2Djj43W+NzUSwxKqroa0qS1tXDlkR2SQuJc43LiSSdpJNyStLeLxLSKUUorJEx0TUHS5Qa87IWPk5XI1Gj8xPcpFrHGePAp9O1tS1cf7ml+S81ZnEBAEBBdJuaDq1jZqcXmiBBb+9ZtsPiGNuNyOCi3NHXWKzLvQ2klbSdOp8L38H6cSlpIy0lrgWuBsQRYg8CDsVa1gdpGSksVtRxQyc4InPcGsaXOcbBrQSSeQCyk3sR5lOMFrSeCLWzA0eGJzaiuaNcYxwmxDDfB77YF28Dd27J1C2w7UjldKaZ6xOlQeze+Pcu4sxTTmwgCAprSvnUKiT0WFwMURvIQfblFxq9jfrfgq+6q4vUR12grDq49fNbXly4+JX6hnRGEBlAYQEu0Y5L9IroyRdsQMruHVsG/mI8Futoa1Rd20rtM3HU2cuMuz55/QvhWxwAQBAQrStkX0ik6Vo69Pd+zExkesHZYB3yqLd09aGPAvdAXfVXHVvKezx3eniUcVWnaMxdDAQBAZQGLoBdAW3oTobRVExHtPbGOxjQ4+bx4Kws49ls5LpFVxqQp8Fj5/wCCzFMOcCAIAgNRljNmlqzeohY53v21X9muMSOS1zpQlmiXQvrihspzaXDd5GkZoyyeDfo3nkZX2+q1/pafAmPTl418S8kSDJOQaal/s8McZ2FwaNY9rzifFbY04xyRAr3dav8AuSb+3kbJeyOEAQFeaSM+RTtdTUrrzuFnvaf2IO4H3z5KLcV9VaqzL3ROi3XkqtVdlfX2KbVadkZQyYQBAZahlF36J8i9BSdK4WfUHWxGIjFwzuOLvmVlaU9WGtxOM6QXXW3HVLKGzx3+ngTdSihCAIDi9gcCCLgggjiDtCGU2nijz1ntkE0NU+Ox1D14zxYd1+INx3Knq0+rngfRLC7V3bqpvyfP3zI+tZKMXQBALoAgBKA9CaO6DoMnwNO1zTIeN5CXfQgdytqEdWmkcBpSt1t1N9+HlsJItxXhAVRWZ/Opcqz613092xOaMS3oxbXYOIJdcb1Cdxq1WnkdLT0R11jGUfj2vnjuLOyfXx1EbZIXh7HC4c037jwPJTE01ijnalOVOTjNYNHZWTwEAQBAfCsq2QsL5XtYxuJc4gAd5WG0trPUISm9WKxZVmeek4vDocn3aMQ6cixI/wAIbt/WOPDioVa63Q8zpdH6D2qpcf8Az6lZF18Sbk4knEknaSVCzOnSSWCMLBkIAgMoDfZl5BdXVLIwOoCHyHhGCL952DtWylT6yeBFvrtWlB1Hnkuftmeh42BoDWiwAAA4AbArhbD53KTk8WckMBAEAQEZz+za/wD0KezcJY7vjPE2xYTwP1AWi4pdZHZmi00Tf/pK3a+GWx+vh9igJWFpIcCCDYgixBGBBG4qqO8fFHzWTyEAQBYB96KmM0jI27ZHtYO1xAv5r1GOLSPFWoqcHN7k2en4YgxrWtwDQGjsAsFdI+aybbxZzQwfCvqhDE+R2xjHPPyi6w3gsT3Tg5yUVvPME0xkc57jdz3FzjxLjcnxKpW8XifSYRUIqKyWw7uRctz0b9emkcwnaBix1veYcCvcKkoZEe5s6NwsKi8d5P8AJWl54FqqnDvjhOrf5HX+qlxvP7kUNfo9vpT8/U3seliiIxbODw6Np89Zbf1VMhPQV2nkvM+NTpbpR+zinf2hrfqVh3cD1DQNy82l4keyppbqH3FPDHEPeeTI/tAwA77rTK8e5FhR6PQW2pJvlsIRlbK81W7WqJXyEbNY9Vv3WjAdyjTqSnmy7t7SjQWFOOB0lrJBhZAWAZQGEBziYXEAAkk2AGJJOwBD0uLL90fZs+gU41x66UB0mzq+7H3XPfdWlvS6uO3NnC6X0h+qrYR+COxd/f4/YlKkFSEAQBAEAQFX6VMzy69ZTtuf75gFyf8AFAHnyF9xUG6o/PHxOq0HpNbLaq/+L/Hp5FTkKCdM1gYWTyEAQEt0W0PTZRi4RNfKflGqPNwW+2jjUKnTVXUtGuLS/nkX4rQ4cICH6Vso9Bk+QDbM5sI+a7nfla5aLmWrTZa6Go9Zdx7tvl7lDKrO5CAIBdAEAQBAEAQBAEBkLBlLEtXRZmdbVrKhpFsYWEW/zSD5ePBTbWh88vA5vTmk0k7ak/8Ak/x6+RaannKBAEAQBAEAQGCL7UBT2kbMQwF1TStvEbukYNsR2lzR7n07NldcW+r2o5HZaI0uq6VGs+1ufHu5/crghRC9awMLJ5CAs/QfSXkqZSMQ1kYP3iXOH5WeCm2azZzXSKp2YQ5v8epbanHLhAVFptyjrSwQA+w10rhzcdVvkHKDeSyidT0eo4KdV8islCOkCAIAgCAIAgCAIAgMgLGJ6SxLF0c5iGoLaiqb6naxh2ykbCR7n17FKt7fX7Usij0tpZW6dGi+3vfD3+3MuMCysjjDKAIAgCAIAgCAIDBF9qAq7PvRxcunoG4nF8AsO0xfXV8OCgV7X5oeR1WjNOLBUrl8pevr58SqpIy0kEEEEggixBG0EKEdK1vRwWTyXHoRjtTTnjN9GBWFouyzkekL/rxXd+Sx1LKA4yPDQS42ABJJ2ADElDKWLwR5szqyt6ZVzT7nv6v3GgNZ5AKoqz1ptn0Gxt+ot403nv5vaapayWLoAgCAIAgCAIAgOcbC4gAEkmwAxJJ2ABYPSW9lp5i6OPZnr22sQWQHliDL/t8eCm0LX5p+Rzek9OJY0rZ85enr5cS0wLKecoZQBAEAQBAEAQBAEAQBARbOzMeCvBdYRTbpWjb/ABG4a3btWirbxqbcmWthpeta9n4ocH+Hu+xTucmaVTQuPSsJZfCVoJjPC5+yeRVdUpTp5nX2l9Qu1/Te3g8/fwLJ0K/2SX+Mf0tU60+A5npAsLlciwlKKEgelzOH0em9HYfWVILT8MWx5PbfV7zwUa5qascOJc6FtOurdY8o7fHcUgq07MIAgCAIAgCAIDICwekmze5uZqVNc4CFhDN8rgRGOPW3nkMVsp0p1MiNd3tC1jjUe3gs/L1LjzSzGgoLPIEs37xw9nlG37O/HbirClbxp7c2chpDS9a67K7MOC383v8AsSpSCpCAIAgCAIAgCAIAgCAIAgCA4yRhwLXAEHAgi4I5hGsTMZOLxWZ0slZHhpdcU7BGHu13NF9XWta4H2dgwGC8QhGHwm+vdVa7TqvFpYY/zM7dTMI2OeQSGguIaC5xsL2AGJPJem8FiaYxcpKK3nnDOnKslZUySygtJcWtYcDGxps1hHEb+d1UVajnLFn0Oyso29BQjt3t8WajVWvEk6rFlkxgYshjAWQYGbIZwGqmJnVZzjiLiAASTgAMSSdwCxietTZiyU5G0e1tTY9H0TT9qU6n5bF3kt0LepLdhzK2vpazobNbWfCO365FiZA0Y0sFnT3qHixs7qxgj4AcewkhTKdpCPxbTn7rT9ep2aXYXm/Pd4E3ijDAGtAaBgABYDsAUpLAopScni3izmhgIAgCAIAgCAIAgCAIAgCAIAgCAIAgOpXZMhnFpoo5PvNB8yvMoRlmjdSuKtJ405NcmRqv0bUEtyGPiJ3xvI8GuuB4LRK1pvuLOlp68hsbUua9MGaeXRFAfYqJR2tY76WWv9FHcyZHpJV+amvN+50pNEB+zU+Mf9CvLsnuZuXSSO+n9fYR6ID9qp8I/wCpRWT4h9JI7qf19juxaIoB7VRKexrG/W69foo72aZdJKny015v2NxQaNaCKxLHykfvHk+LW2B8Fsja013kOrp68nsTUeS9cWSSgyXDALQxRx/daAfFb4wjHJFZVuKtV41JN82dxejSEAQBAEAQBAEAQBAEAQBAEAQBAEAQBAEAQBAEAQBAEAQBAEAQBAEAQBAEAQBAEAQB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data:image/jpeg;base64,/9j/4AAQSkZJRgABAQAAAQABAAD/2wCEAAkGBxQQEhQUEBQUFBUUFRQUFhUVFBQUFBQWFBQXFhUVFBQYHCggGBolHRUUITEhJSkrLi4uFx8zODUsNygtLisBCgoKDg0OGxAQGiwkHyQsLCwvLCwsLCwsLCwsLCwsLSwsLCwsLCwsLCwsLCwsLCwsLCwsLCwsLCwsLCwsLCwsLP/AABEIAOEA4QMBEQACEQEDEQH/xAAcAAEAAgIDAQAAAAAAAAAAAAAABgcBBQIECAP/xABGEAABAwIBCAYHBQUHBQEAAAABAAIDBBEhBQYHEjFBUWETInGBkaEUIzJSYoKxQnKSorIzU3PB0TRDY4PC0vAXJCWTsxX/xAAbAQEAAgMBAQAAAAAAAAAAAAAABAUBAwYCB//EADoRAAIBAgIGCAUDAwQDAAAAAAABAgMEETEFEiFBUXEGEyJhgZHR4TJCobHBFDPwI1LxJGJyghY0kv/aAAwDAQACEQMRAD8AvFAEAQBAEAQBAEAQBAfKeoZGLvc1o23cQPqsNpZnuFOc3hFN8jTVeeNHHgZg48GNc7zAt5rU7imt5YU9D3k9uphzaXua2bSJTD2WyO7gPqVrd3AmQ6PXLzaR1XaSYt0L/wATV5/WR4G5dG6u+a8mG6SYt8L/AMTVj9YuAfRupumvJnZh0iUx9psje4H6Fe1dwNM+j1ysmmbKlzxo5MBLqng9rm+ZFvNbFcU3vIdTQ95D5MeTT9zdQVDJBdjmuHFpB+i2pp5FfOnODwkmuZ9Vk8BAEAQBAEAQBAEAQBAEAQBAEAQBAEBgm21ARrLOe1NT3DT0zuDCNW/N+zwuo87mEctpcWuhLmvtktVd+fl/ghOVc/6iW4YRE3gz2vxnHwsoc7qby2HRW2gLantktZ9+XkRepr3yG73OceLnFx8So7k3mXNOhCCwikuSwOuZSsYmzVRx1lg9YC6DAXQDWQYI5CUpiYcUdinr3xm7HOaeLSWnxC9KTWRqnQhNYSSfPaSfJWf1RFYPIlb8ftfjGPjdSIXU1ntKa50DbVNsVqvuy8v8E2yNnvTVFg89C47nkat+T9njZTIXMJZ7DnbrQlzR2xWsu7Py/wAkmBviMVIKdrAygCAIAgCAIAgCAIAgCAIAgCA0ucOc0NEOudZ+6NttbtPuhaataNPPMsLHRta7fZ2R4vL3KuzhzvnqiQXase6NuDbfEdru9V9SvKfI7Oy0TQtsGljLi8/DgR10hKjlqopHBDIQBALoAgCAIAgCAXQHNshCGHFMkOb+d09KQGu1mb43Yt7jtb3LfTryhlkVV7omhcrFrCXFZ+5aOb2c8NaLMOrJvjdbW5lvvBWNKtGplmcbfaMrWjxltjxWXjwN2txXBAEAQBAEAQBAEAQBAEBBM78+hFeKlILxg6Ta1vEM4nnsUOvc4dmJ0ujNBuphUrrZuXHn6ZlYVNS55JcSSTckm5J4kqubxOwhTjBJJbD4XWDYEAQBAEAQBAEAQBAEAQBALoD7U9SWEFpIINwRgQeIKynga501JYNFnZoZ9CS0VWQHYBsmwO5P4HnsVhQusdkzkNKaDcMalutm9cOXoT1TTmQgCAIAgCAIAgCAICts+88760FM7q4tkkB9ri1p4bbnf9YFxcfLE63Q+h8MK1dbdy4d7/C3FcPkuoB1aWBwuhkXQC6AXQC6A5wROkNo2ueeDGlx8AspN5Hmc4wWMmlzeH3NxS5pVsns00o++BH5PIK2qhUfykGppWyp51V4bftibGPR3XH7MTe2T+gXtWlQiS6QWS3t+HufX/pvW/4P/sP+1Z/SVO48f+RWf+7y9zrT5gV7cRGx/Jsjb/msvLtaq3G2GnrGXzNc0/xiaityDVQ/taeZo46hc38TbjzWuVKcc0ydSvrar8FSL8cH5PBmuutZLF0AQC6AzdAZZJZDDWJY2YmemrqwVLursZI4+zwa4n7PPds2bJ1vcYdmRy2mNDa2Nagtu9Lf3rv7t/POy1YHIBAEAQBAEAQBAQLSLnV0QNNC4h5HrHD7IP2AeJ38ioVzXw7ETpdB6L6x/qKq2blx7+S3d5Vb33VcdkthxQyYQBACUBJcgZkVVWA7VEMZ+3ICCRxazae+wUinbTntyRU3mmra2bjjrS4L8vL7k/yTo6pIbGUOncN8h6l/4YwPfdTIWlOOe05m56QXdXZB6i7s/N7fLAlVNSsjFo2NYODWho8lJSSyKadSdR4zbb7z7LJ4CAIAgCA1OVc26WqHroWE+8BqPHY9titc6MJ5om22kbm3/bm13ZryewgmXtGT23dRv1x+7kNnfK8YHsNu1Q6lm1tgzo7PpJGXZuI4d6y8V6eRAqqmfE8sla5j27WuFiP6jmoTTTwZ0tOpCpFTg8U96PisHsygCAyx1kMMtPR1nV0gFNO67h+ycd4A9gniN3JWNrXx7EvA4/Tmi9TG4pLZ8y/PqT9TTmAgCAIAgCA0ed+XhRQFw/aP6sY29a208gP5cVpr1erjjvLHRli7utq/Ktr5e5RlVUF7iXEkkkknaSdpKqG8WfRIRUUksj4rB7CAIYO1kzJ0lTIIoGl7zuGwD3nHcOa9Qg5vCJqr3FOhB1KjwX8yLbzVzDhpLSTWmm4kerYfgad/xHHsVnRtow2vazidI6bq3OMKfZh9Xzf4JgpJRhAEAQHB0gG0gdpAQzg2GytOwg9hCDBnNDAQBAEBq8v5AhrWak7bkey8YPYeLXfy2LXUpRqLCRMs76taT1qb5rc+ZTedWbEuT32f1onGzJRsd8Lh9l313KrrUZU3tyO70fpKlew7OySzX5XFGiWksAgCGT7U05Y4FpsQQQRtBGIKyngeJxUk08i8czcvitgBJHSMs2QbMdzgOBt9Vb0KvWR7z57pSwdpWwXwvavTwN8txWBAEAQGCbbUC2lG575eNXUOcD6tvVjG7VG/vOPgqivU15Y7j6JouyVrQUWu09r5+xG7rQWYugCA72RclyVczYYRdztpx1WNG1zjuA+thvXuEHOWqiPdXNO2pOrUexebfBF45s5uxUEWpELuNukkI60hG88sTYbrq2pUo01gj59fX9W8qa08ty3L+b3vNwtpBCA1GX85KeibeeQBx9mMdaR3Y0Y257FrnVjBdpku1sa9zLClHHv3eZXmV9KE7yRTRtibuc/rvPyjqt81DneP5UdLbdG4LbWlj3LYvMilbnBVTk9LUzOvuEjmN/Ayw8lGlWqSzZc0tG2tJdmmvFY/c1xeTtLj2uJ+q8az4kpUqayivJAOI2EjsJCaz4h0qbzivI7tHlqphI6KomZbcJHFvewkg+C9KrOOTI9XR9tU+KmvIlWSdJtTFYVDGTt3kerktxuOqT3DuUmF5JfEsSnuejlGW2lJxfB7UWNm9nNT1w9Q/rAXdG7qyN5lvDmMFNp1YzyOYu7CvaywqR8dz8TcrYQwgOvX0Uc8bo5mh7HCxaf+YHmsSipLBmyjWnRmpweDRR2d+bb8nzapJdG+5jkttHuu+Iee1VFai6cu4+haN0jC9pa2Ulmvyu5+xobrUWIusAXQEizKy6aOoa4nqOIZIPhJ2921bqFTUliVuk7JXVBx3raufvkXo1wIBGIOIKuD521g8GZQwEAQEU0j5Y9HpSwHrz3YOOrbrnwIHzKNdVNWGHEutBWnXXOu8obfHd6+BSj3XKqzvDjdAFgGWNLiA0EkkAAYkkmwAHG6zgG0li8i9MyM2hQQWdYzPs6V23Hcxp90f1VtQo9XHvPnuldIO8rYr4VkvzzZI1vKsICAZ9Z++jl1PRkGUYPlwLYjvDR9p/bgL79iiV7nU7MczodFaFdfCrW2Q4b37FUzzOkcXyOL3uN3OcbuJ5lVzbbxZ2VOnCnFRgsEjgvJ7CyAsAIAgF1kyc6ed0bmvjcWPabtc02IPIrMZOLxRrqU4VYuE1imXJmDnkK5vRT2bUMF8LBsrR9po3HiP+CzoV+sWDzOF0top2kteG2D+nc/wTFSSmCA1ecmRWVsD4X4Xxa7ex49lw/5sutdWmqkdVkuyu52tZVI+K4rgUBV0zonvjkFnscWOHNpsbclTtOLwZ9Ip1I1IKcMmsUfK68nsXWQZY6xQF1aNcr+kUoY43fD1DxLTcs8sPlVpa1NaGD3HCaetOpudeK2S2+O/wBfElqklIEAQFL6Tsq9NVuYD1YR0Y+9tf54dyqrqetPDgd7oK26m1UnnLb4bv53kNuo5ci6AXQE/wBE2QulldUvHVi6sfOQjF3cD4nkplpTxeu9xzfSG91Kat45y2vlw8S21YnGhAQjSTnYaRgggdaeQXJ3xRm41h8R2DvO5RbmtqLBZl5obRn6mfWVF2F9Xw9Sm2i2AVYd0ZugF0B3G5LnIuIJiOPRP/ovWpLgzQ7ming5x80dV7S0kOBBG0EEEdoK84G5NNYrajjdDIugF0AugPtR1b4ZGSxGz43BzTzHHkdh5FZjJxeKNValCtTdOa2M9B5vZVbWU8czcNdouPdcMHN7jdXNOanFSR82u7eVvWlSluf+GbFeyOEBVWl/I+pJHUsGEnq5PvNF2HvGsO4KvvKeDU0df0cu9aEqEnltXLeV1dQjpxdALoCYaM8qdDWNaT1ZQYzwucWnxFu8qRaz1anMp9OW/XWjazjt9fp9i6lanAhAfGtqBFG97sAxrnH5RdYk8FibKVN1JqC3tI8411QZHucdrnOce1xufqqRvF4n1CEVCKisksPI+F1gyLoB2YncOJ3IMeJ6EzUyUKSkhiG0Nu48Xu6zie8nwVzShqQSPm1/cu4uJVOL2clsRt1sIZ1so1rYIpJZDZsbHPPY0XsOaxKSisWbKVKVWahHNvA875Vyi+pmkmk9qR2sd9hsa0cgAB3KlnNzk5M+lW1vG3pRpRyR1brybztZKydJVStihbrPebDgBvc47mjaSvUIOTwRpuLiFCm6lR4JfzDmXZmvmXT0TQS0Szb5XNBN/gB9gdmKtKVvGC7zhL/S1e6k1jqx4L88SSreVZp84c24K5hbMwa1jqyADpGHiHcOWwrXUpRqLBk2zv61rPWg9m9bmURljJz6WeSGT2o3WvuIIu1w5EEFVE4OEnFn0K2uI3FKNWGT/mB07rybhdAEAugLO0M5RJ9IgJwGrKwcL3a/uwYe8qfZS2OJyfSWglKFVb8U/DIs1TjlggNDn1k/0ihqG2uWsMjfvR9YW8Ld61V461NosNFV+pu4S3Y4Pk9hQN1Tn0UzdALoD7UkxY4OabOaQ4HgQbg+KY4bTDipLVlk9h6NoKkTRMkGx7Wu8RdXcXrJM+YVqbpVJQe5tHYXo1Ea0jVXR0E1tr9SPuc8a35dZR7qWFNltoOlr3sMd2L8ls+pRLiqo784oAgNxmfR9PW00Z2GVrjzbH1yO8Nt3rbRjrVEiDpKt1VpUkuGHns/J6FVwfOAgIHpfyn0dKyEHGd+P3I7Od5lg71Eu54Qw4l/0et+suHUeUV9Xl+SnlWnbBAW/olyGIoDUuHXnwb8MbTYW7Tc+CsrSnhHW4nF9ILx1K3UrKP39ifKWc8EAQFQ6Y6YNqYXja+Ig89R2H6lXXi7SZ2XRuo3RnDg/uvYgChnRhDAQyEBMdE8pbXgbnRSA92qR9FKtH/UKPpBFO0x4NfkuxWZwwQHGVtwQd4I8QhlPB4nmioi1Hub7rnN/C4j+So2sHgfUac9eClxSZ81g9hAZaUBeujis6WgivtYXR/hOHkQrW1ljTRwOnKXV3ku/B+fuSdSCoIJpen1aWNvvSj8rSVDvX2Eu86Lo3DG4lLhH7spwlVx2QQBATHROy+UGn3YpD+kfzUm0X9TwKTpBLCz5yX5LtVocMEBT+mSovVQs3MiJtze7H9I8FXXj7SR2PRuGFGcuL+y9yAqGdGLE4DacB2nYgxS2s9J5JpRDBFE3ZHGxg+VoH8ldxWEUj5hXqOpVlN7235s7a9GoIAgKg0yVAdVQs9yIk/O/D9Krrx9pI7Ho3BqjOXF/Ze5AFDOjF0AugCAluiwXyjHyZIfIKTa/uFNp5/6N80XirQ4QIAgPNmVz/3E/wDGl/8Ao5Uk/ifM+m2v7MP+K+x1F5N4ugF0Bb2h2W9PM3hKHfijaP8ASrCyfZa7zkOk0f61OX+3Dyb9SwFNOaK30zP9XTj4nnwAH81BvckdT0ZXaqPuRVF1AOqMXQC6AmmiN3/kO2GT6tUq0/c8Cj6QL/Sf9l+S7FZnEBAUppcH/f8A+THbxcqy7/c8Dt+j3/qf9n+CFXUUvD7Uh9Yy/vs/UF6jmjxV/blyf2PTLNg7Fdny9mUAQBAefM+coekV9Q8G4D9RvZGAzDvBPeqivLWqM+h6Ko9VaQjvax89po1pLAwgMoDCAnGiCHWrnO9yF35nNCl2a7ePcUPSKeFqo8ZfYuhWRxQQGHGwKBHmarl15JHDEOe93i4lUktrZ9PpR1acVwS+x8brybAgF0Ba2hmTqVA+KM+RCn2W85bpMttN8/wWUpxypW2mdvq6c/E8eIB/koN7kjqejL21F3Iqe6gHVBAEBJNHdX0WUack2D3OjPztIaPxaq32zwqIq9M09ezn3YPy9i/VbHABAVNppoyJaea2DmPjJ4FpDhftDj4FV95Hamdb0bqpwnT4NMrdQjpjBWQelMhVgnpoJR/eRRu7CWgkdxuFdQetFM+ZXNN0q0oPc2vqd5ejSEBrc5Mo+i0s829kbi3m61mDxIXipLVi2SLSj11eFPi0ecS4nE4k4k8SdpVMfSkklgjF1gyEAQC6AtDQpSf2mUjD1cYPMazn/Vin2SzZyvSWptp0+b/C/JaKnHLBAdDL9X0NNPJ7kUjh2hhI815m8Itm+2p9ZWhDi0vqebGqkPphm6AIBdAWtoXb1Kg84x5EqfZbzlukz201z/BZanHKkA0xwXpYne7Lt+80hQ7xdlPvOj6Nzwrzjxj9mU4q47ALJgXQH0pqgxPZI32mOa8drHBw8wsxeDxPFSCqQcHk015npXJla2eKOVhu2RjXj5hdXUXisUfNKtN05uEs08DsrJrNFnrkL06lfELa468ZPvt2C+4HEd61VqevDAn6Nu/0twqm7J8n/MTz5LGWOLXgtc0lrgdoIwIKqGsNjPoUZKSUo5M4rBku7RJM91AA/wBlkj2xni29/qXBWlq26e04bTsIxu3q70m+ZNFJKYICu9MuU9SnigG2Z5cfuRWP6nN8Col3LCOrxOh6PUNevKo/lX1f8ZUN1XHYhYAWQFgC6yC+tGuTugyfDcYyjpj/AJmLfy6qtbeOrTRwOmK/W3c+7Z5e5KFvKsICHaVq/oqB7b4zObGOYvrO8mlR7mWFNlvoOj1l3F/27SjlVndhAEAWAW/oZitTzu4yhv4Y2n/UrCyXZb7zkuksv6tOP+37t+hYamnNEV0m0vSZPmttYWSdzXjW8iSo90sabLjQVTUvY478V5rZ9ShnKrO6ZhAZugCAtPRBnGNU0chsRrPhvvBN3sHMEl3eeCn2lTZqM5LT9k1L9RHJ7Hz4loKac0EBTemSjjjqYnsAD5WEyW36pAa487XHcq68ilJNHY9Hqs5UZRlkns8dxX5KiHQnofMeh6CgpmEWPRte4bDrP65B5i9u5W9GOrBI+d6Sq9bdVJd7XlsN6tpBCAo7SxlDpa9zBshY1neeu79QVZdyxnhwO30DR1LXW/uePlsIYoxdi6AIDKA2uauSDW1UUIBs513ngxuLieGAt2kLZShrzSId9cq3t5VN+7m8vU9GMYGgACwAAA4AbFcHzptt4s5IYCApvTHlXpKmOBpwgaS7H7cljjzDQPxKuvJ4yUeB2HR631KUqr+Z4Lkvcr9RDoggCAyFgIvjRjR9Fk+MnbIXSfiNm/lDVa2scKa7zhdO1esvJL+1JeWf1JWpBTnXyjSiaKSNwuHsc0j7wIXmS1k0baNR0qkZrc0zzRVQljnNdta4tPa02P0VLlsPpuspJSWT2+Z8kMBAEBzgndG5r43FrmkOa4YEEbCFlNp4o8VIRqRcZLFMuzMfPyOta2KciOoGFjg2X4mc/h8FZ0a6msHmcRpLRU7aTlHbDjw5k1UgqCg9Jlf02UZuEerE35W3d+Zz1VXMsajO70LS6uzj34v+eBo8i0fT1EMW3pJGNPYXC/ldaoR1pJE+5q9VRlPgmel2tsABsGCuj5q3iZQBAef9I0BZlGo1h7TmvHMOY3+h8FVXCwqM77Q81KzhhuxX1I2tBZhAEBi6Au/RjmuaOEyzC001iRjeOPa1h57Se4blZ21LUji82cRpm/VxV1IfDH6vj6E2UkpQgOllnKTKWCSaU2bG255nY1o5kkDvXmUlFYs20KMq1RU45s8319Y6eWSWTF0j3Pd2uN7DkNncqaUnJts+j0aSpU4045JYHwWDaEAQHOCMuIa0XJIAA2knAALBlNLa8j0vkukEEMcY2MY1vgLK7jHVikfMq9V1asqj3ts7S9GoICidKGSfR617mizZvWjhrH2/zY/Mqq5hq1OZ3uhrnrrSKecez6fT7EQWgswgMIAgBQEkoM/K+GPo2zkttYF7Q9zRa2Djj43W+NzUSwxKqroa0qS1tXDlkR2SQuJc43LiSSdpJNyStLeLxLSKUUorJEx0TUHS5Qa87IWPk5XI1Gj8xPcpFrHGePAp9O1tS1cf7ml+S81ZnEBAEBBdJuaDq1jZqcXmiBBb+9ZtsPiGNuNyOCi3NHXWKzLvQ2klbSdOp8L38H6cSlpIy0lrgWuBsQRYg8CDsVa1gdpGSksVtRxQyc4InPcGsaXOcbBrQSSeQCyk3sR5lOMFrSeCLWzA0eGJzaiuaNcYxwmxDDfB77YF28Dd27J1C2w7UjldKaZ6xOlQeze+Pcu4sxTTmwgCAprSvnUKiT0WFwMURvIQfblFxq9jfrfgq+6q4vUR12grDq49fNbXly4+JX6hnRGEBlAYQEu0Y5L9IroyRdsQMruHVsG/mI8Futoa1Rd20rtM3HU2cuMuz55/QvhWxwAQBAQrStkX0ik6Vo69Pd+zExkesHZYB3yqLd09aGPAvdAXfVXHVvKezx3eniUcVWnaMxdDAQBAZQGLoBdAW3oTobRVExHtPbGOxjQ4+bx4Kws49ls5LpFVxqQp8Fj5/wCCzFMOcCAIAgNRljNmlqzeohY53v21X9muMSOS1zpQlmiXQvrihspzaXDd5GkZoyyeDfo3nkZX2+q1/pafAmPTl418S8kSDJOQaal/s8McZ2FwaNY9rzifFbY04xyRAr3dav8AuSb+3kbJeyOEAQFeaSM+RTtdTUrrzuFnvaf2IO4H3z5KLcV9VaqzL3ROi3XkqtVdlfX2KbVadkZQyYQBAZahlF36J8i9BSdK4WfUHWxGIjFwzuOLvmVlaU9WGtxOM6QXXW3HVLKGzx3+ngTdSihCAIDi9gcCCLgggjiDtCGU2nijz1ntkE0NU+Ox1D14zxYd1+INx3Knq0+rngfRLC7V3bqpvyfP3zI+tZKMXQBALoAgBKA9CaO6DoMnwNO1zTIeN5CXfQgdytqEdWmkcBpSt1t1N9+HlsJItxXhAVRWZ/Opcqz613092xOaMS3oxbXYOIJdcb1Cdxq1WnkdLT0R11jGUfj2vnjuLOyfXx1EbZIXh7HC4c037jwPJTE01ijnalOVOTjNYNHZWTwEAQBAfCsq2QsL5XtYxuJc4gAd5WG0trPUISm9WKxZVmeek4vDocn3aMQ6cixI/wAIbt/WOPDioVa63Q8zpdH6D2qpcf8Az6lZF18Sbk4knEknaSVCzOnSSWCMLBkIAgMoDfZl5BdXVLIwOoCHyHhGCL952DtWylT6yeBFvrtWlB1Hnkuftmeh42BoDWiwAAA4AbArhbD53KTk8WckMBAEAQEZz+za/wD0KezcJY7vjPE2xYTwP1AWi4pdZHZmi00Tf/pK3a+GWx+vh9igJWFpIcCCDYgixBGBBG4qqO8fFHzWTyEAQBYB96KmM0jI27ZHtYO1xAv5r1GOLSPFWoqcHN7k2en4YgxrWtwDQGjsAsFdI+aybbxZzQwfCvqhDE+R2xjHPPyi6w3gsT3Tg5yUVvPME0xkc57jdz3FzjxLjcnxKpW8XifSYRUIqKyWw7uRctz0b9emkcwnaBix1veYcCvcKkoZEe5s6NwsKi8d5P8AJWl54FqqnDvjhOrf5HX+qlxvP7kUNfo9vpT8/U3seliiIxbODw6Np89Zbf1VMhPQV2nkvM+NTpbpR+zinf2hrfqVh3cD1DQNy82l4keyppbqH3FPDHEPeeTI/tAwA77rTK8e5FhR6PQW2pJvlsIRlbK81W7WqJXyEbNY9Vv3WjAdyjTqSnmy7t7SjQWFOOB0lrJBhZAWAZQGEBziYXEAAkk2AGJJOwBD0uLL90fZs+gU41x66UB0mzq+7H3XPfdWlvS6uO3NnC6X0h+qrYR+COxd/f4/YlKkFSEAQBAEAQFX6VMzy69ZTtuf75gFyf8AFAHnyF9xUG6o/PHxOq0HpNbLaq/+L/Hp5FTkKCdM1gYWTyEAQEt0W0PTZRi4RNfKflGqPNwW+2jjUKnTVXUtGuLS/nkX4rQ4cICH6Vso9Bk+QDbM5sI+a7nfla5aLmWrTZa6Go9Zdx7tvl7lDKrO5CAIBdAEAQBAEAQBAEBkLBlLEtXRZmdbVrKhpFsYWEW/zSD5ePBTbWh88vA5vTmk0k7ak/8Ak/x6+RaannKBAEAQBAEAQGCL7UBT2kbMQwF1TStvEbukYNsR2lzR7n07NldcW+r2o5HZaI0uq6VGs+1ufHu5/crghRC9awMLJ5CAs/QfSXkqZSMQ1kYP3iXOH5WeCm2azZzXSKp2YQ5v8epbanHLhAVFptyjrSwQA+w10rhzcdVvkHKDeSyidT0eo4KdV8islCOkCAIAgCAIAgCAIAgMgLGJ6SxLF0c5iGoLaiqb6naxh2ykbCR7n17FKt7fX7Usij0tpZW6dGi+3vfD3+3MuMCysjjDKAIAgCAIAgCAIDBF9qAq7PvRxcunoG4nF8AsO0xfXV8OCgV7X5oeR1WjNOLBUrl8pevr58SqpIy0kEEEEggixBG0EKEdK1vRwWTyXHoRjtTTnjN9GBWFouyzkekL/rxXd+Sx1LKA4yPDQS42ABJJ2ADElDKWLwR5szqyt6ZVzT7nv6v3GgNZ5AKoqz1ptn0Gxt+ot403nv5vaapayWLoAgCAIAgCAIAgOcbC4gAEkmwAxJJ2ABYPSW9lp5i6OPZnr22sQWQHliDL/t8eCm0LX5p+Rzek9OJY0rZ85enr5cS0wLKecoZQBAEAQBAEAQBAEAQBARbOzMeCvBdYRTbpWjb/ABG4a3btWirbxqbcmWthpeta9n4ocH+Hu+xTucmaVTQuPSsJZfCVoJjPC5+yeRVdUpTp5nX2l9Qu1/Te3g8/fwLJ0K/2SX+Mf0tU60+A5npAsLlciwlKKEgelzOH0em9HYfWVILT8MWx5PbfV7zwUa5qascOJc6FtOurdY8o7fHcUgq07MIAgCAIAgCAIDICwekmze5uZqVNc4CFhDN8rgRGOPW3nkMVsp0p1MiNd3tC1jjUe3gs/L1LjzSzGgoLPIEs37xw9nlG37O/HbirClbxp7c2chpDS9a67K7MOC383v8AsSpSCpCAIAgCAIAgCAIAgCAIAgCA4yRhwLXAEHAgi4I5hGsTMZOLxWZ0slZHhpdcU7BGHu13NF9XWta4H2dgwGC8QhGHwm+vdVa7TqvFpYY/zM7dTMI2OeQSGguIaC5xsL2AGJPJem8FiaYxcpKK3nnDOnKslZUySygtJcWtYcDGxps1hHEb+d1UVajnLFn0Oyso29BQjt3t8WajVWvEk6rFlkxgYshjAWQYGbIZwGqmJnVZzjiLiAASTgAMSSdwCxietTZiyU5G0e1tTY9H0TT9qU6n5bF3kt0LepLdhzK2vpazobNbWfCO365FiZA0Y0sFnT3qHixs7qxgj4AcewkhTKdpCPxbTn7rT9ep2aXYXm/Pd4E3ijDAGtAaBgABYDsAUpLAopScni3izmhgIAgCAIAgCAIAgCAIAgCAIAgCAIAgOpXZMhnFpoo5PvNB8yvMoRlmjdSuKtJ405NcmRqv0bUEtyGPiJ3xvI8GuuB4LRK1pvuLOlp68hsbUua9MGaeXRFAfYqJR2tY76WWv9FHcyZHpJV+amvN+50pNEB+zU+Mf9CvLsnuZuXSSO+n9fYR6ID9qp8I/wCpRWT4h9JI7qf19juxaIoB7VRKexrG/W69foo72aZdJKny015v2NxQaNaCKxLHykfvHk+LW2B8Fsja013kOrp68nsTUeS9cWSSgyXDALQxRx/daAfFb4wjHJFZVuKtV41JN82dxejSEAQBAEAQBAEAQBAEAQBAEAQBAEAQBAEAQBAEAQBAEAQBAEAQBAEAQBAEAQBAEAQBAf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47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13911</TotalTime>
  <Words>655</Words>
  <Application>Microsoft Office PowerPoint</Application>
  <PresentationFormat>On-screen Show (4:3)</PresentationFormat>
  <Paragraphs>224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Aspect</vt:lpstr>
      <vt:lpstr>America’s History, 8th Edition, Chapter 12 Review Video</vt:lpstr>
      <vt:lpstr>The Domestic Slave Trade</vt:lpstr>
      <vt:lpstr>The World of Southern Whites</vt:lpstr>
      <vt:lpstr>The World of Southern Whites</vt:lpstr>
      <vt:lpstr>Expanding and Governing the South</vt:lpstr>
      <vt:lpstr>The African American World</vt:lpstr>
      <vt:lpstr>The African American World Cont.</vt:lpstr>
      <vt:lpstr>Quick Review</vt:lpstr>
      <vt:lpstr>Thanks for watching!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 Review Video</dc:title>
  <dc:creator>Adam Norris</dc:creator>
  <cp:lastModifiedBy>adam</cp:lastModifiedBy>
  <cp:revision>594</cp:revision>
  <dcterms:created xsi:type="dcterms:W3CDTF">2013-08-26T14:38:25Z</dcterms:created>
  <dcterms:modified xsi:type="dcterms:W3CDTF">2014-11-02T16:32:55Z</dcterms:modified>
</cp:coreProperties>
</file>