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11"/>
  </p:notesMasterIdLst>
  <p:sldIdLst>
    <p:sldId id="256" r:id="rId2"/>
    <p:sldId id="284" r:id="rId3"/>
    <p:sldId id="286" r:id="rId4"/>
    <p:sldId id="287" r:id="rId5"/>
    <p:sldId id="288" r:id="rId6"/>
    <p:sldId id="289" r:id="rId7"/>
    <p:sldId id="290" r:id="rId8"/>
    <p:sldId id="285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D1D30-5272-41D7-BF71-00AFC73D922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2D738-EB8F-45C6-8123-B27B74FD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7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DF18F2-0992-4D86-8F4D-CE61AB4BF035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663" y="12954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/>
              <a:t>America’s History</a:t>
            </a:r>
            <a:r>
              <a:rPr lang="en-US" sz="4800" dirty="0" smtClean="0"/>
              <a:t>, 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Edition,</a:t>
            </a:r>
            <a:r>
              <a:rPr lang="en-US" sz="4800" i="1" dirty="0" smtClean="0"/>
              <a:t> </a:t>
            </a:r>
            <a:r>
              <a:rPr lang="en-US" sz="4800" dirty="0" smtClean="0"/>
              <a:t>Chapter </a:t>
            </a:r>
            <a:r>
              <a:rPr lang="en-US" sz="4800" dirty="0" smtClean="0"/>
              <a:t>12 </a:t>
            </a:r>
            <a:r>
              <a:rPr lang="en-US" sz="4800" dirty="0" smtClean="0"/>
              <a:t>Review Video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696200" cy="838199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The South Expands: Slavery and Society (1800 – 1860)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tx1"/>
                </a:solidFill>
              </a:rPr>
              <a:t>www.Apushreview.com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4648200"/>
            <a:ext cx="4038600" cy="2182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out the description for videos that match up with the new curriculum.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Domestic Slave Trade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 Upper South Exports Slaves:</a:t>
            </a:r>
          </a:p>
          <a:p>
            <a:pPr lvl="1"/>
            <a:r>
              <a:rPr lang="en-US" dirty="0" smtClean="0"/>
              <a:t>Many plantation owners moved South (AL, MI)</a:t>
            </a:r>
          </a:p>
          <a:p>
            <a:pPr lvl="1"/>
            <a:r>
              <a:rPr lang="en-US" dirty="0" smtClean="0"/>
              <a:t>By 1850s, most African Americans lived in the Deep South</a:t>
            </a:r>
          </a:p>
          <a:p>
            <a:pPr lvl="1"/>
            <a:r>
              <a:rPr lang="en-US" dirty="0" smtClean="0"/>
              <a:t>Sugar cultivation was incredibly arduous </a:t>
            </a:r>
          </a:p>
          <a:p>
            <a:r>
              <a:rPr lang="en-US" dirty="0" smtClean="0"/>
              <a:t>The Impact on Blacks:</a:t>
            </a:r>
          </a:p>
          <a:p>
            <a:pPr lvl="1"/>
            <a:r>
              <a:rPr lang="en-US" dirty="0"/>
              <a:t>Slave Codes:</a:t>
            </a:r>
          </a:p>
          <a:p>
            <a:pPr lvl="2"/>
            <a:r>
              <a:rPr lang="en-US" dirty="0"/>
              <a:t>Regulated behavior of slaves:</a:t>
            </a:r>
          </a:p>
          <a:p>
            <a:pPr lvl="3"/>
            <a:r>
              <a:rPr lang="en-US" dirty="0"/>
              <a:t>Could not own property, be out after dark, strike a white person, receive an education</a:t>
            </a:r>
          </a:p>
          <a:p>
            <a:pPr lvl="1"/>
            <a:r>
              <a:rPr lang="en-US" dirty="0" smtClean="0"/>
              <a:t>Slave trade ripped families apart </a:t>
            </a:r>
          </a:p>
          <a:p>
            <a:pPr lvl="2"/>
            <a:r>
              <a:rPr lang="en-US" dirty="0" smtClean="0"/>
              <a:t>1/4 marriages</a:t>
            </a:r>
          </a:p>
          <a:p>
            <a:pPr lvl="2"/>
            <a:r>
              <a:rPr lang="en-US" dirty="0" smtClean="0"/>
              <a:t>1/3 of children under 14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File:UncleTomsCabin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93" y="0"/>
            <a:ext cx="2905125" cy="504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Dual Cultures of the Planter Elite:</a:t>
            </a:r>
          </a:p>
          <a:p>
            <a:pPr lvl="1"/>
            <a:r>
              <a:rPr lang="en-US" dirty="0" smtClean="0"/>
              <a:t>The Traditional Southern Gentry:</a:t>
            </a:r>
          </a:p>
          <a:p>
            <a:pPr lvl="2"/>
            <a:r>
              <a:rPr lang="en-US" dirty="0" smtClean="0"/>
              <a:t>Lived in the Chesapeake, SC, and GA</a:t>
            </a:r>
          </a:p>
          <a:p>
            <a:pPr lvl="2"/>
            <a:r>
              <a:rPr lang="en-US" dirty="0" smtClean="0"/>
              <a:t>Viewed themselves as nobles in other countries</a:t>
            </a:r>
          </a:p>
          <a:p>
            <a:pPr lvl="2"/>
            <a:r>
              <a:rPr lang="en-US" dirty="0" smtClean="0"/>
              <a:t>Children married other aristocratic planters</a:t>
            </a:r>
            <a:endParaRPr lang="en-US" dirty="0"/>
          </a:p>
          <a:p>
            <a:pPr lvl="1"/>
            <a:r>
              <a:rPr lang="en-US" dirty="0" smtClean="0"/>
              <a:t>The Ideology and Reality of “Benevolence”:</a:t>
            </a:r>
          </a:p>
          <a:p>
            <a:pPr lvl="2"/>
            <a:r>
              <a:rPr lang="en-US" dirty="0" smtClean="0"/>
              <a:t>By the 1830s, southerners argued slavery was a “positive good” – John C. Calhoun</a:t>
            </a:r>
          </a:p>
          <a:p>
            <a:pPr lvl="2"/>
            <a:r>
              <a:rPr lang="en-US" dirty="0" smtClean="0"/>
              <a:t>Religion was used to justify slavery – Jesus did not condemn slavery</a:t>
            </a:r>
            <a:endParaRPr lang="en-US" dirty="0"/>
          </a:p>
          <a:p>
            <a:pPr lvl="1"/>
            <a:r>
              <a:rPr lang="en-US" dirty="0" smtClean="0"/>
              <a:t>Cotton Entrepreneurs:</a:t>
            </a:r>
          </a:p>
          <a:p>
            <a:pPr lvl="2"/>
            <a:r>
              <a:rPr lang="en-US" dirty="0" smtClean="0"/>
              <a:t>Overseers worked on many plantations – pay was based on production</a:t>
            </a:r>
          </a:p>
          <a:p>
            <a:pPr lvl="2"/>
            <a:r>
              <a:rPr lang="en-US" dirty="0" smtClean="0"/>
              <a:t>Gang-labor system – enhanced productivity, made work harder for slaves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File:John C Calhoun by Mathew Brady, 184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"/>
            <a:ext cx="2409825" cy="330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ile:Cicatrices de flagellation sur un esclav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838200"/>
            <a:ext cx="2331402" cy="3846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341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World of Southern Whites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/>
              <a:t>Planters, Smallholding Yeomen, and </a:t>
            </a:r>
            <a:r>
              <a:rPr lang="en-US" dirty="0" smtClean="0"/>
              <a:t>Tenants</a:t>
            </a:r>
          </a:p>
          <a:p>
            <a:pPr lvl="1"/>
            <a:r>
              <a:rPr lang="en-US" dirty="0" smtClean="0"/>
              <a:t>Most southerners did not own slaves (3/4)</a:t>
            </a:r>
          </a:p>
          <a:p>
            <a:pPr lvl="1"/>
            <a:r>
              <a:rPr lang="en-US" dirty="0" smtClean="0"/>
              <a:t>Planter Elites:</a:t>
            </a:r>
          </a:p>
          <a:p>
            <a:pPr lvl="2"/>
            <a:r>
              <a:rPr lang="en-US" dirty="0" smtClean="0"/>
              <a:t>5% of the South’s population controlled much of the economy</a:t>
            </a:r>
          </a:p>
          <a:p>
            <a:pPr lvl="3"/>
            <a:r>
              <a:rPr lang="en-US" dirty="0"/>
              <a:t>Why were plantation owners so influential?</a:t>
            </a:r>
          </a:p>
          <a:p>
            <a:pPr lvl="4"/>
            <a:r>
              <a:rPr lang="en-US" dirty="0"/>
              <a:t>They controlled markets, credit, machines</a:t>
            </a:r>
          </a:p>
          <a:p>
            <a:pPr lvl="4"/>
            <a:r>
              <a:rPr lang="en-US" dirty="0"/>
              <a:t>They often had many relatives in town</a:t>
            </a:r>
          </a:p>
          <a:p>
            <a:pPr lvl="2"/>
            <a:r>
              <a:rPr lang="en-US" dirty="0" smtClean="0"/>
              <a:t>Many lawyers doubled as plantation owners, often elected to public office</a:t>
            </a:r>
            <a:endParaRPr lang="en-US" dirty="0"/>
          </a:p>
          <a:p>
            <a:pPr lvl="1"/>
            <a:r>
              <a:rPr lang="en-US" dirty="0" smtClean="0"/>
              <a:t>Smallholding Planters and Yeomen:</a:t>
            </a:r>
          </a:p>
          <a:p>
            <a:pPr lvl="2"/>
            <a:r>
              <a:rPr lang="en-US" dirty="0" smtClean="0"/>
              <a:t>Husbands had control over their homes in every aspect</a:t>
            </a:r>
            <a:endParaRPr lang="en-US" dirty="0"/>
          </a:p>
          <a:p>
            <a:pPr lvl="1"/>
            <a:r>
              <a:rPr lang="en-US" dirty="0" smtClean="0"/>
              <a:t>Poor Freemen:</a:t>
            </a:r>
          </a:p>
          <a:p>
            <a:pPr lvl="2"/>
            <a:r>
              <a:rPr lang="en-US" dirty="0" smtClean="0"/>
              <a:t>Few </a:t>
            </a:r>
            <a:r>
              <a:rPr lang="en-US" dirty="0"/>
              <a:t>educational opportunities in the rural south</a:t>
            </a:r>
          </a:p>
          <a:p>
            <a:pPr lvl="3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Expanding and Governing the South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Settlement of Texas:</a:t>
            </a:r>
          </a:p>
          <a:p>
            <a:pPr lvl="1"/>
            <a:r>
              <a:rPr lang="en-US" dirty="0" smtClean="0"/>
              <a:t>Mexico encouraged the migration of Americans</a:t>
            </a:r>
          </a:p>
          <a:p>
            <a:pPr lvl="2"/>
            <a:r>
              <a:rPr lang="en-US" dirty="0"/>
              <a:t>Immigrants were to be Catholic</a:t>
            </a:r>
          </a:p>
          <a:p>
            <a:pPr lvl="2"/>
            <a:r>
              <a:rPr lang="en-US" dirty="0"/>
              <a:t>1830, Mexico emancipated slaves, tensions between Mexico and US</a:t>
            </a:r>
          </a:p>
          <a:p>
            <a:pPr lvl="1"/>
            <a:r>
              <a:rPr lang="en-US" dirty="0"/>
              <a:t>Texas declares independence in 1836</a:t>
            </a:r>
          </a:p>
          <a:p>
            <a:pPr lvl="2"/>
            <a:r>
              <a:rPr lang="en-US" dirty="0" smtClean="0"/>
              <a:t>Alamo</a:t>
            </a:r>
            <a:r>
              <a:rPr lang="en-US" dirty="0"/>
              <a:t>: 13 day siege, all Americans are killed</a:t>
            </a:r>
          </a:p>
          <a:p>
            <a:pPr lvl="2"/>
            <a:r>
              <a:rPr lang="en-US" dirty="0" smtClean="0"/>
              <a:t>Battle of San </a:t>
            </a:r>
            <a:r>
              <a:rPr lang="en-US" dirty="0"/>
              <a:t>Jacinto:</a:t>
            </a:r>
          </a:p>
          <a:p>
            <a:pPr lvl="3"/>
            <a:r>
              <a:rPr lang="en-US" dirty="0"/>
              <a:t>Sam Houston captures Santa Anna, </a:t>
            </a:r>
            <a:r>
              <a:rPr lang="en-US" dirty="0" smtClean="0"/>
              <a:t>sign treaties</a:t>
            </a:r>
            <a:endParaRPr lang="en-US" dirty="0"/>
          </a:p>
          <a:p>
            <a:pPr lvl="1"/>
            <a:r>
              <a:rPr lang="en-US" dirty="0" smtClean="0"/>
              <a:t>Texas </a:t>
            </a:r>
            <a:r>
              <a:rPr lang="en-US" dirty="0"/>
              <a:t>wants to join Union</a:t>
            </a:r>
          </a:p>
          <a:p>
            <a:pPr lvl="2"/>
            <a:r>
              <a:rPr lang="en-US" dirty="0"/>
              <a:t>Fear from North over slavery</a:t>
            </a:r>
          </a:p>
          <a:p>
            <a:r>
              <a:rPr lang="en-US" dirty="0" smtClean="0"/>
              <a:t>The Politics of Democracy:</a:t>
            </a:r>
          </a:p>
          <a:p>
            <a:pPr lvl="1"/>
            <a:r>
              <a:rPr lang="en-US" dirty="0" smtClean="0"/>
              <a:t>AL granted suffrage to all white men</a:t>
            </a:r>
          </a:p>
          <a:p>
            <a:pPr lvl="1"/>
            <a:r>
              <a:rPr lang="en-US" dirty="0" smtClean="0"/>
              <a:t>90% of AL legislators owned slaves</a:t>
            </a:r>
          </a:p>
          <a:p>
            <a:pPr lvl="1"/>
            <a:r>
              <a:rPr lang="en-US" dirty="0"/>
              <a:t>Why did the South not industrially develop ?</a:t>
            </a:r>
          </a:p>
          <a:p>
            <a:pPr lvl="2"/>
            <a:r>
              <a:rPr lang="en-US" dirty="0"/>
              <a:t>$ could be made in agriculture</a:t>
            </a:r>
          </a:p>
          <a:p>
            <a:pPr lvl="2"/>
            <a:r>
              <a:rPr lang="en-US" dirty="0"/>
              <a:t>Capital was tied up in farming</a:t>
            </a:r>
          </a:p>
          <a:p>
            <a:pPr lvl="2"/>
            <a:r>
              <a:rPr lang="en-US" dirty="0"/>
              <a:t>Lack of adequate infrastructure (railroads, canals, etc.)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3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File:Santaann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0"/>
            <a:ext cx="2542309" cy="327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21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African American World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Evangelical Black Protestantism:</a:t>
            </a:r>
          </a:p>
          <a:p>
            <a:pPr lvl="1"/>
            <a:r>
              <a:rPr lang="en-US" dirty="0" smtClean="0"/>
              <a:t>Black Protestantism – did not follow predestination</a:t>
            </a:r>
            <a:endParaRPr lang="en-US" dirty="0"/>
          </a:p>
          <a:p>
            <a:pPr lvl="1"/>
            <a:r>
              <a:rPr lang="en-US" dirty="0" smtClean="0"/>
              <a:t>Develop distinctive mass services – “ring shout”</a:t>
            </a:r>
          </a:p>
          <a:p>
            <a:r>
              <a:rPr lang="en-US" dirty="0" smtClean="0"/>
              <a:t>Forging Families and Communities:</a:t>
            </a:r>
          </a:p>
          <a:p>
            <a:pPr lvl="1"/>
            <a:r>
              <a:rPr lang="en-US" dirty="0" smtClean="0"/>
              <a:t>Combining of American and African cultures and languages</a:t>
            </a:r>
          </a:p>
          <a:p>
            <a:pPr lvl="2"/>
            <a:r>
              <a:rPr lang="en-US" dirty="0" smtClean="0"/>
              <a:t>Pronouncing “</a:t>
            </a:r>
            <a:r>
              <a:rPr lang="en-US" dirty="0" err="1" smtClean="0"/>
              <a:t>th</a:t>
            </a:r>
            <a:r>
              <a:rPr lang="en-US" dirty="0" smtClean="0"/>
              <a:t>” as “de”</a:t>
            </a:r>
            <a:endParaRPr lang="en-US" dirty="0"/>
          </a:p>
          <a:p>
            <a:pPr lvl="1"/>
            <a:r>
              <a:rPr lang="en-US" dirty="0" smtClean="0"/>
              <a:t>Slaves would get married, but were not binding</a:t>
            </a:r>
          </a:p>
          <a:p>
            <a:pPr lvl="2"/>
            <a:r>
              <a:rPr lang="en-US" dirty="0" smtClean="0"/>
              <a:t>Surrogate families were often used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frequent cause of running away was to be reunited with family</a:t>
            </a:r>
          </a:p>
          <a:p>
            <a:r>
              <a:rPr lang="en-US" dirty="0" smtClean="0"/>
              <a:t>Negotiating Rights:</a:t>
            </a:r>
          </a:p>
          <a:p>
            <a:pPr lvl="1"/>
            <a:r>
              <a:rPr lang="en-US" dirty="0" smtClean="0"/>
              <a:t>Task System: completing a specific job each day</a:t>
            </a:r>
          </a:p>
          <a:p>
            <a:pPr lvl="2"/>
            <a:r>
              <a:rPr lang="en-US" dirty="0"/>
              <a:t>Resisting slavery:</a:t>
            </a:r>
          </a:p>
          <a:p>
            <a:pPr lvl="3"/>
            <a:r>
              <a:rPr lang="en-US" dirty="0"/>
              <a:t>Resistance took many forms: </a:t>
            </a:r>
          </a:p>
          <a:p>
            <a:pPr lvl="4"/>
            <a:r>
              <a:rPr lang="en-US" dirty="0"/>
              <a:t>Passive – working slowly, faking </a:t>
            </a:r>
            <a:r>
              <a:rPr lang="en-US" dirty="0" smtClean="0"/>
              <a:t>illness, running away, breaking </a:t>
            </a:r>
            <a:r>
              <a:rPr lang="en-US" dirty="0"/>
              <a:t>tools</a:t>
            </a:r>
          </a:p>
          <a:p>
            <a:pPr lvl="3"/>
            <a:r>
              <a:rPr lang="en-US" dirty="0" smtClean="0"/>
              <a:t>Slave rebellions did occur, but were rare (Nat Turner, Prosser)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3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SlaveDanceand Musi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564" y="2819400"/>
            <a:ext cx="5943600" cy="3786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52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African American World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The Free Black Population:</a:t>
            </a:r>
          </a:p>
          <a:p>
            <a:pPr lvl="1"/>
            <a:r>
              <a:rPr lang="en-US" dirty="0" smtClean="0"/>
              <a:t>Roughly 250,000</a:t>
            </a:r>
          </a:p>
          <a:p>
            <a:pPr lvl="1"/>
            <a:r>
              <a:rPr lang="en-US" dirty="0" smtClean="0"/>
              <a:t>Free blacks in the North faced discrimination:</a:t>
            </a:r>
          </a:p>
          <a:p>
            <a:pPr lvl="2"/>
            <a:r>
              <a:rPr lang="en-US" dirty="0" smtClean="0"/>
              <a:t>Lower-paying jobs, segregation, prohibited from voting </a:t>
            </a:r>
          </a:p>
          <a:p>
            <a:pPr lvl="1"/>
            <a:r>
              <a:rPr lang="en-US" dirty="0" smtClean="0"/>
              <a:t>Free blacks in the South:</a:t>
            </a:r>
          </a:p>
          <a:p>
            <a:pPr lvl="2"/>
            <a:r>
              <a:rPr lang="en-US" dirty="0" smtClean="0"/>
              <a:t>Over 200,000 by 1860</a:t>
            </a:r>
          </a:p>
          <a:p>
            <a:pPr lvl="2"/>
            <a:r>
              <a:rPr lang="en-US" dirty="0" smtClean="0"/>
              <a:t>Faced similar discrimination as the North</a:t>
            </a:r>
          </a:p>
          <a:p>
            <a:pPr lvl="3"/>
            <a:r>
              <a:rPr lang="en-US" dirty="0" smtClean="0"/>
              <a:t>Denied trials by jury</a:t>
            </a:r>
          </a:p>
          <a:p>
            <a:pPr lvl="3"/>
            <a:r>
              <a:rPr lang="en-US" dirty="0" smtClean="0"/>
              <a:t>Kidnapped and sold into slavery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3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File:Solomon Northup 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68" y="914400"/>
            <a:ext cx="394335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80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Quick Review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r>
              <a:rPr lang="en-US" dirty="0" smtClean="0"/>
              <a:t>Slave Codes</a:t>
            </a:r>
          </a:p>
          <a:p>
            <a:r>
              <a:rPr lang="en-US" dirty="0" smtClean="0"/>
              <a:t>Slavery as a “necessary evil” to a “positive good”</a:t>
            </a:r>
          </a:p>
          <a:p>
            <a:r>
              <a:rPr lang="en-US" dirty="0" smtClean="0"/>
              <a:t>TX and slavery</a:t>
            </a:r>
          </a:p>
          <a:p>
            <a:r>
              <a:rPr lang="en-US" dirty="0" smtClean="0"/>
              <a:t>African American culture</a:t>
            </a:r>
          </a:p>
          <a:p>
            <a:r>
              <a:rPr lang="en-US" dirty="0" smtClean="0"/>
              <a:t>Resistance to slavery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Thanks for watching!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975" y="1676400"/>
            <a:ext cx="8229600" cy="43251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Good luck on your tests</a:t>
            </a:r>
          </a:p>
          <a:p>
            <a:r>
              <a:rPr lang="en-US" dirty="0" smtClean="0"/>
              <a:t>Check out videos matching the new curriculum</a:t>
            </a:r>
          </a:p>
          <a:p>
            <a:r>
              <a:rPr lang="en-US" dirty="0" smtClean="0"/>
              <a:t>Spread the word</a:t>
            </a:r>
          </a:p>
          <a:p>
            <a:r>
              <a:rPr lang="en-US" dirty="0" smtClean="0"/>
              <a:t>Subscribe</a:t>
            </a:r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13911</TotalTime>
  <Words>655</Words>
  <Application>Microsoft Office PowerPoint</Application>
  <PresentationFormat>On-screen Show (4:3)</PresentationFormat>
  <Paragraphs>224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America’s History, 8th Edition, Chapter 12 Review Video</vt:lpstr>
      <vt:lpstr>The Domestic Slave Trade</vt:lpstr>
      <vt:lpstr>The World of Southern Whites</vt:lpstr>
      <vt:lpstr>The World of Southern Whites</vt:lpstr>
      <vt:lpstr>Expanding and Governing the South</vt:lpstr>
      <vt:lpstr>The African American World</vt:lpstr>
      <vt:lpstr>The African American World Cont.</vt:lpstr>
      <vt:lpstr>Quick Review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594</cp:revision>
  <dcterms:created xsi:type="dcterms:W3CDTF">2013-08-26T14:38:25Z</dcterms:created>
  <dcterms:modified xsi:type="dcterms:W3CDTF">2014-11-02T16:32:55Z</dcterms:modified>
</cp:coreProperties>
</file>