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04" r:id="rId1"/>
  </p:sldMasterIdLst>
  <p:notesMasterIdLst>
    <p:notesMasterId r:id="rId10"/>
  </p:notesMasterIdLst>
  <p:sldIdLst>
    <p:sldId id="256" r:id="rId2"/>
    <p:sldId id="284" r:id="rId3"/>
    <p:sldId id="286" r:id="rId4"/>
    <p:sldId id="287" r:id="rId5"/>
    <p:sldId id="288" r:id="rId6"/>
    <p:sldId id="289" r:id="rId7"/>
    <p:sldId id="285" r:id="rId8"/>
    <p:sldId id="27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4D1D30-5272-41D7-BF71-00AFC73D9225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2D738-EB8F-45C6-8123-B27B74FDA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171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2D738-EB8F-45C6-8123-B27B74FDAD5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776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2D738-EB8F-45C6-8123-B27B74FDAD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870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2D738-EB8F-45C6-8123-B27B74FDAD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8702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2D738-EB8F-45C6-8123-B27B74FDAD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8702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2D738-EB8F-45C6-8123-B27B74FDAD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870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2D738-EB8F-45C6-8123-B27B74FDAD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870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EDF18F2-0992-4D86-8F4D-CE61AB4BF035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EDF18F2-0992-4D86-8F4D-CE61AB4BF035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5" r:id="rId1"/>
    <p:sldLayoutId id="2147484406" r:id="rId2"/>
    <p:sldLayoutId id="2147484407" r:id="rId3"/>
    <p:sldLayoutId id="2147484408" r:id="rId4"/>
    <p:sldLayoutId id="2147484409" r:id="rId5"/>
    <p:sldLayoutId id="2147484410" r:id="rId6"/>
    <p:sldLayoutId id="2147484411" r:id="rId7"/>
    <p:sldLayoutId id="2147484412" r:id="rId8"/>
    <p:sldLayoutId id="2147484413" r:id="rId9"/>
    <p:sldLayoutId id="2147484414" r:id="rId10"/>
    <p:sldLayoutId id="214748441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1663" y="1295400"/>
            <a:ext cx="7384473" cy="2362200"/>
          </a:xfrm>
        </p:spPr>
        <p:txBody>
          <a:bodyPr>
            <a:normAutofit/>
          </a:bodyPr>
          <a:lstStyle/>
          <a:p>
            <a:pPr algn="ctr"/>
            <a:r>
              <a:rPr lang="en-US" sz="4800" i="1" dirty="0" smtClean="0"/>
              <a:t>America’s History</a:t>
            </a:r>
            <a:r>
              <a:rPr lang="en-US" sz="4800" dirty="0" smtClean="0"/>
              <a:t>, 8</a:t>
            </a:r>
            <a:r>
              <a:rPr lang="en-US" sz="4800" baseline="30000" dirty="0" smtClean="0"/>
              <a:t>th</a:t>
            </a:r>
            <a:r>
              <a:rPr lang="en-US" sz="4800" dirty="0" smtClean="0"/>
              <a:t> Edition,</a:t>
            </a:r>
            <a:r>
              <a:rPr lang="en-US" sz="4800" i="1" dirty="0" smtClean="0"/>
              <a:t> </a:t>
            </a:r>
            <a:r>
              <a:rPr lang="en-US" sz="4800" dirty="0" smtClean="0"/>
              <a:t>Chapter 13 Review Video</a:t>
            </a:r>
            <a:endParaRPr lang="en-US" sz="4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0" y="4038600"/>
            <a:ext cx="7696200" cy="838199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Expansion, War, and Sectional Crisis: 1844 – 1860 </a:t>
            </a:r>
            <a:endParaRPr lang="en-US" sz="2400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609600" y="0"/>
            <a:ext cx="7848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solidFill>
                  <a:schemeClr val="tx1"/>
                </a:solidFill>
              </a:rPr>
              <a:t>www.Apushreview.com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667000" y="4648200"/>
            <a:ext cx="4038600" cy="2182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Check out the description for videos that match up with the new curriculum.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6535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709"/>
            <a:ext cx="9144000" cy="962891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Manifest Destiny: South and North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“Manifest Destiny”</a:t>
            </a:r>
          </a:p>
          <a:p>
            <a:pPr lvl="1"/>
            <a:r>
              <a:rPr lang="en-US" dirty="0"/>
              <a:t>God-given right to expand from coast to coast </a:t>
            </a:r>
          </a:p>
          <a:p>
            <a:pPr lvl="1"/>
            <a:r>
              <a:rPr lang="en-US" dirty="0"/>
              <a:t>Coined by John O’Sullivan</a:t>
            </a:r>
          </a:p>
          <a:p>
            <a:r>
              <a:rPr lang="en-US" dirty="0" smtClean="0"/>
              <a:t>Oregon:</a:t>
            </a:r>
          </a:p>
          <a:p>
            <a:pPr lvl="1"/>
            <a:r>
              <a:rPr lang="en-US" dirty="0"/>
              <a:t>Joint Occupation with Britain</a:t>
            </a:r>
          </a:p>
          <a:p>
            <a:pPr lvl="1"/>
            <a:r>
              <a:rPr lang="en-US" dirty="0"/>
              <a:t>“54°40’ or Fight!”</a:t>
            </a:r>
          </a:p>
          <a:p>
            <a:pPr lvl="1"/>
            <a:r>
              <a:rPr lang="en-US" dirty="0"/>
              <a:t>Eventually, the US and Britain settle on the 49</a:t>
            </a:r>
            <a:r>
              <a:rPr lang="en-US" baseline="30000" dirty="0"/>
              <a:t>th</a:t>
            </a:r>
            <a:r>
              <a:rPr lang="en-US" dirty="0"/>
              <a:t> parallel </a:t>
            </a:r>
          </a:p>
          <a:p>
            <a:r>
              <a:rPr lang="en-US" dirty="0" smtClean="0"/>
              <a:t>California:</a:t>
            </a:r>
          </a:p>
          <a:p>
            <a:pPr lvl="1"/>
            <a:r>
              <a:rPr lang="en-US" dirty="0" smtClean="0"/>
              <a:t>Part of Mexico – series of missions</a:t>
            </a:r>
            <a:endParaRPr lang="en-US" dirty="0"/>
          </a:p>
          <a:p>
            <a:r>
              <a:rPr lang="en-US" dirty="0" smtClean="0"/>
              <a:t>Indians on the Great Plains:</a:t>
            </a:r>
          </a:p>
          <a:p>
            <a:pPr lvl="1"/>
            <a:r>
              <a:rPr lang="en-US" dirty="0" smtClean="0"/>
              <a:t>Somewhat sedentary – hunted bison</a:t>
            </a:r>
          </a:p>
          <a:p>
            <a:pPr lvl="1"/>
            <a:r>
              <a:rPr lang="en-US" dirty="0" smtClean="0"/>
              <a:t>European weapons transformed life on the Plains</a:t>
            </a:r>
            <a:endParaRPr lang="en-US" dirty="0"/>
          </a:p>
          <a:p>
            <a:r>
              <a:rPr lang="en-US" dirty="0" smtClean="0"/>
              <a:t>The Election of 1844 (Video in Description):</a:t>
            </a:r>
          </a:p>
          <a:p>
            <a:pPr lvl="1"/>
            <a:r>
              <a:rPr lang="en-US" dirty="0"/>
              <a:t>Polk fully supports annexation</a:t>
            </a:r>
          </a:p>
          <a:p>
            <a:pPr lvl="1"/>
            <a:r>
              <a:rPr lang="en-US" dirty="0"/>
              <a:t>TX is annexed via a joint resolution in February 1845, admitted into the country in December </a:t>
            </a:r>
          </a:p>
          <a:p>
            <a:pPr lvl="1"/>
            <a:r>
              <a:rPr lang="en-US" dirty="0"/>
              <a:t>Henry Clay and some </a:t>
            </a:r>
            <a:r>
              <a:rPr lang="en-US" dirty="0" smtClean="0"/>
              <a:t>Whigs resisted expansion </a:t>
            </a:r>
            <a:r>
              <a:rPr lang="en-US" dirty="0"/>
              <a:t>– feared tensions over slavery 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i="1" dirty="0" smtClean="0"/>
          </a:p>
          <a:p>
            <a:endParaRPr lang="en-US" i="1" dirty="0"/>
          </a:p>
          <a:p>
            <a:endParaRPr lang="en-US" i="1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File:American progres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1" y="3451320"/>
            <a:ext cx="4454236" cy="3385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ile:1846 Oregon territory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414" y="6927"/>
            <a:ext cx="4587586" cy="4157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File:Henry Clay c1850s.jp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04800"/>
            <a:ext cx="2968625" cy="44653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File:James Knox Polk by GPA Healy, 1858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1" y="304801"/>
            <a:ext cx="3527222" cy="44445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8120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709"/>
            <a:ext cx="9144000" cy="96289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War, Expansion, and Slavery, 1846 – 1850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Mexican-American War:</a:t>
            </a:r>
          </a:p>
          <a:p>
            <a:pPr lvl="1"/>
            <a:r>
              <a:rPr lang="en-US" dirty="0" smtClean="0"/>
              <a:t>Slidell Mission – Polk sent John Slidell to buy CA and NM for $30 million, Mexico refused to meet with him</a:t>
            </a:r>
          </a:p>
          <a:p>
            <a:pPr lvl="1"/>
            <a:r>
              <a:rPr lang="en-US" dirty="0"/>
              <a:t>Boundary issue:</a:t>
            </a:r>
          </a:p>
          <a:p>
            <a:pPr lvl="2"/>
            <a:r>
              <a:rPr lang="en-US" dirty="0"/>
              <a:t>TX claimed the Rio Grande, Mexico claimed to the Nueces River</a:t>
            </a:r>
          </a:p>
          <a:p>
            <a:pPr lvl="1"/>
            <a:r>
              <a:rPr lang="en-US" dirty="0" smtClean="0"/>
              <a:t>Conscience Whigs – those that opposed the war on moral grounds</a:t>
            </a:r>
          </a:p>
          <a:p>
            <a:pPr lvl="1"/>
            <a:r>
              <a:rPr lang="en-US" dirty="0" smtClean="0"/>
              <a:t>“Mexico will poison us” - Emerson</a:t>
            </a:r>
            <a:endParaRPr lang="en-US" dirty="0"/>
          </a:p>
          <a:p>
            <a:r>
              <a:rPr lang="en-US" dirty="0"/>
              <a:t>***Wilmot Proviso***</a:t>
            </a:r>
          </a:p>
          <a:p>
            <a:pPr lvl="1"/>
            <a:r>
              <a:rPr lang="en-US" dirty="0"/>
              <a:t>David Wilmot (D – NY) </a:t>
            </a:r>
          </a:p>
          <a:p>
            <a:pPr lvl="1"/>
            <a:r>
              <a:rPr lang="en-US" dirty="0"/>
              <a:t>Introduced an amendment to a bill stating slavery would NOT exist in any land gained from Mexico</a:t>
            </a:r>
          </a:p>
          <a:p>
            <a:pPr lvl="1"/>
            <a:r>
              <a:rPr lang="en-US" dirty="0"/>
              <a:t>Passed the House (more population in North), but NOT the Senate</a:t>
            </a:r>
          </a:p>
          <a:p>
            <a:r>
              <a:rPr lang="en-US" dirty="0"/>
              <a:t>Free-Soil Party:</a:t>
            </a:r>
          </a:p>
          <a:p>
            <a:pPr lvl="1"/>
            <a:r>
              <a:rPr lang="en-US" dirty="0"/>
              <a:t>Were against the extension of slavery into </a:t>
            </a:r>
            <a:r>
              <a:rPr lang="en-US" dirty="0" smtClean="0"/>
              <a:t>territories – took away jobs from whites</a:t>
            </a:r>
            <a:endParaRPr lang="en-US" dirty="0"/>
          </a:p>
          <a:p>
            <a:pPr lvl="1"/>
            <a:r>
              <a:rPr lang="en-US" dirty="0"/>
              <a:t>“Free labor, free soil, free men”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i="1" dirty="0" smtClean="0"/>
          </a:p>
          <a:p>
            <a:endParaRPr lang="en-US" i="1" dirty="0"/>
          </a:p>
          <a:p>
            <a:endParaRPr lang="en-US" i="1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0" name="Picture 2" descr="File:David Wilmo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7918" y="-6927"/>
            <a:ext cx="2860964" cy="4041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8411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709"/>
            <a:ext cx="9144000" cy="96289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War, Expansion, and Slavery, 1846 – 1850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791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Election of 1848:</a:t>
            </a:r>
          </a:p>
          <a:p>
            <a:pPr lvl="1"/>
            <a:r>
              <a:rPr lang="en-US" dirty="0" smtClean="0"/>
              <a:t>General Zachary Taylor wins (Whig)</a:t>
            </a:r>
            <a:endParaRPr lang="en-US" dirty="0"/>
          </a:p>
          <a:p>
            <a:r>
              <a:rPr lang="en-US" dirty="0"/>
              <a:t>Gold Rush:</a:t>
            </a:r>
          </a:p>
          <a:p>
            <a:pPr lvl="1"/>
            <a:r>
              <a:rPr lang="en-US" dirty="0"/>
              <a:t>John Sutter’s mills</a:t>
            </a:r>
          </a:p>
          <a:p>
            <a:pPr lvl="1"/>
            <a:r>
              <a:rPr lang="en-US" dirty="0"/>
              <a:t>49ers </a:t>
            </a:r>
          </a:p>
          <a:p>
            <a:pPr lvl="1"/>
            <a:r>
              <a:rPr lang="en-US" dirty="0"/>
              <a:t>Mostly men – population increases from 14,000 to 220,000 in 4 years</a:t>
            </a:r>
          </a:p>
          <a:p>
            <a:pPr lvl="1"/>
            <a:r>
              <a:rPr lang="en-US" dirty="0" smtClean="0"/>
              <a:t>Many Mexicans and </a:t>
            </a:r>
            <a:r>
              <a:rPr lang="en-US" dirty="0" err="1" smtClean="0"/>
              <a:t>Californios</a:t>
            </a:r>
            <a:r>
              <a:rPr lang="en-US" dirty="0" smtClean="0"/>
              <a:t> were forced off their lands</a:t>
            </a:r>
          </a:p>
          <a:p>
            <a:endParaRPr lang="en-US" dirty="0" smtClean="0"/>
          </a:p>
          <a:p>
            <a:r>
              <a:rPr lang="en-US" dirty="0" smtClean="0"/>
              <a:t>Compromise </a:t>
            </a:r>
            <a:r>
              <a:rPr lang="en-US" dirty="0"/>
              <a:t>of 1850: (5 parts)</a:t>
            </a:r>
          </a:p>
          <a:p>
            <a:pPr lvl="1"/>
            <a:r>
              <a:rPr lang="en-US" dirty="0"/>
              <a:t>Popular Sovereignty in the Mexican Cession</a:t>
            </a:r>
          </a:p>
          <a:p>
            <a:pPr lvl="1"/>
            <a:r>
              <a:rPr lang="en-US" dirty="0"/>
              <a:t>California is admitted as a free state (free states have an advantage in the Senate)</a:t>
            </a:r>
          </a:p>
          <a:p>
            <a:pPr lvl="1"/>
            <a:r>
              <a:rPr lang="en-US" dirty="0"/>
              <a:t>More strict fugitive slave law </a:t>
            </a:r>
            <a:r>
              <a:rPr lang="en-US" dirty="0" smtClean="0"/>
              <a:t>(most divisive part of Compromise)</a:t>
            </a:r>
            <a:endParaRPr lang="en-US" dirty="0"/>
          </a:p>
          <a:p>
            <a:pPr lvl="1"/>
            <a:r>
              <a:rPr lang="en-US" dirty="0"/>
              <a:t>Slave trade is outlawed in DC</a:t>
            </a:r>
          </a:p>
          <a:p>
            <a:pPr lvl="1"/>
            <a:r>
              <a:rPr lang="en-US" dirty="0"/>
              <a:t>Texas paid money to relinquish some land in dispute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i="1" dirty="0" smtClean="0"/>
          </a:p>
          <a:p>
            <a:endParaRPr lang="en-US" i="1" dirty="0"/>
          </a:p>
          <a:p>
            <a:endParaRPr lang="en-US" i="1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3074" name="Picture 2" descr="File:Henry Clay Senate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0"/>
            <a:ext cx="4991100" cy="4003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698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709"/>
            <a:ext cx="9144000" cy="96289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The End of the Second Party System, 1850 - 1858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791200"/>
          </a:xfrm>
        </p:spPr>
        <p:txBody>
          <a:bodyPr>
            <a:normAutofit fontScale="77500" lnSpcReduction="20000"/>
          </a:bodyPr>
          <a:lstStyle/>
          <a:p>
            <a:r>
              <a:rPr lang="en-US" sz="2600" dirty="0" smtClean="0"/>
              <a:t>Impact of the Fugitive Slave Act:</a:t>
            </a:r>
          </a:p>
          <a:p>
            <a:pPr lvl="1"/>
            <a:r>
              <a:rPr lang="en-US" sz="2300" dirty="0"/>
              <a:t>**Personal Liberty Laws**:</a:t>
            </a:r>
          </a:p>
          <a:p>
            <a:pPr lvl="2"/>
            <a:r>
              <a:rPr lang="en-US" sz="2300" dirty="0"/>
              <a:t>Laws passed by Northern states that barred involvement in returning runaway slaves</a:t>
            </a:r>
          </a:p>
          <a:p>
            <a:pPr lvl="1"/>
            <a:r>
              <a:rPr lang="en-US" sz="2300" dirty="0" smtClean="0"/>
              <a:t>The Wisconsin state supreme court declared the Fugitive Slave Act unconstitutional – increased tensions</a:t>
            </a:r>
            <a:endParaRPr lang="en-US" sz="2300" dirty="0"/>
          </a:p>
          <a:p>
            <a:r>
              <a:rPr lang="en-US" sz="2600" dirty="0" smtClean="0"/>
              <a:t>End of the Whigs: </a:t>
            </a:r>
          </a:p>
          <a:p>
            <a:pPr lvl="1"/>
            <a:r>
              <a:rPr lang="en-US" sz="2300" dirty="0" smtClean="0"/>
              <a:t>With the deaths of Clay and Webster (1852) the Whigs disappear </a:t>
            </a:r>
            <a:endParaRPr lang="en-US" sz="2300" dirty="0"/>
          </a:p>
          <a:p>
            <a:r>
              <a:rPr lang="en-US" sz="2600" dirty="0" smtClean="0"/>
              <a:t>Pierce’s Presidency (elected in 1852)</a:t>
            </a:r>
          </a:p>
          <a:p>
            <a:pPr lvl="1"/>
            <a:r>
              <a:rPr lang="en-US" sz="2300" dirty="0"/>
              <a:t>Ostend Manifesto:</a:t>
            </a:r>
          </a:p>
          <a:p>
            <a:pPr lvl="2"/>
            <a:r>
              <a:rPr lang="en-US" sz="2300" dirty="0"/>
              <a:t>Plan to buy Cuba from Spain, if they refused, US would take it by force</a:t>
            </a:r>
          </a:p>
          <a:p>
            <a:pPr lvl="2"/>
            <a:r>
              <a:rPr lang="en-US" sz="2300" dirty="0"/>
              <a:t>Fear of making Cuba a slave state</a:t>
            </a:r>
          </a:p>
          <a:p>
            <a:pPr lvl="1"/>
            <a:r>
              <a:rPr lang="en-US" sz="2300" dirty="0"/>
              <a:t>Gadsden Purchase:</a:t>
            </a:r>
          </a:p>
          <a:p>
            <a:pPr lvl="2"/>
            <a:r>
              <a:rPr lang="en-US" sz="2300" dirty="0"/>
              <a:t>Jimmy Fallon “Gadsden Purchase”</a:t>
            </a:r>
          </a:p>
          <a:p>
            <a:pPr lvl="2"/>
            <a:r>
              <a:rPr lang="en-US" sz="2300" dirty="0"/>
              <a:t>US (Secretary of War - Jefferson Davis) buys land from Mexico for Transcontinental RR</a:t>
            </a:r>
          </a:p>
          <a:p>
            <a:r>
              <a:rPr lang="en-US" sz="2600" dirty="0"/>
              <a:t>Kansas – Nebraska Act (1854)</a:t>
            </a:r>
          </a:p>
          <a:p>
            <a:pPr lvl="1"/>
            <a:r>
              <a:rPr lang="en-US" sz="2300" dirty="0"/>
              <a:t>Response to Gadsden Purchase, north wanted RR</a:t>
            </a:r>
          </a:p>
          <a:p>
            <a:pPr lvl="1"/>
            <a:r>
              <a:rPr lang="en-US" sz="2300" dirty="0"/>
              <a:t>Proposed popular sovereignty in Nebraska Territory</a:t>
            </a:r>
          </a:p>
          <a:p>
            <a:pPr lvl="1"/>
            <a:r>
              <a:rPr lang="en-US" sz="2300" dirty="0"/>
              <a:t>Overturned MO Compromise</a:t>
            </a:r>
          </a:p>
          <a:p>
            <a:pPr lvl="1"/>
            <a:r>
              <a:rPr lang="en-US" sz="2300" dirty="0"/>
              <a:t>Presumably, KS would be slave, NB would be </a:t>
            </a:r>
            <a:r>
              <a:rPr lang="en-US" sz="2300" dirty="0" smtClean="0"/>
              <a:t>free</a:t>
            </a: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i="1" dirty="0" smtClean="0"/>
          </a:p>
          <a:p>
            <a:endParaRPr lang="en-US" i="1" dirty="0"/>
          </a:p>
          <a:p>
            <a:endParaRPr lang="en-US" i="1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098" name="Picture 2" descr="File:Gadsden Purchase Cities ZP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04800"/>
            <a:ext cx="5819775" cy="3799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File:Henry Clay c1850s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04800"/>
            <a:ext cx="2968625" cy="446532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ounded Rectangular Callout 3"/>
          <p:cNvSpPr/>
          <p:nvPr/>
        </p:nvSpPr>
        <p:spPr>
          <a:xfrm>
            <a:off x="3048000" y="838200"/>
            <a:ext cx="3276600" cy="2057400"/>
          </a:xfrm>
          <a:prstGeom prst="wedgeRoundRectCallout">
            <a:avLst>
              <a:gd name="adj1" fmla="val 61197"/>
              <a:gd name="adj2" fmla="val 4835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Stephen, why are you repealing my Compromise bro?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7355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 animBg="1"/>
      <p:bldP spid="4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60960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Abraham Lincoln and the Republican Triumph, 1858 - 1860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019800"/>
          </a:xfrm>
        </p:spPr>
        <p:txBody>
          <a:bodyPr>
            <a:normAutofit fontScale="77500" lnSpcReduction="20000"/>
          </a:bodyPr>
          <a:lstStyle/>
          <a:p>
            <a:r>
              <a:rPr lang="en-US" sz="3100" dirty="0" smtClean="0"/>
              <a:t>Lincoln’s early life:</a:t>
            </a:r>
          </a:p>
          <a:p>
            <a:pPr lvl="1"/>
            <a:r>
              <a:rPr lang="en-US" sz="2900" dirty="0" smtClean="0"/>
              <a:t>Married Mary Todd – from Lexington, KY – knew Henry Clay!</a:t>
            </a:r>
          </a:p>
          <a:p>
            <a:pPr lvl="1"/>
            <a:r>
              <a:rPr lang="en-US" sz="2900" dirty="0" smtClean="0"/>
              <a:t>Shared beliefs with the American Colonization Society</a:t>
            </a:r>
          </a:p>
          <a:p>
            <a:r>
              <a:rPr lang="en-US" sz="3100" dirty="0" smtClean="0"/>
              <a:t>Lincoln-Douglas Debates:</a:t>
            </a:r>
          </a:p>
          <a:p>
            <a:pPr lvl="1"/>
            <a:r>
              <a:rPr lang="en-US" sz="3200" dirty="0"/>
              <a:t>7 debates for the Senate seat in Illinois</a:t>
            </a:r>
          </a:p>
          <a:p>
            <a:pPr lvl="1"/>
            <a:r>
              <a:rPr lang="en-US" sz="3200" dirty="0"/>
              <a:t>Douglas (D) wins, but alienates the South in the process</a:t>
            </a:r>
          </a:p>
          <a:p>
            <a:pPr lvl="1"/>
            <a:r>
              <a:rPr lang="en-US" sz="3200" dirty="0"/>
              <a:t>Lincoln emerges on a national level</a:t>
            </a:r>
          </a:p>
          <a:p>
            <a:pPr lvl="1"/>
            <a:r>
              <a:rPr lang="en-US" sz="2900" dirty="0" smtClean="0"/>
              <a:t>“Freeport Doctrine”: if a territory wanted to, it could keep slavery out – split Democratic Party</a:t>
            </a:r>
          </a:p>
          <a:p>
            <a:r>
              <a:rPr lang="en-US" sz="3100" dirty="0"/>
              <a:t>John Brown and Harpers Ferry:</a:t>
            </a:r>
          </a:p>
          <a:p>
            <a:pPr lvl="1"/>
            <a:r>
              <a:rPr lang="en-US" sz="2600" dirty="0"/>
              <a:t>Hoped to incite a slave rebellion</a:t>
            </a:r>
          </a:p>
          <a:p>
            <a:pPr lvl="1"/>
            <a:r>
              <a:rPr lang="en-US" sz="2600" dirty="0"/>
              <a:t>Many southerners felt that North and Republican Party was filled with “John Browns”</a:t>
            </a:r>
          </a:p>
          <a:p>
            <a:r>
              <a:rPr lang="en-US" sz="3100" dirty="0"/>
              <a:t>Election of 1860:</a:t>
            </a:r>
          </a:p>
          <a:p>
            <a:pPr lvl="1"/>
            <a:r>
              <a:rPr lang="en-US" sz="2600" dirty="0"/>
              <a:t>Lincoln wins without receiving a single electoral vote from the South</a:t>
            </a:r>
          </a:p>
          <a:p>
            <a:pPr lvl="1"/>
            <a:r>
              <a:rPr lang="en-US" sz="2600" dirty="0"/>
              <a:t>Secession begins </a:t>
            </a:r>
            <a:endParaRPr lang="en-US" sz="4100" dirty="0" smtClean="0"/>
          </a:p>
          <a:p>
            <a:endParaRPr lang="en-US" sz="2300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i="1" dirty="0" smtClean="0"/>
          </a:p>
          <a:p>
            <a:endParaRPr lang="en-US" i="1" dirty="0"/>
          </a:p>
          <a:p>
            <a:endParaRPr lang="en-US" i="1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122" name="Picture 2" descr="File:Mary Todd Lincoln colloidon 1860-6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450204"/>
            <a:ext cx="2514600" cy="3407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File:John Brown by Levin Handy, 1890-191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52400"/>
            <a:ext cx="2711323" cy="3997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7302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Quick Review (Videos in Description)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50536"/>
          </a:xfrm>
        </p:spPr>
        <p:txBody>
          <a:bodyPr/>
          <a:lstStyle/>
          <a:p>
            <a:r>
              <a:rPr lang="en-US" dirty="0" smtClean="0"/>
              <a:t>Manifest Destiny</a:t>
            </a:r>
          </a:p>
          <a:p>
            <a:r>
              <a:rPr lang="en-US" dirty="0" smtClean="0"/>
              <a:t>Mexican-American War</a:t>
            </a:r>
          </a:p>
          <a:p>
            <a:r>
              <a:rPr lang="en-US" dirty="0" smtClean="0"/>
              <a:t>Free Soil Platform</a:t>
            </a:r>
          </a:p>
          <a:p>
            <a:r>
              <a:rPr lang="en-US" dirty="0" smtClean="0"/>
              <a:t>Compromise of 1850</a:t>
            </a:r>
          </a:p>
          <a:p>
            <a:r>
              <a:rPr lang="en-US" dirty="0" smtClean="0"/>
              <a:t>Kansas-Nebraska Act and “Bleeding Kansas”</a:t>
            </a:r>
          </a:p>
          <a:p>
            <a:r>
              <a:rPr lang="en-US" dirty="0" smtClean="0"/>
              <a:t>Dred Scott</a:t>
            </a:r>
          </a:p>
          <a:p>
            <a:r>
              <a:rPr lang="en-US" dirty="0" smtClean="0"/>
              <a:t>Election of 1860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868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298" y="173042"/>
            <a:ext cx="8229600" cy="1066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Thanks for watching!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7975" y="1676400"/>
            <a:ext cx="8229600" cy="432511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Good luck on your tests</a:t>
            </a:r>
          </a:p>
          <a:p>
            <a:r>
              <a:rPr lang="en-US" dirty="0" smtClean="0"/>
              <a:t>Check out videos matching the new curriculum</a:t>
            </a:r>
          </a:p>
          <a:p>
            <a:r>
              <a:rPr lang="en-US" dirty="0" smtClean="0"/>
              <a:t>Spread the word</a:t>
            </a:r>
          </a:p>
          <a:p>
            <a:r>
              <a:rPr lang="en-US" dirty="0" smtClean="0"/>
              <a:t>Subscribe</a:t>
            </a:r>
          </a:p>
        </p:txBody>
      </p:sp>
      <p:sp>
        <p:nvSpPr>
          <p:cNvPr id="7" name="AutoShape 2" descr="data:image/jpeg;base64,/9j/4AAQSkZJRgABAQAAAQABAAD/2wCEAAkGBxQQEhQUEBQUFBUUFRQUFhUVFBQUFBQWFBQXFhUVFBQYHCggGBolHRUUITEhJSkrLi4uFx8zODUsNygtLisBCgoKDg0OGxAQGiwkHyQsLCwvLCwsLCwsLCwsLCwsLSwsLCwsLCwsLCwsLCwsLCwsLCwsLCwsLCwsLCwsLCwsLP/AABEIAOEA4QMBEQACEQEDEQH/xAAcAAEAAgIDAQAAAAAAAAAAAAAABgcBBQIECAP/xABGEAABAwIBCAYHBQUHBQEAAAABAAIDBBEhBQYHEjFBUWETInGBkaEUIzJSYoKxQnKSorIzU3PB0TRDY4PC0vAXJCWTsxX/xAAbAQEAAgMBAQAAAAAAAAAAAAAABAUBAwYCB//EADoRAAIBAgIGCAUDAwQDAAAAAAABAgMEETEFEiFBUXEGEyJhgZHR4TJCobHBFDPwI1LxJGJyghY0kv/aAAwDAQACEQMRAD8AvFAEAQBAEAQBAEAQBAfKeoZGLvc1o23cQPqsNpZnuFOc3hFN8jTVeeNHHgZg48GNc7zAt5rU7imt5YU9D3k9uphzaXua2bSJTD2WyO7gPqVrd3AmQ6PXLzaR1XaSYt0L/wATV5/WR4G5dG6u+a8mG6SYt8L/AMTVj9YuAfRupumvJnZh0iUx9psje4H6Fe1dwNM+j1ysmmbKlzxo5MBLqng9rm+ZFvNbFcU3vIdTQ95D5MeTT9zdQVDJBdjmuHFpB+i2pp5FfOnODwkmuZ9Vk8BAEAQBAEAQBAEAQBAEAQBAEAQBAEBgm21ARrLOe1NT3DT0zuDCNW/N+zwuo87mEctpcWuhLmvtktVd+fl/ghOVc/6iW4YRE3gz2vxnHwsoc7qby2HRW2gLantktZ9+XkRepr3yG73OceLnFx8So7k3mXNOhCCwikuSwOuZSsYmzVRx1lg9YC6DAXQDWQYI5CUpiYcUdinr3xm7HOaeLSWnxC9KTWRqnQhNYSSfPaSfJWf1RFYPIlb8ftfjGPjdSIXU1ntKa50DbVNsVqvuy8v8E2yNnvTVFg89C47nkat+T9njZTIXMJZ7DnbrQlzR2xWsu7Py/wAkmBviMVIKdrAygCAIAgCAIAgCAIAgCAIAgCA0ucOc0NEOudZ+6NttbtPuhaataNPPMsLHRta7fZ2R4vL3KuzhzvnqiQXase6NuDbfEdru9V9SvKfI7Oy0TQtsGljLi8/DgR10hKjlqopHBDIQBALoAgCAIAgCAXQHNshCGHFMkOb+d09KQGu1mb43Yt7jtb3LfTryhlkVV7omhcrFrCXFZ+5aOb2c8NaLMOrJvjdbW5lvvBWNKtGplmcbfaMrWjxltjxWXjwN2txXBAEAQBAEAQBAEAQBAEBBM78+hFeKlILxg6Ta1vEM4nnsUOvc4dmJ0ujNBuphUrrZuXHn6ZlYVNS55JcSSTckm5J4kqubxOwhTjBJJbD4XWDYEAQBAEAQBAEAQBAEAQBALoD7U9SWEFpIINwRgQeIKynga501JYNFnZoZ9CS0VWQHYBsmwO5P4HnsVhQusdkzkNKaDcMalutm9cOXoT1TTmQgCAIAgCAIAgCAICts+88760FM7q4tkkB9ri1p4bbnf9YFxcfLE63Q+h8MK1dbdy4d7/C3FcPkuoB1aWBwuhkXQC6AXQC6A5wROkNo2ueeDGlx8AspN5Hmc4wWMmlzeH3NxS5pVsns00o++BH5PIK2qhUfykGppWyp51V4bftibGPR3XH7MTe2T+gXtWlQiS6QWS3t+HufX/pvW/4P/sP+1Z/SVO48f+RWf+7y9zrT5gV7cRGx/Jsjb/msvLtaq3G2GnrGXzNc0/xiaityDVQ/taeZo46hc38TbjzWuVKcc0ydSvrar8FSL8cH5PBmuutZLF0AQC6AzdAZZJZDDWJY2YmemrqwVLursZI4+zwa4n7PPds2bJ1vcYdmRy2mNDa2Nagtu9Lf3rv7t/POy1YHIBAEAQBAEAQBAQLSLnV0QNNC4h5HrHD7IP2AeJ38ioVzXw7ETpdB6L6x/qKq2blx7+S3d5Vb33VcdkthxQyYQBACUBJcgZkVVWA7VEMZ+3ICCRxazae+wUinbTntyRU3mmra2bjjrS4L8vL7k/yTo6pIbGUOncN8h6l/4YwPfdTIWlOOe05m56QXdXZB6i7s/N7fLAlVNSsjFo2NYODWho8lJSSyKadSdR4zbb7z7LJ4CAIAgCA1OVc26WqHroWE+8BqPHY9titc6MJ5om22kbm3/bm13ZryewgmXtGT23dRv1x+7kNnfK8YHsNu1Q6lm1tgzo7PpJGXZuI4d6y8V6eRAqqmfE8sla5j27WuFiP6jmoTTTwZ0tOpCpFTg8U96PisHsygCAyx1kMMtPR1nV0gFNO67h+ycd4A9gniN3JWNrXx7EvA4/Tmi9TG4pLZ8y/PqT9TTmAgCAIAgCA0ed+XhRQFw/aP6sY29a208gP5cVpr1erjjvLHRli7utq/Ktr5e5RlVUF7iXEkkkknaSdpKqG8WfRIRUUksj4rB7CAIYO1kzJ0lTIIoGl7zuGwD3nHcOa9Qg5vCJqr3FOhB1KjwX8yLbzVzDhpLSTWmm4kerYfgad/xHHsVnRtow2vazidI6bq3OMKfZh9Xzf4JgpJRhAEAQHB0gG0gdpAQzg2GytOwg9hCDBnNDAQBAEBq8v5AhrWak7bkey8YPYeLXfy2LXUpRqLCRMs76taT1qb5rc+ZTedWbEuT32f1onGzJRsd8Lh9l313KrrUZU3tyO70fpKlew7OySzX5XFGiWksAgCGT7U05Y4FpsQQQRtBGIKyngeJxUk08i8czcvitgBJHSMs2QbMdzgOBt9Vb0KvWR7z57pSwdpWwXwvavTwN8txWBAEAQGCbbUC2lG575eNXUOcD6tvVjG7VG/vOPgqivU15Y7j6JouyVrQUWu09r5+xG7rQWYugCA72RclyVczYYRdztpx1WNG1zjuA+thvXuEHOWqiPdXNO2pOrUexebfBF45s5uxUEWpELuNukkI60hG88sTYbrq2pUo01gj59fX9W8qa08ty3L+b3vNwtpBCA1GX85KeibeeQBx9mMdaR3Y0Y257FrnVjBdpku1sa9zLClHHv3eZXmV9KE7yRTRtibuc/rvPyjqt81DneP5UdLbdG4LbWlj3LYvMilbnBVTk9LUzOvuEjmN/Ayw8lGlWqSzZc0tG2tJdmmvFY/c1xeTtLj2uJ+q8az4kpUqayivJAOI2EjsJCaz4h0qbzivI7tHlqphI6KomZbcJHFvewkg+C9KrOOTI9XR9tU+KmvIlWSdJtTFYVDGTt3kerktxuOqT3DuUmF5JfEsSnuejlGW2lJxfB7UWNm9nNT1w9Q/rAXdG7qyN5lvDmMFNp1YzyOYu7CvaywqR8dz8TcrYQwgOvX0Uc8bo5mh7HCxaf+YHmsSipLBmyjWnRmpweDRR2d+bb8nzapJdG+5jkttHuu+Iee1VFai6cu4+haN0jC9pa2Ulmvyu5+xobrUWIusAXQEizKy6aOoa4nqOIZIPhJ2921bqFTUliVuk7JXVBx3raufvkXo1wIBGIOIKuD521g8GZQwEAQEU0j5Y9HpSwHrz3YOOrbrnwIHzKNdVNWGHEutBWnXXOu8obfHd6+BSj3XKqzvDjdAFgGWNLiA0EkkAAYkkmwAHG6zgG0li8i9MyM2hQQWdYzPs6V23Hcxp90f1VtQo9XHvPnuldIO8rYr4VkvzzZI1vKsICAZ9Z++jl1PRkGUYPlwLYjvDR9p/bgL79iiV7nU7MczodFaFdfCrW2Q4b37FUzzOkcXyOL3uN3OcbuJ5lVzbbxZ2VOnCnFRgsEjgvJ7CyAsAIAgF1kyc6ed0bmvjcWPabtc02IPIrMZOLxRrqU4VYuE1imXJmDnkK5vRT2bUMF8LBsrR9po3HiP+CzoV+sWDzOF0top2kteG2D+nc/wTFSSmCA1ecmRWVsD4X4Xxa7ex49lw/5sutdWmqkdVkuyu52tZVI+K4rgUBV0zonvjkFnscWOHNpsbclTtOLwZ9Ip1I1IKcMmsUfK68nsXWQZY6xQF1aNcr+kUoY43fD1DxLTcs8sPlVpa1NaGD3HCaetOpudeK2S2+O/wBfElqklIEAQFL6Tsq9NVuYD1YR0Y+9tf54dyqrqetPDgd7oK26m1UnnLb4bv53kNuo5ci6AXQE/wBE2QulldUvHVi6sfOQjF3cD4nkplpTxeu9xzfSG91Kat45y2vlw8S21YnGhAQjSTnYaRgggdaeQXJ3xRm41h8R2DvO5RbmtqLBZl5obRn6mfWVF2F9Xw9Sm2i2AVYd0ZugF0B3G5LnIuIJiOPRP/ovWpLgzQ7ming5x80dV7S0kOBBG0EEEdoK84G5NNYrajjdDIugF0AugPtR1b4ZGSxGz43BzTzHHkdh5FZjJxeKNValCtTdOa2M9B5vZVbWU8czcNdouPdcMHN7jdXNOanFSR82u7eVvWlSluf+GbFeyOEBVWl/I+pJHUsGEnq5PvNF2HvGsO4KvvKeDU0df0cu9aEqEnltXLeV1dQjpxdALoCYaM8qdDWNaT1ZQYzwucWnxFu8qRaz1anMp9OW/XWjazjt9fp9i6lanAhAfGtqBFG97sAxrnH5RdYk8FibKVN1JqC3tI8411QZHucdrnOce1xufqqRvF4n1CEVCKisksPI+F1gyLoB2YncOJ3IMeJ6EzUyUKSkhiG0Nu48Xu6zie8nwVzShqQSPm1/cu4uJVOL2clsRt1sIZ1so1rYIpJZDZsbHPPY0XsOaxKSisWbKVKVWahHNvA875Vyi+pmkmk9qR2sd9hsa0cgAB3KlnNzk5M+lW1vG3pRpRyR1brybztZKydJVStihbrPebDgBvc47mjaSvUIOTwRpuLiFCm6lR4JfzDmXZmvmXT0TQS0Szb5XNBN/gB9gdmKtKVvGC7zhL/S1e6k1jqx4L88SSreVZp84c24K5hbMwa1jqyADpGHiHcOWwrXUpRqLBk2zv61rPWg9m9bmURljJz6WeSGT2o3WvuIIu1w5EEFVE4OEnFn0K2uI3FKNWGT/mB07rybhdAEAugLO0M5RJ9IgJwGrKwcL3a/uwYe8qfZS2OJyfSWglKFVb8U/DIs1TjlggNDn1k/0ihqG2uWsMjfvR9YW8Ld61V461NosNFV+pu4S3Y4Pk9hQN1Tn0UzdALoD7UkxY4OabOaQ4HgQbg+KY4bTDipLVlk9h6NoKkTRMkGx7Wu8RdXcXrJM+YVqbpVJQe5tHYXo1Ea0jVXR0E1tr9SPuc8a35dZR7qWFNltoOlr3sMd2L8ls+pRLiqo784oAgNxmfR9PW00Z2GVrjzbH1yO8Nt3rbRjrVEiDpKt1VpUkuGHns/J6FVwfOAgIHpfyn0dKyEHGd+P3I7Od5lg71Eu54Qw4l/0et+suHUeUV9Xl+SnlWnbBAW/olyGIoDUuHXnwb8MbTYW7Tc+CsrSnhHW4nF9ILx1K3UrKP39ifKWc8EAQFQ6Y6YNqYXja+Ig89R2H6lXXi7SZ2XRuo3RnDg/uvYgChnRhDAQyEBMdE8pbXgbnRSA92qR9FKtH/UKPpBFO0x4NfkuxWZwwQHGVtwQd4I8QhlPB4nmioi1Hub7rnN/C4j+So2sHgfUac9eClxSZ81g9hAZaUBeujis6WgivtYXR/hOHkQrW1ljTRwOnKXV3ku/B+fuSdSCoIJpen1aWNvvSj8rSVDvX2Eu86Lo3DG4lLhH7spwlVx2QQBATHROy+UGn3YpD+kfzUm0X9TwKTpBLCz5yX5LtVocMEBT+mSovVQs3MiJtze7H9I8FXXj7SR2PRuGFGcuL+y9yAqGdGLE4DacB2nYgxS2s9J5JpRDBFE3ZHGxg+VoH8ldxWEUj5hXqOpVlN7235s7a9GoIAgKg0yVAdVQs9yIk/O/D9Krrx9pI7Ho3BqjOXF/Ze5AFDOjF0AugCAluiwXyjHyZIfIKTa/uFNp5/6N80XirQ4QIAgPNmVz/3E/wDGl/8Ao5Uk/ifM+m2v7MP+K+x1F5N4ugF0Bb2h2W9PM3hKHfijaP8ASrCyfZa7zkOk0f61OX+3Dyb9SwFNOaK30zP9XTj4nnwAH81BvckdT0ZXaqPuRVF1AOqMXQC6AmmiN3/kO2GT6tUq0/c8Cj6QL/Sf9l+S7FZnEBAUppcH/f8A+THbxcqy7/c8Dt+j3/qf9n+CFXUUvD7Uh9Yy/vs/UF6jmjxV/blyf2PTLNg7Fdny9mUAQBAefM+coekV9Q8G4D9RvZGAzDvBPeqivLWqM+h6Ko9VaQjvax89po1pLAwgMoDCAnGiCHWrnO9yF35nNCl2a7ePcUPSKeFqo8ZfYuhWRxQQGHGwKBHmarl15JHDEOe93i4lUktrZ9PpR1acVwS+x8brybAgF0Ba2hmTqVA+KM+RCn2W85bpMttN8/wWUpxypW2mdvq6c/E8eIB/koN7kjqejL21F3Iqe6gHVBAEBJNHdX0WUack2D3OjPztIaPxaq32zwqIq9M09ezn3YPy9i/VbHABAVNppoyJaea2DmPjJ4FpDhftDj4FV95Hamdb0bqpwnT4NMrdQjpjBWQelMhVgnpoJR/eRRu7CWgkdxuFdQetFM+ZXNN0q0oPc2vqd5ejSEBrc5Mo+i0s829kbi3m61mDxIXipLVi2SLSj11eFPi0ecS4nE4k4k8SdpVMfSkklgjF1gyEAQC6AtDQpSf2mUjD1cYPMazn/Vin2SzZyvSWptp0+b/C/JaKnHLBAdDL9X0NNPJ7kUjh2hhI815m8Itm+2p9ZWhDi0vqebGqkPphm6AIBdAWtoXb1Kg84x5EqfZbzlukz201z/BZanHKkA0xwXpYne7Lt+80hQ7xdlPvOj6Nzwrzjxj9mU4q47ALJgXQH0pqgxPZI32mOa8drHBw8wsxeDxPFSCqQcHk015npXJla2eKOVhu2RjXj5hdXUXisUfNKtN05uEs08DsrJrNFnrkL06lfELa468ZPvt2C+4HEd61VqevDAn6Nu/0twqm7J8n/MTz5LGWOLXgtc0lrgdoIwIKqGsNjPoUZKSUo5M4rBku7RJM91AA/wBlkj2xni29/qXBWlq26e04bTsIxu3q70m+ZNFJKYICu9MuU9SnigG2Z5cfuRWP6nN8Col3LCOrxOh6PUNevKo/lX1f8ZUN1XHYhYAWQFgC6yC+tGuTugyfDcYyjpj/AJmLfy6qtbeOrTRwOmK/W3c+7Z5e5KFvKsICHaVq/oqB7b4zObGOYvrO8mlR7mWFNlvoOj1l3F/27SjlVndhAEAWAW/oZitTzu4yhv4Y2n/UrCyXZb7zkuksv6tOP+37t+hYamnNEV0m0vSZPmttYWSdzXjW8iSo90sabLjQVTUvY478V5rZ9ShnKrO6ZhAZugCAtPRBnGNU0chsRrPhvvBN3sHMEl3eeCn2lTZqM5LT9k1L9RHJ7Hz4loKac0EBTemSjjjqYnsAD5WEyW36pAa487XHcq68ilJNHY9Hqs5UZRlkns8dxX5KiHQnofMeh6CgpmEWPRte4bDrP65B5i9u5W9GOrBI+d6Sq9bdVJd7XlsN6tpBCAo7SxlDpa9zBshY1neeu79QVZdyxnhwO30DR1LXW/uePlsIYoxdi6AIDKA2uauSDW1UUIBs513ngxuLieGAt2kLZShrzSId9cq3t5VN+7m8vU9GMYGgACwAAA4AbFcHzptt4s5IYCApvTHlXpKmOBpwgaS7H7cljjzDQPxKuvJ4yUeB2HR631KUqr+Z4Lkvcr9RDoggCAyFgIvjRjR9Fk+MnbIXSfiNm/lDVa2scKa7zhdO1esvJL+1JeWf1JWpBTnXyjSiaKSNwuHsc0j7wIXmS1k0baNR0qkZrc0zzRVQljnNdta4tPa02P0VLlsPpuspJSWT2+Z8kMBAEBzgndG5r43FrmkOa4YEEbCFlNp4o8VIRqRcZLFMuzMfPyOta2KciOoGFjg2X4mc/h8FZ0a6msHmcRpLRU7aTlHbDjw5k1UgqCg9Jlf02UZuEerE35W3d+Zz1VXMsajO70LS6uzj34v+eBo8i0fT1EMW3pJGNPYXC/ldaoR1pJE+5q9VRlPgmel2tsABsGCuj5q3iZQBAef9I0BZlGo1h7TmvHMOY3+h8FVXCwqM77Q81KzhhuxX1I2tBZhAEBi6Au/RjmuaOEyzC001iRjeOPa1h57Se4blZ21LUji82cRpm/VxV1IfDH6vj6E2UkpQgOllnKTKWCSaU2bG255nY1o5kkDvXmUlFYs20KMq1RU45s8319Y6eWSWTF0j3Pd2uN7DkNncqaUnJts+j0aSpU4045JYHwWDaEAQHOCMuIa0XJIAA2knAALBlNLa8j0vkukEEMcY2MY1vgLK7jHVikfMq9V1asqj3ts7S9GoICidKGSfR617mizZvWjhrH2/zY/Mqq5hq1OZ3uhrnrrSKecez6fT7EQWgswgMIAgBQEkoM/K+GPo2zkttYF7Q9zRa2Djj43W+NzUSwxKqroa0qS1tXDlkR2SQuJc43LiSSdpJNyStLeLxLSKUUorJEx0TUHS5Qa87IWPk5XI1Gj8xPcpFrHGePAp9O1tS1cf7ml+S81ZnEBAEBBdJuaDq1jZqcXmiBBb+9ZtsPiGNuNyOCi3NHXWKzLvQ2klbSdOp8L38H6cSlpIy0lrgWuBsQRYg8CDsVa1gdpGSksVtRxQyc4InPcGsaXOcbBrQSSeQCyk3sR5lOMFrSeCLWzA0eGJzaiuaNcYxwmxDDfB77YF28Dd27J1C2w7UjldKaZ6xOlQeze+Pcu4sxTTmwgCAprSvnUKiT0WFwMURvIQfblFxq9jfrfgq+6q4vUR12grDq49fNbXly4+JX6hnRGEBlAYQEu0Y5L9IroyRdsQMruHVsG/mI8Futoa1Rd20rtM3HU2cuMuz55/QvhWxwAQBAQrStkX0ik6Vo69Pd+zExkesHZYB3yqLd09aGPAvdAXfVXHVvKezx3eniUcVWnaMxdDAQBAZQGLoBdAW3oTobRVExHtPbGOxjQ4+bx4Kws49ls5LpFVxqQp8Fj5/wCCzFMOcCAIAgNRljNmlqzeohY53v21X9muMSOS1zpQlmiXQvrihspzaXDd5GkZoyyeDfo3nkZX2+q1/pafAmPTl418S8kSDJOQaal/s8McZ2FwaNY9rzifFbY04xyRAr3dav8AuSb+3kbJeyOEAQFeaSM+RTtdTUrrzuFnvaf2IO4H3z5KLcV9VaqzL3ROi3XkqtVdlfX2KbVadkZQyYQBAZahlF36J8i9BSdK4WfUHWxGIjFwzuOLvmVlaU9WGtxOM6QXXW3HVLKGzx3+ngTdSihCAIDi9gcCCLgggjiDtCGU2nijz1ntkE0NU+Ox1D14zxYd1+INx3Knq0+rngfRLC7V3bqpvyfP3zI+tZKMXQBALoAgBKA9CaO6DoMnwNO1zTIeN5CXfQgdytqEdWmkcBpSt1t1N9+HlsJItxXhAVRWZ/Opcqz613092xOaMS3oxbXYOIJdcb1Cdxq1WnkdLT0R11jGUfj2vnjuLOyfXx1EbZIXh7HC4c037jwPJTE01ijnalOVOTjNYNHZWTwEAQBAfCsq2QsL5XtYxuJc4gAd5WG0trPUISm9WKxZVmeek4vDocn3aMQ6cixI/wAIbt/WOPDioVa63Q8zpdH6D2qpcf8Az6lZF18Sbk4knEknaSVCzOnSSWCMLBkIAgMoDfZl5BdXVLIwOoCHyHhGCL952DtWylT6yeBFvrtWlB1Hnkuftmeh42BoDWiwAAA4AbArhbD53KTk8WckMBAEAQEZz+za/wD0KezcJY7vjPE2xYTwP1AWi4pdZHZmi00Tf/pK3a+GWx+vh9igJWFpIcCCDYgixBGBBG4qqO8fFHzWTyEAQBYB96KmM0jI27ZHtYO1xAv5r1GOLSPFWoqcHN7k2en4YgxrWtwDQGjsAsFdI+aybbxZzQwfCvqhDE+R2xjHPPyi6w3gsT3Tg5yUVvPME0xkc57jdz3FzjxLjcnxKpW8XifSYRUIqKyWw7uRctz0b9emkcwnaBix1veYcCvcKkoZEe5s6NwsKi8d5P8AJWl54FqqnDvjhOrf5HX+qlxvP7kUNfo9vpT8/U3seliiIxbODw6Np89Zbf1VMhPQV2nkvM+NTpbpR+zinf2hrfqVh3cD1DQNy82l4keyppbqH3FPDHEPeeTI/tAwA77rTK8e5FhR6PQW2pJvlsIRlbK81W7WqJXyEbNY9Vv3WjAdyjTqSnmy7t7SjQWFOOB0lrJBhZAWAZQGEBziYXEAAkk2AGJJOwBD0uLL90fZs+gU41x66UB0mzq+7H3XPfdWlvS6uO3NnC6X0h+qrYR+COxd/f4/YlKkFSEAQBAEAQFX6VMzy69ZTtuf75gFyf8AFAHnyF9xUG6o/PHxOq0HpNbLaq/+L/Hp5FTkKCdM1gYWTyEAQEt0W0PTZRi4RNfKflGqPNwW+2jjUKnTVXUtGuLS/nkX4rQ4cICH6Vso9Bk+QDbM5sI+a7nfla5aLmWrTZa6Go9Zdx7tvl7lDKrO5CAIBdAEAQBAEAQBAEBkLBlLEtXRZmdbVrKhpFsYWEW/zSD5ePBTbWh88vA5vTmk0k7ak/8Ak/x6+RaannKBAEAQBAEAQGCL7UBT2kbMQwF1TStvEbukYNsR2lzR7n07NldcW+r2o5HZaI0uq6VGs+1ufHu5/crghRC9awMLJ5CAs/QfSXkqZSMQ1kYP3iXOH5WeCm2azZzXSKp2YQ5v8epbanHLhAVFptyjrSwQA+w10rhzcdVvkHKDeSyidT0eo4KdV8islCOkCAIAgCAIAgCAIAgMgLGJ6SxLF0c5iGoLaiqb6naxh2ykbCR7n17FKt7fX7Usij0tpZW6dGi+3vfD3+3MuMCysjjDKAIAgCAIAgCAIDBF9qAq7PvRxcunoG4nF8AsO0xfXV8OCgV7X5oeR1WjNOLBUrl8pevr58SqpIy0kEEEEggixBG0EKEdK1vRwWTyXHoRjtTTnjN9GBWFouyzkekL/rxXd+Sx1LKA4yPDQS42ABJJ2ADElDKWLwR5szqyt6ZVzT7nv6v3GgNZ5AKoqz1ptn0Gxt+ot403nv5vaapayWLoAgCAIAgCAIAgOcbC4gAEkmwAxJJ2ABYPSW9lp5i6OPZnr22sQWQHliDL/t8eCm0LX5p+Rzek9OJY0rZ85enr5cS0wLKecoZQBAEAQBAEAQBAEAQBARbOzMeCvBdYRTbpWjb/ABG4a3btWirbxqbcmWthpeta9n4ocH+Hu+xTucmaVTQuPSsJZfCVoJjPC5+yeRVdUpTp5nX2l9Qu1/Te3g8/fwLJ0K/2SX+Mf0tU60+A5npAsLlciwlKKEgelzOH0em9HYfWVILT8MWx5PbfV7zwUa5qascOJc6FtOurdY8o7fHcUgq07MIAgCAIAgCAIDICwekmze5uZqVNc4CFhDN8rgRGOPW3nkMVsp0p1MiNd3tC1jjUe3gs/L1LjzSzGgoLPIEs37xw9nlG37O/HbirClbxp7c2chpDS9a67K7MOC383v8AsSpSCpCAIAgCAIAgCAIAgCAIAgCA4yRhwLXAEHAgi4I5hGsTMZOLxWZ0slZHhpdcU7BGHu13NF9XWta4H2dgwGC8QhGHwm+vdVa7TqvFpYY/zM7dTMI2OeQSGguIaC5xsL2AGJPJem8FiaYxcpKK3nnDOnKslZUySygtJcWtYcDGxps1hHEb+d1UVajnLFn0Oyso29BQjt3t8WajVWvEk6rFlkxgYshjAWQYGbIZwGqmJnVZzjiLiAASTgAMSSdwCxietTZiyU5G0e1tTY9H0TT9qU6n5bF3kt0LepLdhzK2vpazobNbWfCO365FiZA0Y0sFnT3qHixs7qxgj4AcewkhTKdpCPxbTn7rT9ep2aXYXm/Pd4E3ijDAGtAaBgABYDsAUpLAopScni3izmhgIAgCAIAgCAIAgCAIAgCAIAgCAIAgOpXZMhnFpoo5PvNB8yvMoRlmjdSuKtJ405NcmRqv0bUEtyGPiJ3xvI8GuuB4LRK1pvuLOlp68hsbUua9MGaeXRFAfYqJR2tY76WWv9FHcyZHpJV+amvN+50pNEB+zU+Mf9CvLsnuZuXSSO+n9fYR6ID9qp8I/wCpRWT4h9JI7qf19juxaIoB7VRKexrG/W69foo72aZdJKny015v2NxQaNaCKxLHykfvHk+LW2B8Fsja013kOrp68nsTUeS9cWSSgyXDALQxRx/daAfFb4wjHJFZVuKtV41JN82dxejSEAQBAEAQBAEAQBAEAQBAEAQBAEAQBAEAQBAEAQBAEAQBAEAQBAEAQBAEAQBAEAQB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4" descr="data:image/jpeg;base64,/9j/4AAQSkZJRgABAQAAAQABAAD/2wCEAAkGBxQQEhQUEBQUFBUUFRQUFhUVFBQUFBQWFBQXFhUVFBQYHCggGBolHRUUITEhJSkrLi4uFx8zODUsNygtLisBCgoKDg0OGxAQGiwkHyQsLCwvLCwsLCwsLCwsLCwsLSwsLCwsLCwsLCwsLCwsLCwsLCwsLCwsLCwsLCwsLCwsLP/AABEIAOEA4QMBEQACEQEDEQH/xAAcAAEAAgIDAQAAAAAAAAAAAAAABgcBBQIECAP/xABGEAABAwIBCAYHBQUHBQEAAAABAAIDBBEhBQYHEjFBUWETInGBkaEUIzJSYoKxQnKSorIzU3PB0TRDY4PC0vAXJCWTsxX/xAAbAQEAAgMBAQAAAAAAAAAAAAAABAUBAwYCB//EADoRAAIBAgIGCAUDAwQDAAAAAAABAgMEETEFEiFBUXEGEyJhgZHR4TJCobHBFDPwI1LxJGJyghY0kv/aAAwDAQACEQMRAD8AvFAEAQBAEAQBAEAQBAfKeoZGLvc1o23cQPqsNpZnuFOc3hFN8jTVeeNHHgZg48GNc7zAt5rU7imt5YU9D3k9uphzaXua2bSJTD2WyO7gPqVrd3AmQ6PXLzaR1XaSYt0L/wATV5/WR4G5dG6u+a8mG6SYt8L/AMTVj9YuAfRupumvJnZh0iUx9psje4H6Fe1dwNM+j1ysmmbKlzxo5MBLqng9rm+ZFvNbFcU3vIdTQ95D5MeTT9zdQVDJBdjmuHFpB+i2pp5FfOnODwkmuZ9Vk8BAEAQBAEAQBAEAQBAEAQBAEAQBAEBgm21ARrLOe1NT3DT0zuDCNW/N+zwuo87mEctpcWuhLmvtktVd+fl/ghOVc/6iW4YRE3gz2vxnHwsoc7qby2HRW2gLantktZ9+XkRepr3yG73OceLnFx8So7k3mXNOhCCwikuSwOuZSsYmzVRx1lg9YC6DAXQDWQYI5CUpiYcUdinr3xm7HOaeLSWnxC9KTWRqnQhNYSSfPaSfJWf1RFYPIlb8ftfjGPjdSIXU1ntKa50DbVNsVqvuy8v8E2yNnvTVFg89C47nkat+T9njZTIXMJZ7DnbrQlzR2xWsu7Py/wAkmBviMVIKdrAygCAIAgCAIAgCAIAgCAIAgCA0ucOc0NEOudZ+6NttbtPuhaataNPPMsLHRta7fZ2R4vL3KuzhzvnqiQXase6NuDbfEdru9V9SvKfI7Oy0TQtsGljLi8/DgR10hKjlqopHBDIQBALoAgCAIAgCAXQHNshCGHFMkOb+d09KQGu1mb43Yt7jtb3LfTryhlkVV7omhcrFrCXFZ+5aOb2c8NaLMOrJvjdbW5lvvBWNKtGplmcbfaMrWjxltjxWXjwN2txXBAEAQBAEAQBAEAQBAEBBM78+hFeKlILxg6Ta1vEM4nnsUOvc4dmJ0ujNBuphUrrZuXHn6ZlYVNS55JcSSTckm5J4kqubxOwhTjBJJbD4XWDYEAQBAEAQBAEAQBAEAQBALoD7U9SWEFpIINwRgQeIKynga501JYNFnZoZ9CS0VWQHYBsmwO5P4HnsVhQusdkzkNKaDcMalutm9cOXoT1TTmQgCAIAgCAIAgCAICts+88760FM7q4tkkB9ri1p4bbnf9YFxcfLE63Q+h8MK1dbdy4d7/C3FcPkuoB1aWBwuhkXQC6AXQC6A5wROkNo2ueeDGlx8AspN5Hmc4wWMmlzeH3NxS5pVsns00o++BH5PIK2qhUfykGppWyp51V4bftibGPR3XH7MTe2T+gXtWlQiS6QWS3t+HufX/pvW/4P/sP+1Z/SVO48f+RWf+7y9zrT5gV7cRGx/Jsjb/msvLtaq3G2GnrGXzNc0/xiaityDVQ/taeZo46hc38TbjzWuVKcc0ydSvrar8FSL8cH5PBmuutZLF0AQC6AzdAZZJZDDWJY2YmemrqwVLursZI4+zwa4n7PPds2bJ1vcYdmRy2mNDa2Nagtu9Lf3rv7t/POy1YHIBAEAQBAEAQBAQLSLnV0QNNC4h5HrHD7IP2AeJ38ioVzXw7ETpdB6L6x/qKq2blx7+S3d5Vb33VcdkthxQyYQBACUBJcgZkVVWA7VEMZ+3ICCRxazae+wUinbTntyRU3mmra2bjjrS4L8vL7k/yTo6pIbGUOncN8h6l/4YwPfdTIWlOOe05m56QXdXZB6i7s/N7fLAlVNSsjFo2NYODWho8lJSSyKadSdR4zbb7z7LJ4CAIAgCA1OVc26WqHroWE+8BqPHY9titc6MJ5om22kbm3/bm13ZryewgmXtGT23dRv1x+7kNnfK8YHsNu1Q6lm1tgzo7PpJGXZuI4d6y8V6eRAqqmfE8sla5j27WuFiP6jmoTTTwZ0tOpCpFTg8U96PisHsygCAyx1kMMtPR1nV0gFNO67h+ycd4A9gniN3JWNrXx7EvA4/Tmi9TG4pLZ8y/PqT9TTmAgCAIAgCA0ed+XhRQFw/aP6sY29a208gP5cVpr1erjjvLHRli7utq/Ktr5e5RlVUF7iXEkkkknaSdpKqG8WfRIRUUksj4rB7CAIYO1kzJ0lTIIoGl7zuGwD3nHcOa9Qg5vCJqr3FOhB1KjwX8yLbzVzDhpLSTWmm4kerYfgad/xHHsVnRtow2vazidI6bq3OMKfZh9Xzf4JgpJRhAEAQHB0gG0gdpAQzg2GytOwg9hCDBnNDAQBAEBq8v5AhrWak7bkey8YPYeLXfy2LXUpRqLCRMs76taT1qb5rc+ZTedWbEuT32f1onGzJRsd8Lh9l313KrrUZU3tyO70fpKlew7OySzX5XFGiWksAgCGT7U05Y4FpsQQQRtBGIKyngeJxUk08i8czcvitgBJHSMs2QbMdzgOBt9Vb0KvWR7z57pSwdpWwXwvavTwN8txWBAEAQGCbbUC2lG575eNXUOcD6tvVjG7VG/vOPgqivU15Y7j6JouyVrQUWu09r5+xG7rQWYugCA72RclyVczYYRdztpx1WNG1zjuA+thvXuEHOWqiPdXNO2pOrUexebfBF45s5uxUEWpELuNukkI60hG88sTYbrq2pUo01gj59fX9W8qa08ty3L+b3vNwtpBCA1GX85KeibeeQBx9mMdaR3Y0Y257FrnVjBdpku1sa9zLClHHv3eZXmV9KE7yRTRtibuc/rvPyjqt81DneP5UdLbdG4LbWlj3LYvMilbnBVTk9LUzOvuEjmN/Ayw8lGlWqSzZc0tG2tJdmmvFY/c1xeTtLj2uJ+q8az4kpUqayivJAOI2EjsJCaz4h0qbzivI7tHlqphI6KomZbcJHFvewkg+C9KrOOTI9XR9tU+KmvIlWSdJtTFYVDGTt3kerktxuOqT3DuUmF5JfEsSnuejlGW2lJxfB7UWNm9nNT1w9Q/rAXdG7qyN5lvDmMFNp1YzyOYu7CvaywqR8dz8TcrYQwgOvX0Uc8bo5mh7HCxaf+YHmsSipLBmyjWnRmpweDRR2d+bb8nzapJdG+5jkttHuu+Iee1VFai6cu4+haN0jC9pa2Ulmvyu5+xobrUWIusAXQEizKy6aOoa4nqOIZIPhJ2921bqFTUliVuk7JXVBx3raufvkXo1wIBGIOIKuD521g8GZQwEAQEU0j5Y9HpSwHrz3YOOrbrnwIHzKNdVNWGHEutBWnXXOu8obfHd6+BSj3XKqzvDjdAFgGWNLiA0EkkAAYkkmwAHG6zgG0li8i9MyM2hQQWdYzPs6V23Hcxp90f1VtQo9XHvPnuldIO8rYr4VkvzzZI1vKsICAZ9Z++jl1PRkGUYPlwLYjvDR9p/bgL79iiV7nU7MczodFaFdfCrW2Q4b37FUzzOkcXyOL3uN3OcbuJ5lVzbbxZ2VOnCnFRgsEjgvJ7CyAsAIAgF1kyc6ed0bmvjcWPabtc02IPIrMZOLxRrqU4VYuE1imXJmDnkK5vRT2bUMF8LBsrR9po3HiP+CzoV+sWDzOF0top2kteG2D+nc/wTFSSmCA1ecmRWVsD4X4Xxa7ex49lw/5sutdWmqkdVkuyu52tZVI+K4rgUBV0zonvjkFnscWOHNpsbclTtOLwZ9Ip1I1IKcMmsUfK68nsXWQZY6xQF1aNcr+kUoY43fD1DxLTcs8sPlVpa1NaGD3HCaetOpudeK2S2+O/wBfElqklIEAQFL6Tsq9NVuYD1YR0Y+9tf54dyqrqetPDgd7oK26m1UnnLb4bv53kNuo5ci6AXQE/wBE2QulldUvHVi6sfOQjF3cD4nkplpTxeu9xzfSG91Kat45y2vlw8S21YnGhAQjSTnYaRgggdaeQXJ3xRm41h8R2DvO5RbmtqLBZl5obRn6mfWVF2F9Xw9Sm2i2AVYd0ZugF0B3G5LnIuIJiOPRP/ovWpLgzQ7ming5x80dV7S0kOBBG0EEEdoK84G5NNYrajjdDIugF0AugPtR1b4ZGSxGz43BzTzHHkdh5FZjJxeKNValCtTdOa2M9B5vZVbWU8czcNdouPdcMHN7jdXNOanFSR82u7eVvWlSluf+GbFeyOEBVWl/I+pJHUsGEnq5PvNF2HvGsO4KvvKeDU0df0cu9aEqEnltXLeV1dQjpxdALoCYaM8qdDWNaT1ZQYzwucWnxFu8qRaz1anMp9OW/XWjazjt9fp9i6lanAhAfGtqBFG97sAxrnH5RdYk8FibKVN1JqC3tI8411QZHucdrnOce1xufqqRvF4n1CEVCKisksPI+F1gyLoB2YncOJ3IMeJ6EzUyUKSkhiG0Nu48Xu6zie8nwVzShqQSPm1/cu4uJVOL2clsRt1sIZ1so1rYIpJZDZsbHPPY0XsOaxKSisWbKVKVWahHNvA875Vyi+pmkmk9qR2sd9hsa0cgAB3KlnNzk5M+lW1vG3pRpRyR1brybztZKydJVStihbrPebDgBvc47mjaSvUIOTwRpuLiFCm6lR4JfzDmXZmvmXT0TQS0Szb5XNBN/gB9gdmKtKVvGC7zhL/S1e6k1jqx4L88SSreVZp84c24K5hbMwa1jqyADpGHiHcOWwrXUpRqLBk2zv61rPWg9m9bmURljJz6WeSGT2o3WvuIIu1w5EEFVE4OEnFn0K2uI3FKNWGT/mB07rybhdAEAugLO0M5RJ9IgJwGrKwcL3a/uwYe8qfZS2OJyfSWglKFVb8U/DIs1TjlggNDn1k/0ihqG2uWsMjfvR9YW8Ld61V461NosNFV+pu4S3Y4Pk9hQN1Tn0UzdALoD7UkxY4OabOaQ4HgQbg+KY4bTDipLVlk9h6NoKkTRMkGx7Wu8RdXcXrJM+YVqbpVJQe5tHYXo1Ea0jVXR0E1tr9SPuc8a35dZR7qWFNltoOlr3sMd2L8ls+pRLiqo784oAgNxmfR9PW00Z2GVrjzbH1yO8Nt3rbRjrVEiDpKt1VpUkuGHns/J6FVwfOAgIHpfyn0dKyEHGd+P3I7Od5lg71Eu54Qw4l/0et+suHUeUV9Xl+SnlWnbBAW/olyGIoDUuHXnwb8MbTYW7Tc+CsrSnhHW4nF9ILx1K3UrKP39ifKWc8EAQFQ6Y6YNqYXja+Ig89R2H6lXXi7SZ2XRuo3RnDg/uvYgChnRhDAQyEBMdE8pbXgbnRSA92qR9FKtH/UKPpBFO0x4NfkuxWZwwQHGVtwQd4I8QhlPB4nmioi1Hub7rnN/C4j+So2sHgfUac9eClxSZ81g9hAZaUBeujis6WgivtYXR/hOHkQrW1ljTRwOnKXV3ku/B+fuSdSCoIJpen1aWNvvSj8rSVDvX2Eu86Lo3DG4lLhH7spwlVx2QQBATHROy+UGn3YpD+kfzUm0X9TwKTpBLCz5yX5LtVocMEBT+mSovVQs3MiJtze7H9I8FXXj7SR2PRuGFGcuL+y9yAqGdGLE4DacB2nYgxS2s9J5JpRDBFE3ZHGxg+VoH8ldxWEUj5hXqOpVlN7235s7a9GoIAgKg0yVAdVQs9yIk/O/D9Krrx9pI7Ho3BqjOXF/Ze5AFDOjF0AugCAluiwXyjHyZIfIKTa/uFNp5/6N80XirQ4QIAgPNmVz/3E/wDGl/8Ao5Uk/ifM+m2v7MP+K+x1F5N4ugF0Bb2h2W9PM3hKHfijaP8ASrCyfZa7zkOk0f61OX+3Dyb9SwFNOaK30zP9XTj4nnwAH81BvckdT0ZXaqPuRVF1AOqMXQC6AmmiN3/kO2GT6tUq0/c8Cj6QL/Sf9l+S7FZnEBAUppcH/f8A+THbxcqy7/c8Dt+j3/qf9n+CFXUUvD7Uh9Yy/vs/UF6jmjxV/blyf2PTLNg7Fdny9mUAQBAefM+coekV9Q8G4D9RvZGAzDvBPeqivLWqM+h6Ko9VaQjvax89po1pLAwgMoDCAnGiCHWrnO9yF35nNCl2a7ePcUPSKeFqo8ZfYuhWRxQQGHGwKBHmarl15JHDEOe93i4lUktrZ9PpR1acVwS+x8brybAgF0Ba2hmTqVA+KM+RCn2W85bpMttN8/wWUpxypW2mdvq6c/E8eIB/koN7kjqejL21F3Iqe6gHVBAEBJNHdX0WUack2D3OjPztIaPxaq32zwqIq9M09ezn3YPy9i/VbHABAVNppoyJaea2DmPjJ4FpDhftDj4FV95Hamdb0bqpwnT4NMrdQjpjBWQelMhVgnpoJR/eRRu7CWgkdxuFdQetFM+ZXNN0q0oPc2vqd5ejSEBrc5Mo+i0s829kbi3m61mDxIXipLVi2SLSj11eFPi0ecS4nE4k4k8SdpVMfSkklgjF1gyEAQC6AtDQpSf2mUjD1cYPMazn/Vin2SzZyvSWptp0+b/C/JaKnHLBAdDL9X0NNPJ7kUjh2hhI815m8Itm+2p9ZWhDi0vqebGqkPphm6AIBdAWtoXb1Kg84x5EqfZbzlukz201z/BZanHKkA0xwXpYne7Lt+80hQ7xdlPvOj6Nzwrzjxj9mU4q47ALJgXQH0pqgxPZI32mOa8drHBw8wsxeDxPFSCqQcHk015npXJla2eKOVhu2RjXj5hdXUXisUfNKtN05uEs08DsrJrNFnrkL06lfELa468ZPvt2C+4HEd61VqevDAn6Nu/0twqm7J8n/MTz5LGWOLXgtc0lrgdoIwIKqGsNjPoUZKSUo5M4rBku7RJM91AA/wBlkj2xni29/qXBWlq26e04bTsIxu3q70m+ZNFJKYICu9MuU9SnigG2Z5cfuRWP6nN8Col3LCOrxOh6PUNevKo/lX1f8ZUN1XHYhYAWQFgC6yC+tGuTugyfDcYyjpj/AJmLfy6qtbeOrTRwOmK/W3c+7Z5e5KFvKsICHaVq/oqB7b4zObGOYvrO8mlR7mWFNlvoOj1l3F/27SjlVndhAEAWAW/oZitTzu4yhv4Y2n/UrCyXZb7zkuksv6tOP+37t+hYamnNEV0m0vSZPmttYWSdzXjW8iSo90sabLjQVTUvY478V5rZ9ShnKrO6ZhAZugCAtPRBnGNU0chsRrPhvvBN3sHMEl3eeCn2lTZqM5LT9k1L9RHJ7Hz4loKac0EBTemSjjjqYnsAD5WEyW36pAa487XHcq68ilJNHY9Hqs5UZRlkns8dxX5KiHQnofMeh6CgpmEWPRte4bDrP65B5i9u5W9GOrBI+d6Sq9bdVJd7XlsN6tpBCAo7SxlDpa9zBshY1neeu79QVZdyxnhwO30DR1LXW/uePlsIYoxdi6AIDKA2uauSDW1UUIBs513ngxuLieGAt2kLZShrzSId9cq3t5VN+7m8vU9GMYGgACwAAA4AbFcHzptt4s5IYCApvTHlXpKmOBpwgaS7H7cljjzDQPxKuvJ4yUeB2HR631KUqr+Z4Lkvcr9RDoggCAyFgIvjRjR9Fk+MnbIXSfiNm/lDVa2scKa7zhdO1esvJL+1JeWf1JWpBTnXyjSiaKSNwuHsc0j7wIXmS1k0baNR0qkZrc0zzRVQljnNdta4tPa02P0VLlsPpuspJSWT2+Z8kMBAEBzgndG5r43FrmkOa4YEEbCFlNp4o8VIRqRcZLFMuzMfPyOta2KciOoGFjg2X4mc/h8FZ0a6msHmcRpLRU7aTlHbDjw5k1UgqCg9Jlf02UZuEerE35W3d+Zz1VXMsajO70LS6uzj34v+eBo8i0fT1EMW3pJGNPYXC/ldaoR1pJE+5q9VRlPgmel2tsABsGCuj5q3iZQBAef9I0BZlGo1h7TmvHMOY3+h8FVXCwqM77Q81KzhhuxX1I2tBZhAEBi6Au/RjmuaOEyzC001iRjeOPa1h57Se4blZ21LUji82cRpm/VxV1IfDH6vj6E2UkpQgOllnKTKWCSaU2bG255nY1o5kkDvXmUlFYs20KMq1RU45s8319Y6eWSWTF0j3Pd2uN7DkNncqaUnJts+j0aSpU4045JYHwWDaEAQHOCMuIa0XJIAA2knAALBlNLa8j0vkukEEMcY2MY1vgLK7jHVikfMq9V1asqj3ts7S9GoICidKGSfR617mizZvWjhrH2/zY/Mqq5hq1OZ3uhrnrrSKecez6fT7EQWgswgMIAgBQEkoM/K+GPo2zkttYF7Q9zRa2Djj43W+NzUSwxKqroa0qS1tXDlkR2SQuJc43LiSSdpJNyStLeLxLSKUUorJEx0TUHS5Qa87IWPk5XI1Gj8xPcpFrHGePAp9O1tS1cf7ml+S81ZnEBAEBBdJuaDq1jZqcXmiBBb+9ZtsPiGNuNyOCi3NHXWKzLvQ2klbSdOp8L38H6cSlpIy0lrgWuBsQRYg8CDsVa1gdpGSksVtRxQyc4InPcGsaXOcbBrQSSeQCyk3sR5lOMFrSeCLWzA0eGJzaiuaNcYxwmxDDfB77YF28Dd27J1C2w7UjldKaZ6xOlQeze+Pcu4sxTTmwgCAprSvnUKiT0WFwMURvIQfblFxq9jfrfgq+6q4vUR12grDq49fNbXly4+JX6hnRGEBlAYQEu0Y5L9IroyRdsQMruHVsG/mI8Futoa1Rd20rtM3HU2cuMuz55/QvhWxwAQBAQrStkX0ik6Vo69Pd+zExkesHZYB3yqLd09aGPAvdAXfVXHVvKezx3eniUcVWnaMxdDAQBAZQGLoBdAW3oTobRVExHtPbGOxjQ4+bx4Kws49ls5LpFVxqQp8Fj5/wCCzFMOcCAIAgNRljNmlqzeohY53v21X9muMSOS1zpQlmiXQvrihspzaXDd5GkZoyyeDfo3nkZX2+q1/pafAmPTl418S8kSDJOQaal/s8McZ2FwaNY9rzifFbY04xyRAr3dav8AuSb+3kbJeyOEAQFeaSM+RTtdTUrrzuFnvaf2IO4H3z5KLcV9VaqzL3ROi3XkqtVdlfX2KbVadkZQyYQBAZahlF36J8i9BSdK4WfUHWxGIjFwzuOLvmVlaU9WGtxOM6QXXW3HVLKGzx3+ngTdSihCAIDi9gcCCLgggjiDtCGU2nijz1ntkE0NU+Ox1D14zxYd1+INx3Knq0+rngfRLC7V3bqpvyfP3zI+tZKMXQBALoAgBKA9CaO6DoMnwNO1zTIeN5CXfQgdytqEdWmkcBpSt1t1N9+HlsJItxXhAVRWZ/Opcqz613092xOaMS3oxbXYOIJdcb1Cdxq1WnkdLT0R11jGUfj2vnjuLOyfXx1EbZIXh7HC4c037jwPJTE01ijnalOVOTjNYNHZWTwEAQBAfCsq2QsL5XtYxuJc4gAd5WG0trPUISm9WKxZVmeek4vDocn3aMQ6cixI/wAIbt/WOPDioVa63Q8zpdH6D2qpcf8Az6lZF18Sbk4knEknaSVCzOnSSWCMLBkIAgMoDfZl5BdXVLIwOoCHyHhGCL952DtWylT6yeBFvrtWlB1Hnkuftmeh42BoDWiwAAA4AbArhbD53KTk8WckMBAEAQEZz+za/wD0KezcJY7vjPE2xYTwP1AWi4pdZHZmi00Tf/pK3a+GWx+vh9igJWFpIcCCDYgixBGBBG4qqO8fFHzWTyEAQBYB96KmM0jI27ZHtYO1xAv5r1GOLSPFWoqcHN7k2en4YgxrWtwDQGjsAsFdI+aybbxZzQwfCvqhDE+R2xjHPPyi6w3gsT3Tg5yUVvPME0xkc57jdz3FzjxLjcnxKpW8XifSYRUIqKyWw7uRctz0b9emkcwnaBix1veYcCvcKkoZEe5s6NwsKi8d5P8AJWl54FqqnDvjhOrf5HX+qlxvP7kUNfo9vpT8/U3seliiIxbODw6Np89Zbf1VMhPQV2nkvM+NTpbpR+zinf2hrfqVh3cD1DQNy82l4keyppbqH3FPDHEPeeTI/tAwA77rTK8e5FhR6PQW2pJvlsIRlbK81W7WqJXyEbNY9Vv3WjAdyjTqSnmy7t7SjQWFOOB0lrJBhZAWAZQGEBziYXEAAkk2AGJJOwBD0uLL90fZs+gU41x66UB0mzq+7H3XPfdWlvS6uO3NnC6X0h+qrYR+COxd/f4/YlKkFSEAQBAEAQFX6VMzy69ZTtuf75gFyf8AFAHnyF9xUG6o/PHxOq0HpNbLaq/+L/Hp5FTkKCdM1gYWTyEAQEt0W0PTZRi4RNfKflGqPNwW+2jjUKnTVXUtGuLS/nkX4rQ4cICH6Vso9Bk+QDbM5sI+a7nfla5aLmWrTZa6Go9Zdx7tvl7lDKrO5CAIBdAEAQBAEAQBAEBkLBlLEtXRZmdbVrKhpFsYWEW/zSD5ePBTbWh88vA5vTmk0k7ak/8Ak/x6+RaannKBAEAQBAEAQGCL7UBT2kbMQwF1TStvEbukYNsR2lzR7n07NldcW+r2o5HZaI0uq6VGs+1ufHu5/crghRC9awMLJ5CAs/QfSXkqZSMQ1kYP3iXOH5WeCm2azZzXSKp2YQ5v8epbanHLhAVFptyjrSwQA+w10rhzcdVvkHKDeSyidT0eo4KdV8islCOkCAIAgCAIAgCAIAgMgLGJ6SxLF0c5iGoLaiqb6naxh2ykbCR7n17FKt7fX7Usij0tpZW6dGi+3vfD3+3MuMCysjjDKAIAgCAIAgCAIDBF9qAq7PvRxcunoG4nF8AsO0xfXV8OCgV7X5oeR1WjNOLBUrl8pevr58SqpIy0kEEEEggixBG0EKEdK1vRwWTyXHoRjtTTnjN9GBWFouyzkekL/rxXd+Sx1LKA4yPDQS42ABJJ2ADElDKWLwR5szqyt6ZVzT7nv6v3GgNZ5AKoqz1ptn0Gxt+ot403nv5vaapayWLoAgCAIAgCAIAgOcbC4gAEkmwAxJJ2ABYPSW9lp5i6OPZnr22sQWQHliDL/t8eCm0LX5p+Rzek9OJY0rZ85enr5cS0wLKecoZQBAEAQBAEAQBAEAQBARbOzMeCvBdYRTbpWjb/ABG4a3btWirbxqbcmWthpeta9n4ocH+Hu+xTucmaVTQuPSsJZfCVoJjPC5+yeRVdUpTp5nX2l9Qu1/Te3g8/fwLJ0K/2SX+Mf0tU60+A5npAsLlciwlKKEgelzOH0em9HYfWVILT8MWx5PbfV7zwUa5qascOJc6FtOurdY8o7fHcUgq07MIAgCAIAgCAIDICwekmze5uZqVNc4CFhDN8rgRGOPW3nkMVsp0p1MiNd3tC1jjUe3gs/L1LjzSzGgoLPIEs37xw9nlG37O/HbirClbxp7c2chpDS9a67K7MOC383v8AsSpSCpCAIAgCAIAgCAIAgCAIAgCA4yRhwLXAEHAgi4I5hGsTMZOLxWZ0slZHhpdcU7BGHu13NF9XWta4H2dgwGC8QhGHwm+vdVa7TqvFpYY/zM7dTMI2OeQSGguIaC5xsL2AGJPJem8FiaYxcpKK3nnDOnKslZUySygtJcWtYcDGxps1hHEb+d1UVajnLFn0Oyso29BQjt3t8WajVWvEk6rFlkxgYshjAWQYGbIZwGqmJnVZzjiLiAASTgAMSSdwCxietTZiyU5G0e1tTY9H0TT9qU6n5bF3kt0LepLdhzK2vpazobNbWfCO365FiZA0Y0sFnT3qHixs7qxgj4AcewkhTKdpCPxbTn7rT9ep2aXYXm/Pd4E3ijDAGtAaBgABYDsAUpLAopScni3izmhgIAgCAIAgCAIAgCAIAgCAIAgCAIAgOpXZMhnFpoo5PvNB8yvMoRlmjdSuKtJ405NcmRqv0bUEtyGPiJ3xvI8GuuB4LRK1pvuLOlp68hsbUua9MGaeXRFAfYqJR2tY76WWv9FHcyZHpJV+amvN+50pNEB+zU+Mf9CvLsnuZuXSSO+n9fYR6ID9qp8I/wCpRWT4h9JI7qf19juxaIoB7VRKexrG/W69foo72aZdJKny015v2NxQaNaCKxLHykfvHk+LW2B8Fsja013kOrp68nsTUeS9cWSSgyXDALQxRx/daAfFb4wjHJFZVuKtV41JN82dxejSEAQBAEAQBAEAQBAEAQBAEAQBAEAQBAEAQBAEAQBAEAQBAEAQBAEAQBAEAQBAEAQBAf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 descr="File:Henry Clay c1850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392680"/>
            <a:ext cx="2968625" cy="446532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ounded Rectangular Callout 8"/>
          <p:cNvSpPr/>
          <p:nvPr/>
        </p:nvSpPr>
        <p:spPr>
          <a:xfrm>
            <a:off x="3276600" y="2926080"/>
            <a:ext cx="3276600" cy="2057400"/>
          </a:xfrm>
          <a:prstGeom prst="wedgeRoundRectCallout">
            <a:avLst>
              <a:gd name="adj1" fmla="val 61197"/>
              <a:gd name="adj2" fmla="val 4835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 hope you’ve enjoyed learning about me…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2447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13967</TotalTime>
  <Words>756</Words>
  <Application>Microsoft Office PowerPoint</Application>
  <PresentationFormat>On-screen Show (4:3)</PresentationFormat>
  <Paragraphs>154</Paragraphs>
  <Slides>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Austin</vt:lpstr>
      <vt:lpstr>America’s History, 8th Edition, Chapter 13 Review Video</vt:lpstr>
      <vt:lpstr>Manifest Destiny: South and North</vt:lpstr>
      <vt:lpstr>War, Expansion, and Slavery, 1846 – 1850 </vt:lpstr>
      <vt:lpstr>War, Expansion, and Slavery, 1846 – 1850 </vt:lpstr>
      <vt:lpstr>The End of the Second Party System, 1850 - 1858</vt:lpstr>
      <vt:lpstr>Abraham Lincoln and the Republican Triumph, 1858 - 1860</vt:lpstr>
      <vt:lpstr>Quick Review (Videos in Description)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9 Review Video</dc:title>
  <dc:creator>Adam Norris</dc:creator>
  <cp:lastModifiedBy>adam</cp:lastModifiedBy>
  <cp:revision>602</cp:revision>
  <dcterms:created xsi:type="dcterms:W3CDTF">2013-08-26T14:38:25Z</dcterms:created>
  <dcterms:modified xsi:type="dcterms:W3CDTF">2014-11-09T21:41:56Z</dcterms:modified>
</cp:coreProperties>
</file>