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49833">
              <a:defRPr sz="1800">
                <a:solidFill>
                  <a:srgbClr val="000000"/>
                </a:solidFill>
                <a:effectLst/>
              </a:defRPr>
            </a:pPr>
            <a:r>
              <a:rPr sz="5851">
                <a:solidFill>
                  <a:srgbClr val="F4D799"/>
                </a:solidFill>
                <a:effectLst>
                  <a:outerShdw sx="100000" sy="100000" kx="0" ky="0" algn="b" rotWithShape="0" blurRad="19558" dist="19558" dir="16200000">
                    <a:srgbClr val="000000">
                      <a:alpha val="34000"/>
                    </a:srgbClr>
                  </a:outerShdw>
                </a:effectLst>
              </a:rPr>
              <a:t>APUSH Review: </a:t>
            </a:r>
            <a:r>
              <a:rPr i="1" sz="5851">
                <a:solidFill>
                  <a:srgbClr val="F4D799"/>
                </a:solidFill>
                <a:effectLst>
                  <a:outerShdw sx="100000" sy="100000" kx="0" ky="0" algn="b" rotWithShape="0" blurRad="19558" dist="19558" dir="16200000">
                    <a:srgbClr val="000000">
                      <a:alpha val="34000"/>
                    </a:srgbClr>
                  </a:outerShdw>
                </a:effectLst>
              </a:rPr>
              <a:t>America’s History</a:t>
            </a:r>
            <a:r>
              <a:rPr sz="5851">
                <a:solidFill>
                  <a:srgbClr val="F4D799"/>
                </a:solidFill>
                <a:effectLst>
                  <a:outerShdw sx="100000" sy="100000" kx="0" ky="0" algn="b" rotWithShape="0" blurRad="19558" dist="19558" dir="16200000">
                    <a:srgbClr val="000000">
                      <a:alpha val="34000"/>
                    </a:srgbClr>
                  </a:outerShdw>
                </a:effectLst>
              </a:rPr>
              <a:t>, Chapter 17 (8th Edition)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Check out the description for a link to this PowerPoint, as well as videos for the new curriculum.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664"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64">
                <a:solidFill>
                  <a:srgbClr val="BCB08F"/>
                </a:solidFill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rPr>
              <a:t>Labor Gets Organized Cont.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5279" indent="-335279" defTabSz="467359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80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Another Path: The American Federation of Labor</a:t>
            </a:r>
            <a:endParaRPr sz="2880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20320" dist="10160" dir="5400000">
                  <a:srgbClr val="FFFFFF"/>
                </a:outerShdw>
              </a:effectLst>
            </a:endParaRPr>
          </a:p>
          <a:p>
            <a:pPr lvl="1" marL="670559" indent="-335279" defTabSz="467359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Unlike the Knights, the AFL was comprised of </a:t>
            </a:r>
            <a:r>
              <a:rPr b="1"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skilled</a:t>
            </a:r>
            <a:r>
              <a:rPr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 workers only</a:t>
            </a:r>
            <a:endParaRPr sz="28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320" dist="10160" dir="5400000">
                  <a:srgbClr val="FFFFFF"/>
                </a:outerShdw>
              </a:effectLst>
            </a:endParaRPr>
          </a:p>
          <a:p>
            <a:pPr lvl="1" marL="670559" indent="-335279" defTabSz="467359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Led by Samuel Gompers, the AFL sought:</a:t>
            </a:r>
            <a:endParaRPr sz="28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320" dist="10160" dir="5400000">
                  <a:srgbClr val="FFFFFF"/>
                </a:outerShdw>
              </a:effectLst>
            </a:endParaRPr>
          </a:p>
          <a:p>
            <a:pPr lvl="2" marL="1005840" indent="-335279" defTabSz="467359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“Bread and butter” issues, or “pure-and-simple unionism”</a:t>
            </a:r>
            <a:endParaRPr sz="28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320" dist="10160" dir="5400000">
                  <a:srgbClr val="FFFFFF"/>
                </a:outerShdw>
              </a:effectLst>
            </a:endParaRPr>
          </a:p>
          <a:p>
            <a:pPr lvl="3" marL="1341119" indent="-335279" defTabSz="467359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Higher wages, shorter hours, and better working conditions</a:t>
            </a:r>
            <a:endParaRPr sz="28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0320" dist="10160" dir="5400000">
                  <a:srgbClr val="FFFFFF"/>
                </a:outerShdw>
              </a:effectLst>
            </a:endParaRPr>
          </a:p>
          <a:p>
            <a:pPr lvl="2" marL="1005840" indent="-335279" defTabSz="467359">
              <a:spcBef>
                <a:spcPts val="22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0320" dist="10160" dir="5400000">
                    <a:srgbClr val="FFFFFF"/>
                  </a:outerShdw>
                </a:effectLst>
              </a:rPr>
              <a:t>Membership increased to over 2 million at one point</a:t>
            </a:r>
          </a:p>
        </p:txBody>
      </p:sp>
      <p:pic>
        <p:nvPicPr>
          <p:cNvPr id="74" name="421px-Gompers-Samuel-189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4098" y="1117600"/>
            <a:ext cx="3276952" cy="4670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" grpId="1"/>
      <p:bldP build="whole" bldLvl="1" animBg="1" rev="0" advAuto="0" spid="7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0209" indent="-410209" defTabSz="554990">
              <a:lnSpc>
                <a:spcPct val="100000"/>
              </a:lnSpc>
              <a:spcBef>
                <a:spcPts val="3600"/>
              </a:spcBef>
              <a:buSzPct val="82000"/>
              <a:buChar char="•"/>
              <a:defRPr i="0" sz="1800">
                <a:solidFill>
                  <a:srgbClr val="000000"/>
                </a:solidFill>
                <a:effectLst/>
              </a:defRPr>
            </a:pPr>
            <a:r>
              <a:rPr sz="3609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Thanks for Watching</a:t>
            </a:r>
            <a:endParaRPr sz="3609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361949" indent="-361949" defTabSz="554990">
              <a:lnSpc>
                <a:spcPct val="100000"/>
              </a:lnSpc>
              <a:spcBef>
                <a:spcPts val="3600"/>
              </a:spcBef>
              <a:buSzPct val="75000"/>
              <a:buChar char="•"/>
              <a:defRPr i="0" sz="1800">
                <a:solidFill>
                  <a:srgbClr val="000000"/>
                </a:solidFill>
                <a:effectLst/>
              </a:defRPr>
            </a:pPr>
            <a:r>
              <a:rPr sz="3609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Please subscribe, share with others</a:t>
            </a:r>
            <a:endParaRPr sz="3609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361949" indent="-361949" defTabSz="554990">
              <a:lnSpc>
                <a:spcPct val="100000"/>
              </a:lnSpc>
              <a:spcBef>
                <a:spcPts val="3600"/>
              </a:spcBef>
              <a:buSzPct val="75000"/>
              <a:buChar char="•"/>
              <a:defRPr i="0" sz="1800">
                <a:solidFill>
                  <a:srgbClr val="000000"/>
                </a:solidFill>
                <a:effectLst/>
              </a:defRPr>
            </a:pPr>
            <a:r>
              <a:rPr sz="3609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Check out all my videos related to the new curriculum</a:t>
            </a:r>
            <a:endParaRPr sz="3609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361949" indent="-361949" defTabSz="554990">
              <a:lnSpc>
                <a:spcPct val="100000"/>
              </a:lnSpc>
              <a:spcBef>
                <a:spcPts val="3600"/>
              </a:spcBef>
              <a:buSzPct val="75000"/>
              <a:buChar char="•"/>
              <a:defRPr i="0" sz="1800">
                <a:solidFill>
                  <a:srgbClr val="000000"/>
                </a:solidFill>
                <a:effectLst/>
              </a:defRPr>
            </a:pPr>
            <a:r>
              <a:rPr sz="3609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Best of luck on all your tests!</a:t>
            </a:r>
          </a:p>
        </p:txBody>
      </p:sp>
      <p:pic>
        <p:nvPicPr>
          <p:cNvPr id="78" name="1869-cincinnati-red-stocking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4776" y="3460170"/>
            <a:ext cx="6118848" cy="4540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The Rise of Big Business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84014" y="2662535"/>
            <a:ext cx="11636772" cy="6358930"/>
          </a:xfrm>
          <a:prstGeom prst="rect">
            <a:avLst/>
          </a:prstGeom>
        </p:spPr>
        <p:txBody>
          <a:bodyPr/>
          <a:lstStyle/>
          <a:p>
            <a:pPr lvl="0" marL="230504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Innovators in Enterprise:</a:t>
            </a:r>
            <a:endParaRPr sz="1980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1B60F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Production and Sales:</a:t>
            </a:r>
            <a:endParaRPr sz="1980">
              <a:solidFill>
                <a:srgbClr val="1B60F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2" marL="691515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Gustavus Swift - assembly line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3" marL="92201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Vertical integration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 - company controls all aspects of production from beginning to end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3" marL="92201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Predatory pricing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 - lowering prices to eliminate competitors</a:t>
            </a:r>
            <a:endParaRPr b="1"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1" marL="461009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0255F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Standard Oil and the Rise of Trusts:</a:t>
            </a:r>
            <a:endParaRPr sz="1980">
              <a:solidFill>
                <a:srgbClr val="0255F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2" marL="691515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Rockefeller used vertical integration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2" marL="691515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Horizontal integration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 - merge competitor companies with his own to gain a market advantage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2" marL="691515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Trust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 - small group of individuals would hold stock from competing firms, thus controlling all of them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970" dist="6985" dir="5400000">
                  <a:srgbClr val="FFFFFF"/>
                </a:outerShdw>
              </a:effectLst>
            </a:endParaRPr>
          </a:p>
          <a:p>
            <a:pPr lvl="2" marL="691515" indent="-230504" defTabSz="321310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970" dist="6985" dir="5400000">
                    <a:srgbClr val="FFFFFF"/>
                  </a:outerShdw>
                </a:effectLst>
              </a:rPr>
              <a:t>JP Morgan eventually bought Carnegie’s Steel Company, created 1st $1 billion company</a:t>
            </a:r>
          </a:p>
        </p:txBody>
      </p:sp>
      <p:sp>
        <p:nvSpPr>
          <p:cNvPr id="38" name="Shape 38"/>
          <p:cNvSpPr/>
          <p:nvPr/>
        </p:nvSpPr>
        <p:spPr>
          <a:xfrm>
            <a:off x="289173" y="1981199"/>
            <a:ext cx="1247861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57200" indent="-457200" defTabSz="457200">
              <a:spcBef>
                <a:spcPts val="1600"/>
              </a:spcBef>
              <a:tabLst>
                <a:tab pos="139700" algn="l"/>
                <a:tab pos="457200" algn="l"/>
              </a:tabLst>
              <a:defRPr i="0"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9817"/>
                </a:solidFill>
                <a:latin typeface="Times"/>
                <a:ea typeface="Times"/>
                <a:cs typeface="Times"/>
                <a:sym typeface="Times"/>
              </a:rPr>
              <a:t>	Key Concept 6.1, I, C. Business leaders consolidated corporations into trusts and holding companies and defended their resulting status and privilege through theories such as Social Darwinism. </a:t>
            </a:r>
            <a:br>
              <a:rPr sz="1600">
                <a:latin typeface="Times"/>
                <a:ea typeface="Times"/>
                <a:cs typeface="Times"/>
                <a:sym typeface="Times"/>
              </a:rPr>
            </a:br>
            <a:endParaRPr sz="1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9" name="491px-Gustavus_Swift_enlarge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4741" y="488950"/>
            <a:ext cx="3277509" cy="3998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John_D._Rockefeller_188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1972" y="1358900"/>
            <a:ext cx="3355028" cy="4843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3"/>
      <p:bldP build="p" bldLvl="5" animBg="1" rev="0" advAuto="0" spid="37" grpId="2"/>
      <p:bldP build="whole" bldLvl="1" animBg="1" rev="0" advAuto="0" spid="40" grpId="4"/>
      <p:bldP build="whole" bldLvl="1" animBg="1" rev="0" advAuto="0"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188"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88">
                <a:solidFill>
                  <a:srgbClr val="BCB08F"/>
                </a:solidFill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</a:rPr>
              <a:t>The Rise of Big Business Cont.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736947" y="2750790"/>
            <a:ext cx="11530907" cy="6182421"/>
          </a:xfrm>
          <a:prstGeom prst="rect">
            <a:avLst/>
          </a:prstGeom>
        </p:spPr>
        <p:txBody>
          <a:bodyPr/>
          <a:lstStyle/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Innovators in Enterprise:</a:t>
            </a:r>
            <a:endParaRPr sz="2268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1B60F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Assessing the Industrialists: </a:t>
            </a:r>
            <a:endParaRPr sz="2268">
              <a:solidFill>
                <a:srgbClr val="1B60F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Robber Barons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v. </a:t>
            </a:r>
            <a:r>
              <a:rPr i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Industrial Statesmen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3" marL="1056131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Depending on the economy, views often change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0255F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A National Consumer Culture:</a:t>
            </a:r>
            <a:endParaRPr sz="2268">
              <a:solidFill>
                <a:srgbClr val="0255F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Department stores were able to cut prices significantly 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3" marL="1056131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Macy’s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Home-order catalogs helped those living in rural areas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3" marL="1056131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Sears and Montgomery Ward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Advertisements appeared all over the nation, including outdoors on billboards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188"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88">
                <a:solidFill>
                  <a:srgbClr val="BCB08F"/>
                </a:solidFill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</a:rPr>
              <a:t>The Rise of Big Business Cont.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38534" y="2751832"/>
            <a:ext cx="11527732" cy="6180336"/>
          </a:xfrm>
          <a:prstGeom prst="rect">
            <a:avLst/>
          </a:prstGeom>
        </p:spPr>
        <p:txBody>
          <a:bodyPr/>
          <a:lstStyle/>
          <a:p>
            <a:pPr lvl="0" marL="268223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The Corporate Workplace</a:t>
            </a:r>
            <a:endParaRPr sz="2304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White-collar workers - professional positions; Blue-collar workers - manual labor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1B60F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Managers and Salesment</a:t>
            </a:r>
            <a:endParaRPr sz="2304">
              <a:solidFill>
                <a:srgbClr val="1B60F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New middle managers emerged - in charge of goods and labor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Sales positions increased throughout the US with opportunity for $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1" marL="536447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0255F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Women in the Corporate Office</a:t>
            </a:r>
            <a:endParaRPr sz="2304">
              <a:solidFill>
                <a:srgbClr val="0255F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By the end of the 1800s, 77% of stenographers were women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Clerking and secretarial opportunities for women increased and paid better than other domestic jobs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256" dist="8128" dir="5400000">
                  <a:srgbClr val="FFFFFF"/>
                </a:outerShdw>
              </a:effectLst>
            </a:endParaRPr>
          </a:p>
          <a:p>
            <a:pPr lvl="2" marL="804671" indent="-268223" defTabSz="373887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256" dist="8128" dir="5400000">
                    <a:srgbClr val="FFFFFF"/>
                  </a:outerShdw>
                </a:effectLst>
              </a:rPr>
              <a:t>4 million women worked by 1900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188"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88">
                <a:solidFill>
                  <a:srgbClr val="BCB08F"/>
                </a:solidFill>
                <a:effectLst>
                  <a:outerShdw sx="100000" sy="100000" kx="0" ky="0" algn="b" rotWithShape="0" blurRad="11557" dist="11557" dir="16200000">
                    <a:srgbClr val="000000">
                      <a:alpha val="50000"/>
                    </a:srgbClr>
                  </a:outerShdw>
                </a:effectLst>
              </a:rPr>
              <a:t>The Rise of Big Business Cont.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739725" y="2772816"/>
            <a:ext cx="11525350" cy="6138368"/>
          </a:xfrm>
          <a:prstGeom prst="rect">
            <a:avLst/>
          </a:prstGeom>
        </p:spPr>
        <p:txBody>
          <a:bodyPr/>
          <a:lstStyle/>
          <a:p>
            <a:pPr lvl="0" marL="201167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On the Shop Floor:</a:t>
            </a:r>
            <a:endParaRPr sz="1727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Deskilling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</a:t>
            </a: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of labor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- instituting remote tasks that requires less autonomy of the worker (assembly line and mass production)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Scientific Management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 - Frederick Taylor (Taylorism)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3" marL="804671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Using strict rules to govern worker behavior - timed tasks, same tasks over and over</a:t>
            </a:r>
            <a:endParaRPr b="1"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1B60F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Health Hazards and Pollution</a:t>
            </a:r>
            <a:endParaRPr sz="1727">
              <a:solidFill>
                <a:srgbClr val="1B60F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Dangerous conditions were in many industries - RR 1 in 20 deaths or disabilities, 2,000 coalminers died per year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Why did people work? Needed $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1" marL="402335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0255F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Unskilled Labor and Discrimination</a:t>
            </a:r>
            <a:endParaRPr sz="1727">
              <a:solidFill>
                <a:srgbClr val="0255F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Men and unions discriminated against women - should stay at home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1 in 5 children under 16 worked outside the home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2192" dist="6096" dir="5400000">
                  <a:srgbClr val="FFFFFF"/>
                </a:outerShdw>
              </a:effectLst>
            </a:endParaRPr>
          </a:p>
          <a:p>
            <a:pPr lvl="2" marL="603504" indent="-201167" defTabSz="280415">
              <a:spcBef>
                <a:spcPts val="13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2192" dist="6096" dir="5400000">
                    <a:srgbClr val="FFFFFF"/>
                  </a:outerShdw>
                </a:effectLst>
              </a:rPr>
              <a:t>African Americans were often paid the least amount, women worked in mostly domestic service roles</a:t>
            </a:r>
          </a:p>
        </p:txBody>
      </p:sp>
      <p:pic>
        <p:nvPicPr>
          <p:cNvPr id="50" name="200px-Frederick_Winslow_Taylor_cro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3800" y="1581150"/>
            <a:ext cx="25400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p" bldLvl="5" animBg="1" rev="0" advAuto="0"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Immigrants, East and West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754409" y="2728515"/>
            <a:ext cx="11495982" cy="6226970"/>
          </a:xfrm>
          <a:prstGeom prst="rect">
            <a:avLst/>
          </a:prstGeom>
        </p:spPr>
        <p:txBody>
          <a:bodyPr/>
          <a:lstStyle/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31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Immigrants were the ideal labor supply - abundant, worked for little $, hard to unionize - language barriers</a:t>
            </a:r>
            <a:endParaRPr sz="231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Newcomers from Europe</a:t>
            </a:r>
            <a:endParaRPr sz="2196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Post-1892, many immigrants came through Ellis Island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“New Immigrants” were mostly from Southern and Eastern Europe (Italy, Greece, Russia, etc.) - 3 million were Jews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Many of these immigrants took low-paying jobs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0" marL="255651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Asian Americans and Exclusion</a:t>
            </a:r>
            <a:endParaRPr sz="2196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Chinese immigrants faced extreme prejudice and violence out West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2" marL="766953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Worked in restaurants and laundries, as they were the only jobs available</a:t>
            </a:r>
            <a:endParaRPr sz="2196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5494" dist="7747" dir="5400000">
                  <a:srgbClr val="FFFFFF"/>
                </a:outerShdw>
              </a:effectLst>
            </a:endParaRPr>
          </a:p>
          <a:p>
            <a:pPr lvl="1" marL="511302" indent="-255651" defTabSz="356362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Chinese Exclusion Act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5494" dist="7747" dir="5400000">
                    <a:srgbClr val="FFFFFF"/>
                  </a:outerShdw>
                </a:effectLst>
              </a:rPr>
              <a:t> (1882) - barred Chinese from coming to US, repealed in 1943</a:t>
            </a:r>
          </a:p>
        </p:txBody>
      </p:sp>
      <p:sp>
        <p:nvSpPr>
          <p:cNvPr id="54" name="Shape 54"/>
          <p:cNvSpPr/>
          <p:nvPr/>
        </p:nvSpPr>
        <p:spPr>
          <a:xfrm>
            <a:off x="558390" y="2070099"/>
            <a:ext cx="1188802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57200" indent="-457200" algn="l" defTabSz="457200">
              <a:spcBef>
                <a:spcPts val="1600"/>
              </a:spcBef>
              <a:tabLst>
                <a:tab pos="139700" algn="l"/>
                <a:tab pos="457200" algn="l"/>
              </a:tabLst>
              <a:defRPr i="0"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009E17"/>
                </a:solidFill>
                <a:latin typeface="Times"/>
                <a:ea typeface="Times"/>
                <a:cs typeface="Times"/>
                <a:sym typeface="Times"/>
              </a:rPr>
              <a:t>	Key Concept 6.1, II, A. The industrial workforce expanded through migration across national borders and internal </a:t>
            </a:r>
            <a:br>
              <a:rPr sz="2000">
                <a:solidFill>
                  <a:srgbClr val="009E17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sz="2000">
                <a:solidFill>
                  <a:srgbClr val="009E17"/>
                </a:solidFill>
                <a:latin typeface="Times"/>
                <a:ea typeface="Times"/>
                <a:cs typeface="Times"/>
                <a:sym typeface="Times"/>
              </a:rPr>
              <a:t>migration, leading to a more diverse workforce, lower wages, and an increase in child labor. </a:t>
            </a:r>
            <a:br>
              <a:rPr sz="1600">
                <a:latin typeface="Times"/>
                <a:ea typeface="Times"/>
                <a:cs typeface="Times"/>
                <a:sym typeface="Times"/>
              </a:rPr>
            </a:br>
            <a:endParaRPr sz="1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5" name="Chinese_railroad_workers_in_snow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00" y="2184400"/>
            <a:ext cx="63500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552px-The_only_one_barred_out_cph.3b4868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7000" y="546100"/>
            <a:ext cx="70104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2"/>
      <p:bldP build="whole" bldLvl="1" animBg="1" rev="0" advAuto="0" spid="56" grpId="4"/>
      <p:bldP build="whole" bldLvl="1" animBg="1" rev="0" advAuto="0" spid="54" grpId="1"/>
      <p:bldP build="whole" bldLvl="1" animBg="1" rev="0" advAuto="0" spid="55" grpId="3"/>
      <p:bldP build="whole" bldLvl="1" animBg="1" rev="0" advAuto="0" spid="56" grpId="6"/>
      <p:bldP build="whole" bldLvl="1" animBg="1" rev="0" advAuto="0" spid="55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Labor Gets Organized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42900" y="2720429"/>
            <a:ext cx="11519000" cy="6243142"/>
          </a:xfrm>
          <a:prstGeom prst="rect">
            <a:avLst/>
          </a:prstGeom>
        </p:spPr>
        <p:txBody>
          <a:bodyPr/>
          <a:lstStyle/>
          <a:p>
            <a:pPr lvl="0" marL="264032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The Emergence of a Labor Movement</a:t>
            </a:r>
            <a:endParaRPr sz="2268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Great RR Strike of 1877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- reaction to wage cuts, protests erupted in many cities across the country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More than 50 people died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Many workers were </a:t>
            </a: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blacklisted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 - prevented from being hired in the future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1" marL="528065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Farmers’ plight: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Despised tariffs, argued RRs exploited them - high rates for shipping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National Grange (The Grange) - brought farmers together to discuss their situation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Greenback Labor Party - national movement that sought an 8-hour work day and better working conditions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6002" dist="8001" dir="5400000">
                  <a:srgbClr val="FFFFFF"/>
                </a:outerShdw>
              </a:effectLst>
            </a:endParaRPr>
          </a:p>
          <a:p>
            <a:pPr lvl="2" marL="792098" indent="-264032" defTabSz="368045">
              <a:spcBef>
                <a:spcPts val="17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Granger Laws - 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6002" dist="8001" dir="5400000">
                    <a:srgbClr val="FFFFFF"/>
                  </a:outerShdw>
                </a:effectLst>
              </a:rPr>
              <a:t>state laws that regulated RRs, many later were overturned </a:t>
            </a:r>
          </a:p>
        </p:txBody>
      </p:sp>
      <p:pic>
        <p:nvPicPr>
          <p:cNvPr id="60" name="800px-Harpers_8_11_1877_Blockade_of_Engines_at_Martinsburg_W_V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3606" y="5403850"/>
            <a:ext cx="5661494" cy="3927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1"/>
      <p:bldP build="whole" bldLvl="1" animBg="1" rev="0" advAuto="0" spid="60" grpId="2"/>
      <p:bldP build="whole" bldLvl="1" animBg="1" rev="0" advAuto="0" spid="6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664"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64">
                <a:solidFill>
                  <a:srgbClr val="BCB08F"/>
                </a:solidFill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rPr>
              <a:t>Labor Gets Organized Cont.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981571" y="2745134"/>
            <a:ext cx="11288068" cy="6193732"/>
          </a:xfrm>
          <a:prstGeom prst="rect">
            <a:avLst/>
          </a:prstGeom>
        </p:spPr>
        <p:txBody>
          <a:bodyPr/>
          <a:lstStyle/>
          <a:p>
            <a:pPr lvl="0" marL="226314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The Knights of Labor</a:t>
            </a:r>
            <a:endParaRPr sz="1944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1" marL="452628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Founded in 1869, advocated employees should own shops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1" marL="452628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Characteristics of the Knights: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2" marL="678942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Open membership - skilled and unskilled workers, women and blacks were welcomed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1" marL="452628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Goals of the Knights?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2" marL="678942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Workplace safety laws, elimination of child labor, income tax for wealthy, public ownership of RRs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1" marL="452628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At its height, the Knights had 750,000 members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1" marL="452628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Haymarket Square Riot</a:t>
            </a: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 - Meeting of workers to gain 8-hour workday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2" marL="678942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At the meeting, someone threw a bomb, killing and injuring many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2" marL="678942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Many anarchists were found guilty and sentenced to death</a:t>
            </a:r>
            <a:endParaRPr sz="1944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3716" dist="6858" dir="5400000">
                  <a:srgbClr val="FFFFFF"/>
                </a:outerShdw>
              </a:effectLst>
            </a:endParaRPr>
          </a:p>
          <a:p>
            <a:pPr lvl="2" marL="678942" indent="-226314" defTabSz="315468">
              <a:spcBef>
                <a:spcPts val="15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1944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3716" dist="6858" dir="5400000">
                    <a:srgbClr val="FFFFFF"/>
                  </a:outerShdw>
                </a:effectLst>
              </a:rPr>
              <a:t>The Knights of Labor were associated with the Haymarket Square Riot, leading to their downfall </a:t>
            </a:r>
          </a:p>
        </p:txBody>
      </p:sp>
      <p:sp>
        <p:nvSpPr>
          <p:cNvPr id="64" name="Shape 64"/>
          <p:cNvSpPr/>
          <p:nvPr/>
        </p:nvSpPr>
        <p:spPr>
          <a:xfrm>
            <a:off x="800862" y="2044699"/>
            <a:ext cx="1140307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36731C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Key Concept 6.1, II., B. Labor and managements battled for control over wages and working conditions, </a:t>
            </a:r>
            <a:endParaRPr sz="2000">
              <a:solidFill>
                <a:srgbClr val="36731C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36731C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with workers organizing local and national unions and/or directly confronting corporate power.</a:t>
            </a:r>
          </a:p>
        </p:txBody>
      </p:sp>
      <p:pic>
        <p:nvPicPr>
          <p:cNvPr id="65" name="Powderly-terence-189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369" y="222250"/>
            <a:ext cx="3403231" cy="403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HaymarketRiot-Harper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9592" y="920750"/>
            <a:ext cx="8512025" cy="5905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3"/>
      <p:bldP build="whole" bldLvl="1" animBg="1" rev="0" advAuto="0" spid="64" grpId="1"/>
      <p:bldP build="whole" bldLvl="1" animBg="1" rev="0" advAuto="0" spid="66" grpId="4"/>
      <p:bldP build="whole" bldLvl="1" animBg="1" rev="0" advAuto="0" spid="66" grpId="5"/>
      <p:bldP build="p" bldLvl="5" animBg="1" rev="0" advAuto="0" spid="6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664"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64">
                <a:solidFill>
                  <a:srgbClr val="BCB08F"/>
                </a:solidFill>
                <a:effectLst>
                  <a:outerShdw sx="100000" sy="100000" kx="0" ky="0" algn="b" rotWithShape="0" blurRad="12446" dist="12446" dir="16200000">
                    <a:srgbClr val="000000">
                      <a:alpha val="50000"/>
                    </a:srgbClr>
                  </a:outerShdw>
                </a:effectLst>
              </a:rPr>
              <a:t>Labor Gets Organized Cont.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6897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2800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Farmers and Workers: The Cooperative Alliance:</a:t>
            </a:r>
            <a:endParaRPr sz="2807">
              <a:solidFill>
                <a:srgbClr val="FF2800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1" marL="653795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Farmers’ Alliance</a:t>
            </a: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 - sought to establish cooperative stores - eliminate the middlemen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2" marL="980693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A separate, Colored Farmers’ Alliance was established as well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2" marL="980693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Eventually, they morph into the **Populist Party** (Chapter 20)</a:t>
            </a:r>
            <a:endParaRPr sz="2807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19812" dist="9906" dir="5400000">
                  <a:srgbClr val="FFFFFF"/>
                </a:outerShdw>
              </a:effectLst>
            </a:endParaRPr>
          </a:p>
          <a:p>
            <a:pPr lvl="1" marL="653795" indent="-326897" defTabSz="455675">
              <a:spcBef>
                <a:spcPts val="2100"/>
              </a:spcBef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b="1"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Interstate Commerce Act</a:t>
            </a:r>
            <a:r>
              <a:rPr sz="2807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19812" dist="9906" dir="5400000">
                    <a:srgbClr val="FFFFFF"/>
                  </a:outerShdw>
                </a:effectLst>
              </a:rPr>
              <a:t> - created the ICC, allowed the government to investigate RRs, mostly symbolic at first</a:t>
            </a:r>
          </a:p>
        </p:txBody>
      </p:sp>
      <p:pic>
        <p:nvPicPr>
          <p:cNvPr id="70" name="600px-US-InterstateCommerceCommission-Se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2910" y="1576200"/>
            <a:ext cx="4996365" cy="4984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2"/>
      <p:bldP build="p" bldLvl="5" animBg="1" rev="0" advAuto="0" spid="6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