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gif"/><Relationship Id="rId4"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8.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jpeg"/><Relationship Id="rId4" Type="http://schemas.openxmlformats.org/officeDocument/2006/relationships/image" Target="../media/image1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cap="none" sz="1800">
                <a:solidFill>
                  <a:srgbClr val="000000"/>
                </a:solidFill>
              </a:defRPr>
            </a:pPr>
            <a:r>
              <a:rPr cap="all" sz="7200">
                <a:solidFill>
                  <a:srgbClr val="535353"/>
                </a:solidFill>
              </a:rPr>
              <a:t>APUSH Review: </a:t>
            </a:r>
            <a:r>
              <a:rPr cap="all" i="1" sz="7200">
                <a:solidFill>
                  <a:srgbClr val="535353"/>
                </a:solidFill>
              </a:rPr>
              <a:t>America’s History</a:t>
            </a:r>
            <a:r>
              <a:rPr cap="all" sz="7200">
                <a:solidFill>
                  <a:srgbClr val="535353"/>
                </a:solidFill>
              </a:rPr>
              <a:t>, Chapter 18 (8th Edition)</a:t>
            </a:r>
          </a:p>
        </p:txBody>
      </p:sp>
      <p:sp>
        <p:nvSpPr>
          <p:cNvPr id="33" name="Shape 33"/>
          <p:cNvSpPr/>
          <p:nvPr>
            <p:ph type="body" idx="1"/>
          </p:nvPr>
        </p:nvSpPr>
        <p:spPr>
          <a:prstGeom prst="rect">
            <a:avLst/>
          </a:prstGeom>
        </p:spPr>
        <p:txBody>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cap="none" sz="1800">
                <a:solidFill>
                  <a:srgbClr val="000000"/>
                </a:solidFill>
              </a:defRPr>
            </a:pPr>
            <a:r>
              <a:rPr cap="all" sz="7200">
                <a:solidFill>
                  <a:srgbClr val="535353"/>
                </a:solidFill>
              </a:rPr>
              <a:t>Science and Faith</a:t>
            </a:r>
          </a:p>
        </p:txBody>
      </p:sp>
      <p:sp>
        <p:nvSpPr>
          <p:cNvPr id="76" name="Shape 76"/>
          <p:cNvSpPr/>
          <p:nvPr>
            <p:ph type="body" idx="1"/>
          </p:nvPr>
        </p:nvSpPr>
        <p:spPr>
          <a:prstGeom prst="rect">
            <a:avLst/>
          </a:prstGeom>
        </p:spPr>
        <p:txBody>
          <a:bodyPr/>
          <a:lstStyle/>
          <a:p>
            <a:pPr lvl="0" marL="435609" indent="-435609" defTabSz="572516">
              <a:lnSpc>
                <a:spcPct val="100000"/>
              </a:lnSpc>
              <a:spcBef>
                <a:spcPts val="3500"/>
              </a:spcBef>
              <a:buSzPct val="30000"/>
              <a:buBlip>
                <a:blip r:embed="rId2"/>
              </a:buBlip>
              <a:defRPr sz="1800">
                <a:solidFill>
                  <a:srgbClr val="000000"/>
                </a:solidFill>
              </a:defRPr>
            </a:pPr>
            <a:r>
              <a:rPr sz="3528">
                <a:solidFill>
                  <a:srgbClr val="922D00"/>
                </a:solidFill>
              </a:rPr>
              <a:t>Darwinism and Its Critics</a:t>
            </a:r>
            <a:endParaRPr sz="3528">
              <a:solidFill>
                <a:srgbClr val="922D00"/>
              </a:solidFill>
            </a:endParaRPr>
          </a:p>
          <a:p>
            <a:pPr lvl="1" marL="871219" indent="-435609" defTabSz="572516">
              <a:lnSpc>
                <a:spcPct val="100000"/>
              </a:lnSpc>
              <a:spcBef>
                <a:spcPts val="3500"/>
              </a:spcBef>
              <a:buSzPct val="30000"/>
              <a:buBlip>
                <a:blip r:embed="rId2"/>
              </a:buBlip>
              <a:defRPr sz="1800">
                <a:solidFill>
                  <a:srgbClr val="000000"/>
                </a:solidFill>
              </a:defRPr>
            </a:pPr>
            <a:r>
              <a:rPr sz="3528">
                <a:solidFill>
                  <a:srgbClr val="0F0402"/>
                </a:solidFill>
              </a:rPr>
              <a:t>Herbert Spencer and “Social Darwinism” - “survival of the fittest” </a:t>
            </a:r>
            <a:endParaRPr sz="3528">
              <a:solidFill>
                <a:srgbClr val="0F0402"/>
              </a:solidFill>
            </a:endParaRPr>
          </a:p>
          <a:p>
            <a:pPr lvl="2" marL="1306830" indent="-435609" defTabSz="572516">
              <a:lnSpc>
                <a:spcPct val="100000"/>
              </a:lnSpc>
              <a:spcBef>
                <a:spcPts val="3500"/>
              </a:spcBef>
              <a:buSzPct val="30000"/>
              <a:buBlip>
                <a:blip r:embed="rId2"/>
              </a:buBlip>
              <a:defRPr sz="1800">
                <a:solidFill>
                  <a:srgbClr val="000000"/>
                </a:solidFill>
              </a:defRPr>
            </a:pPr>
            <a:r>
              <a:rPr sz="3528">
                <a:solidFill>
                  <a:srgbClr val="0F0402"/>
                </a:solidFill>
              </a:rPr>
              <a:t>Used by wealthy to justify their wealth</a:t>
            </a:r>
            <a:endParaRPr sz="3528">
              <a:solidFill>
                <a:srgbClr val="0F0402"/>
              </a:solidFill>
            </a:endParaRPr>
          </a:p>
          <a:p>
            <a:pPr lvl="2" marL="1306830" indent="-435609" defTabSz="572516">
              <a:lnSpc>
                <a:spcPct val="100000"/>
              </a:lnSpc>
              <a:spcBef>
                <a:spcPts val="3500"/>
              </a:spcBef>
              <a:buSzPct val="30000"/>
              <a:buBlip>
                <a:blip r:embed="rId2"/>
              </a:buBlip>
              <a:defRPr sz="1800">
                <a:solidFill>
                  <a:srgbClr val="000000"/>
                </a:solidFill>
              </a:defRPr>
            </a:pPr>
            <a:r>
              <a:rPr sz="3528">
                <a:solidFill>
                  <a:srgbClr val="0F0402"/>
                </a:solidFill>
              </a:rPr>
              <a:t>Success and wealth showed wealthy were “naturally selected”</a:t>
            </a:r>
            <a:endParaRPr sz="3528">
              <a:solidFill>
                <a:srgbClr val="0F0402"/>
              </a:solidFill>
            </a:endParaRPr>
          </a:p>
          <a:p>
            <a:pPr lvl="1" marL="871219" indent="-435609" defTabSz="572516">
              <a:lnSpc>
                <a:spcPct val="100000"/>
              </a:lnSpc>
              <a:spcBef>
                <a:spcPts val="3500"/>
              </a:spcBef>
              <a:buSzPct val="30000"/>
              <a:buBlip>
                <a:blip r:embed="rId2"/>
              </a:buBlip>
              <a:defRPr sz="1800">
                <a:solidFill>
                  <a:srgbClr val="000000"/>
                </a:solidFill>
              </a:defRPr>
            </a:pPr>
            <a:r>
              <a:rPr sz="3528">
                <a:solidFill>
                  <a:srgbClr val="0F0402"/>
                </a:solidFill>
              </a:rPr>
              <a:t>Eugenics:</a:t>
            </a:r>
            <a:endParaRPr sz="3528">
              <a:solidFill>
                <a:srgbClr val="0F0402"/>
              </a:solidFill>
            </a:endParaRPr>
          </a:p>
          <a:p>
            <a:pPr lvl="2" marL="1306830" indent="-435609" defTabSz="572516">
              <a:lnSpc>
                <a:spcPct val="100000"/>
              </a:lnSpc>
              <a:spcBef>
                <a:spcPts val="3500"/>
              </a:spcBef>
              <a:buSzPct val="30000"/>
              <a:buBlip>
                <a:blip r:embed="rId2"/>
              </a:buBlip>
              <a:defRPr sz="1800">
                <a:solidFill>
                  <a:srgbClr val="000000"/>
                </a:solidFill>
              </a:defRPr>
            </a:pPr>
            <a:r>
              <a:rPr sz="3528">
                <a:solidFill>
                  <a:srgbClr val="0F0402"/>
                </a:solidFill>
              </a:rPr>
              <a:t>Practice of preventing certain individuals from reproducing</a:t>
            </a:r>
          </a:p>
        </p:txBody>
      </p:sp>
      <p:sp>
        <p:nvSpPr>
          <p:cNvPr id="77" name="Shape 77"/>
          <p:cNvSpPr/>
          <p:nvPr/>
        </p:nvSpPr>
        <p:spPr>
          <a:xfrm>
            <a:off x="450800" y="1981199"/>
            <a:ext cx="12345989" cy="172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1200"/>
              </a:spcBef>
              <a:defRPr sz="1800">
                <a:solidFill>
                  <a:srgbClr val="000000"/>
                </a:solidFill>
              </a:defRPr>
            </a:pPr>
            <a:r>
              <a:rPr sz="2000">
                <a:solidFill>
                  <a:srgbClr val="00B413"/>
                </a:solidFill>
                <a:latin typeface="Times"/>
                <a:ea typeface="Times"/>
                <a:cs typeface="Times"/>
                <a:sym typeface="Times"/>
              </a:rPr>
              <a:t>Key Concept 6.3, I, C: Business leaders consolidated corporations into trusts and holding companies and defended their resulting status and privilege through theories such as Social Darwinism. </a:t>
            </a:r>
            <a:br>
              <a:rPr sz="2000">
                <a:solidFill>
                  <a:srgbClr val="00B413"/>
                </a:solidFill>
                <a:latin typeface="Times"/>
                <a:ea typeface="Times"/>
                <a:cs typeface="Times"/>
                <a:sym typeface="Times"/>
              </a:rPr>
            </a:br>
            <a:endParaRPr sz="2000">
              <a:solidFill>
                <a:srgbClr val="00B413"/>
              </a:solidFill>
              <a:latin typeface="Times"/>
              <a:ea typeface="Times"/>
              <a:cs typeface="Times"/>
              <a:sym typeface="Times"/>
            </a:endParaRPr>
          </a:p>
          <a:p>
            <a:pPr lvl="0" marL="457200" indent="-457200" algn="l" defTabSz="457200">
              <a:spcBef>
                <a:spcPts val="1600"/>
              </a:spcBef>
              <a:tabLst>
                <a:tab pos="139700" algn="l"/>
                <a:tab pos="457200" algn="l"/>
              </a:tabLst>
              <a:defRPr sz="1800">
                <a:solidFill>
                  <a:srgbClr val="000000"/>
                </a:solidFill>
              </a:defRPr>
            </a:pPr>
            <a:endParaRPr sz="1200">
              <a:latin typeface="Times"/>
              <a:ea typeface="Times"/>
              <a:cs typeface="Times"/>
              <a:sym typeface="Times"/>
            </a:endParaRPr>
          </a:p>
        </p:txBody>
      </p:sp>
      <p:pic>
        <p:nvPicPr>
          <p:cNvPr id="78" name="389px-Herbert_Spencer.jpg"/>
          <p:cNvPicPr/>
          <p:nvPr/>
        </p:nvPicPr>
        <p:blipFill>
          <a:blip r:embed="rId3">
            <a:extLst/>
          </a:blip>
          <a:stretch>
            <a:fillRect/>
          </a:stretch>
        </p:blipFill>
        <p:spPr>
          <a:xfrm>
            <a:off x="9711390" y="4438650"/>
            <a:ext cx="3033060" cy="467044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2" fill="hold">
                                  <p:stCondLst>
                                    <p:cond delay="0"/>
                                  </p:stCondLst>
                                  <p:iterate type="el" backwards="0">
                                    <p:tmAbs val="0"/>
                                  </p:iterate>
                                  <p:childTnLst>
                                    <p:set>
                                      <p:cBhvr>
                                        <p:cTn id="16" fill="hold"/>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3" fill="hold">
                                  <p:stCondLst>
                                    <p:cond delay="0"/>
                                  </p:stCondLst>
                                  <p:iterate type="el" backwards="0">
                                    <p:tmAbs val="0"/>
                                  </p:iterate>
                                  <p:childTnLst>
                                    <p:set>
                                      <p:cBhvr>
                                        <p:cTn id="20" fill="hold"/>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xit" presetSubtype="0" presetID="1" grpId="4" fill="hold">
                                  <p:stCondLst>
                                    <p:cond delay="0"/>
                                  </p:stCondLst>
                                  <p:iterate type="el" backwards="0">
                                    <p:tmAbs val="0"/>
                                  </p:iterate>
                                  <p:childTnLst>
                                    <p:set>
                                      <p:cBhvr>
                                        <p:cTn id="28" fill="hold">
                                          <p:stCondLst>
                                            <p:cond delay="0"/>
                                          </p:stCondLst>
                                        </p:cTn>
                                        <p:tgtEl>
                                          <p:spTgt spid="7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2"/>
      <p:bldP build="p" bldLvl="5" animBg="1" rev="0" advAuto="0" spid="76" grpId="1"/>
      <p:bldP build="whole" bldLvl="1" animBg="1" rev="0" advAuto="0" spid="78" grpId="4"/>
      <p:bldP build="whole" bldLvl="1" animBg="1" rev="0" advAuto="0" spid="77"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p>
            <a:pPr lvl="0">
              <a:defRPr cap="none" sz="1800">
                <a:solidFill>
                  <a:srgbClr val="000000"/>
                </a:solidFill>
              </a:defRPr>
            </a:pPr>
            <a:r>
              <a:rPr cap="all" sz="7200">
                <a:solidFill>
                  <a:srgbClr val="535353"/>
                </a:solidFill>
              </a:rPr>
              <a:t>Science and Faith</a:t>
            </a:r>
          </a:p>
        </p:txBody>
      </p:sp>
      <p:sp>
        <p:nvSpPr>
          <p:cNvPr id="81" name="Shape 81"/>
          <p:cNvSpPr/>
          <p:nvPr>
            <p:ph type="body" idx="1"/>
          </p:nvPr>
        </p:nvSpPr>
        <p:spPr>
          <a:prstGeom prst="rect">
            <a:avLst/>
          </a:prstGeom>
        </p:spPr>
        <p:txBody>
          <a:bodyPr/>
          <a:lstStyle/>
          <a:p>
            <a:pPr lvl="0" marL="431165" indent="-431165" defTabSz="566674">
              <a:lnSpc>
                <a:spcPct val="100000"/>
              </a:lnSpc>
              <a:spcBef>
                <a:spcPts val="3400"/>
              </a:spcBef>
              <a:buSzPct val="30000"/>
              <a:buBlip>
                <a:blip r:embed="rId2"/>
              </a:buBlip>
              <a:defRPr sz="1800">
                <a:solidFill>
                  <a:srgbClr val="000000"/>
                </a:solidFill>
              </a:defRPr>
            </a:pPr>
            <a:r>
              <a:rPr sz="3492">
                <a:solidFill>
                  <a:srgbClr val="922D00"/>
                </a:solidFill>
              </a:rPr>
              <a:t>Realism in the Arts</a:t>
            </a:r>
            <a:endParaRPr sz="3492">
              <a:solidFill>
                <a:srgbClr val="922D00"/>
              </a:solidFill>
            </a:endParaRPr>
          </a:p>
          <a:p>
            <a:pPr lvl="1" marL="862330" indent="-431165" defTabSz="566674">
              <a:lnSpc>
                <a:spcPct val="100000"/>
              </a:lnSpc>
              <a:spcBef>
                <a:spcPts val="3400"/>
              </a:spcBef>
              <a:buSzPct val="30000"/>
              <a:buBlip>
                <a:blip r:embed="rId2"/>
              </a:buBlip>
              <a:defRPr sz="1800">
                <a:solidFill>
                  <a:srgbClr val="000000"/>
                </a:solidFill>
              </a:defRPr>
            </a:pPr>
            <a:r>
              <a:rPr sz="3492">
                <a:solidFill>
                  <a:srgbClr val="0F0402"/>
                </a:solidFill>
              </a:rPr>
              <a:t>Realism:</a:t>
            </a:r>
            <a:endParaRPr sz="3492">
              <a:solidFill>
                <a:srgbClr val="0F0402"/>
              </a:solidFill>
            </a:endParaRPr>
          </a:p>
          <a:p>
            <a:pPr lvl="2" marL="1293495" indent="-431165" defTabSz="566674">
              <a:lnSpc>
                <a:spcPct val="100000"/>
              </a:lnSpc>
              <a:spcBef>
                <a:spcPts val="3400"/>
              </a:spcBef>
              <a:buSzPct val="30000"/>
              <a:buBlip>
                <a:blip r:embed="rId2"/>
              </a:buBlip>
              <a:defRPr sz="1800">
                <a:solidFill>
                  <a:srgbClr val="000000"/>
                </a:solidFill>
              </a:defRPr>
            </a:pPr>
            <a:r>
              <a:rPr sz="3492">
                <a:solidFill>
                  <a:srgbClr val="0F0402"/>
                </a:solidFill>
              </a:rPr>
              <a:t>Representing life in realistic terms</a:t>
            </a:r>
            <a:endParaRPr sz="3492">
              <a:solidFill>
                <a:srgbClr val="0F0402"/>
              </a:solidFill>
            </a:endParaRPr>
          </a:p>
          <a:p>
            <a:pPr lvl="1" marL="862330" indent="-431165" defTabSz="566674">
              <a:lnSpc>
                <a:spcPct val="100000"/>
              </a:lnSpc>
              <a:spcBef>
                <a:spcPts val="3400"/>
              </a:spcBef>
              <a:buSzPct val="30000"/>
              <a:buBlip>
                <a:blip r:embed="rId2"/>
              </a:buBlip>
              <a:defRPr sz="1800">
                <a:solidFill>
                  <a:srgbClr val="000000"/>
                </a:solidFill>
              </a:defRPr>
            </a:pPr>
            <a:r>
              <a:rPr sz="3492">
                <a:solidFill>
                  <a:srgbClr val="0F0402"/>
                </a:solidFill>
              </a:rPr>
              <a:t>Mark Twain:</a:t>
            </a:r>
            <a:endParaRPr sz="3492">
              <a:solidFill>
                <a:srgbClr val="0F0402"/>
              </a:solidFill>
            </a:endParaRPr>
          </a:p>
          <a:p>
            <a:pPr lvl="2" marL="1293495" indent="-431165" defTabSz="566674">
              <a:lnSpc>
                <a:spcPct val="100000"/>
              </a:lnSpc>
              <a:spcBef>
                <a:spcPts val="3400"/>
              </a:spcBef>
              <a:buSzPct val="30000"/>
              <a:buBlip>
                <a:blip r:embed="rId2"/>
              </a:buBlip>
              <a:defRPr sz="1800">
                <a:solidFill>
                  <a:srgbClr val="000000"/>
                </a:solidFill>
              </a:defRPr>
            </a:pPr>
            <a:r>
              <a:rPr sz="3492">
                <a:solidFill>
                  <a:srgbClr val="0F0402"/>
                </a:solidFill>
              </a:rPr>
              <a:t>Coined the term, “Gilded Age”</a:t>
            </a:r>
            <a:endParaRPr sz="3492">
              <a:solidFill>
                <a:srgbClr val="0F0402"/>
              </a:solidFill>
            </a:endParaRPr>
          </a:p>
          <a:p>
            <a:pPr lvl="2" marL="1293495" indent="-431165" defTabSz="566674">
              <a:lnSpc>
                <a:spcPct val="100000"/>
              </a:lnSpc>
              <a:spcBef>
                <a:spcPts val="3400"/>
              </a:spcBef>
              <a:buSzPct val="30000"/>
              <a:buBlip>
                <a:blip r:embed="rId2"/>
              </a:buBlip>
              <a:defRPr sz="1800">
                <a:solidFill>
                  <a:srgbClr val="000000"/>
                </a:solidFill>
              </a:defRPr>
            </a:pPr>
            <a:r>
              <a:rPr sz="3492">
                <a:solidFill>
                  <a:srgbClr val="0F0402"/>
                </a:solidFill>
              </a:rPr>
              <a:t>Anti-imperialist, critic of American progress</a:t>
            </a:r>
            <a:endParaRPr sz="3492">
              <a:solidFill>
                <a:srgbClr val="0F0402"/>
              </a:solidFill>
            </a:endParaRPr>
          </a:p>
          <a:p>
            <a:pPr lvl="1" marL="862330" indent="-431165" defTabSz="566674">
              <a:lnSpc>
                <a:spcPct val="100000"/>
              </a:lnSpc>
              <a:spcBef>
                <a:spcPts val="3400"/>
              </a:spcBef>
              <a:buSzPct val="30000"/>
              <a:buBlip>
                <a:blip r:embed="rId2"/>
              </a:buBlip>
              <a:defRPr sz="1800">
                <a:solidFill>
                  <a:srgbClr val="000000"/>
                </a:solidFill>
              </a:defRPr>
            </a:pPr>
            <a:r>
              <a:rPr sz="3492">
                <a:solidFill>
                  <a:srgbClr val="0F0402"/>
                </a:solidFill>
              </a:rPr>
              <a:t>Many realism and modernism artists were men</a:t>
            </a:r>
          </a:p>
        </p:txBody>
      </p:sp>
      <p:pic>
        <p:nvPicPr>
          <p:cNvPr id="82" name="382px-Mark_Twain,_Brady-Handy_photo_portrait,_Feb_7,_1871,_cropped.jpg"/>
          <p:cNvPicPr/>
          <p:nvPr/>
        </p:nvPicPr>
        <p:blipFill>
          <a:blip r:embed="rId3">
            <a:extLst/>
          </a:blip>
          <a:stretch>
            <a:fillRect/>
          </a:stretch>
        </p:blipFill>
        <p:spPr>
          <a:xfrm>
            <a:off x="8727371" y="1968500"/>
            <a:ext cx="3439229" cy="540193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2" fill="hold">
                                  <p:stCondLst>
                                    <p:cond delay="0"/>
                                  </p:stCondLst>
                                  <p:iterate type="el" backwards="0">
                                    <p:tmAbs val="0"/>
                                  </p:iterate>
                                  <p:childTnLst>
                                    <p:set>
                                      <p:cBhvr>
                                        <p:cTn id="24" fill="hold"/>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8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8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1" grpId="1"/>
      <p:bldP build="whole" bldLvl="1" animBg="1" rev="0" advAuto="0" spid="82"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a:defRPr cap="none" sz="1800">
                <a:solidFill>
                  <a:srgbClr val="000000"/>
                </a:solidFill>
              </a:defRPr>
            </a:pPr>
            <a:r>
              <a:rPr cap="all" sz="7200">
                <a:solidFill>
                  <a:srgbClr val="535353"/>
                </a:solidFill>
              </a:rPr>
              <a:t>Science and Faith</a:t>
            </a:r>
          </a:p>
        </p:txBody>
      </p:sp>
      <p:sp>
        <p:nvSpPr>
          <p:cNvPr id="85" name="Shape 85"/>
          <p:cNvSpPr/>
          <p:nvPr>
            <p:ph type="body" idx="1"/>
          </p:nvPr>
        </p:nvSpPr>
        <p:spPr>
          <a:prstGeom prst="rect">
            <a:avLst/>
          </a:prstGeom>
        </p:spPr>
        <p:txBody>
          <a:bodyPr/>
          <a:lstStyle/>
          <a:p>
            <a:pPr lvl="0" marL="346709" indent="-346709" defTabSz="455675">
              <a:lnSpc>
                <a:spcPct val="100000"/>
              </a:lnSpc>
              <a:spcBef>
                <a:spcPts val="2800"/>
              </a:spcBef>
              <a:buSzPct val="30000"/>
              <a:buBlip>
                <a:blip r:embed="rId2"/>
              </a:buBlip>
              <a:defRPr sz="1800">
                <a:solidFill>
                  <a:srgbClr val="000000"/>
                </a:solidFill>
              </a:defRPr>
            </a:pPr>
            <a:r>
              <a:rPr sz="2807">
                <a:solidFill>
                  <a:srgbClr val="922D00"/>
                </a:solidFill>
              </a:rPr>
              <a:t>Religion: Diversity and Innovation</a:t>
            </a:r>
            <a:endParaRPr sz="2807">
              <a:solidFill>
                <a:srgbClr val="922D00"/>
              </a:solidFill>
            </a:endParaRPr>
          </a:p>
          <a:p>
            <a:pPr lvl="1" marL="693419" indent="-346709" defTabSz="455675">
              <a:lnSpc>
                <a:spcPct val="100000"/>
              </a:lnSpc>
              <a:spcBef>
                <a:spcPts val="2800"/>
              </a:spcBef>
              <a:buSzPct val="30000"/>
              <a:buBlip>
                <a:blip r:embed="rId2"/>
              </a:buBlip>
              <a:defRPr sz="1800">
                <a:solidFill>
                  <a:srgbClr val="000000"/>
                </a:solidFill>
              </a:defRPr>
            </a:pPr>
            <a:r>
              <a:rPr sz="2807">
                <a:solidFill>
                  <a:srgbClr val="007AFC"/>
                </a:solidFill>
              </a:rPr>
              <a:t>Immigrant Faiths</a:t>
            </a:r>
            <a:endParaRPr sz="2807">
              <a:solidFill>
                <a:srgbClr val="007AFC"/>
              </a:solidFill>
            </a:endParaRPr>
          </a:p>
          <a:p>
            <a:pPr lvl="2" marL="1040129" indent="-346709" defTabSz="455675">
              <a:lnSpc>
                <a:spcPct val="100000"/>
              </a:lnSpc>
              <a:spcBef>
                <a:spcPts val="2800"/>
              </a:spcBef>
              <a:buSzPct val="30000"/>
              <a:buBlip>
                <a:blip r:embed="rId2"/>
              </a:buBlip>
              <a:defRPr sz="1800">
                <a:solidFill>
                  <a:srgbClr val="000000"/>
                </a:solidFill>
              </a:defRPr>
            </a:pPr>
            <a:r>
              <a:rPr sz="2807">
                <a:solidFill>
                  <a:srgbClr val="0F0402"/>
                </a:solidFill>
              </a:rPr>
              <a:t>Catholic and Jewish immigrants struggled to keep their traditions vs. becoming “American”</a:t>
            </a:r>
            <a:endParaRPr sz="2807">
              <a:solidFill>
                <a:srgbClr val="0F0402"/>
              </a:solidFill>
            </a:endParaRPr>
          </a:p>
          <a:p>
            <a:pPr lvl="2" marL="1040129" indent="-346709" defTabSz="455675">
              <a:lnSpc>
                <a:spcPct val="100000"/>
              </a:lnSpc>
              <a:spcBef>
                <a:spcPts val="2800"/>
              </a:spcBef>
              <a:buSzPct val="30000"/>
              <a:buBlip>
                <a:blip r:embed="rId2"/>
              </a:buBlip>
              <a:defRPr sz="1800">
                <a:solidFill>
                  <a:srgbClr val="000000"/>
                </a:solidFill>
              </a:defRPr>
            </a:pPr>
            <a:r>
              <a:rPr sz="2807">
                <a:solidFill>
                  <a:srgbClr val="0F0402"/>
                </a:solidFill>
              </a:rPr>
              <a:t>Italians and Poles often established their own parishes and schools</a:t>
            </a:r>
            <a:endParaRPr sz="2807">
              <a:solidFill>
                <a:srgbClr val="0F0402"/>
              </a:solidFill>
            </a:endParaRPr>
          </a:p>
          <a:p>
            <a:pPr lvl="1" marL="693419" indent="-346709" defTabSz="455675">
              <a:lnSpc>
                <a:spcPct val="100000"/>
              </a:lnSpc>
              <a:spcBef>
                <a:spcPts val="2800"/>
              </a:spcBef>
              <a:buSzPct val="30000"/>
              <a:buBlip>
                <a:blip r:embed="rId2"/>
              </a:buBlip>
              <a:defRPr sz="1800">
                <a:solidFill>
                  <a:srgbClr val="000000"/>
                </a:solidFill>
              </a:defRPr>
            </a:pPr>
            <a:r>
              <a:rPr sz="2807">
                <a:solidFill>
                  <a:srgbClr val="007AFC"/>
                </a:solidFill>
              </a:rPr>
              <a:t>Protestant Innovations:</a:t>
            </a:r>
            <a:endParaRPr sz="2807">
              <a:solidFill>
                <a:srgbClr val="007AFC"/>
              </a:solidFill>
            </a:endParaRPr>
          </a:p>
          <a:p>
            <a:pPr lvl="2" marL="1040129" indent="-346709" defTabSz="455675">
              <a:lnSpc>
                <a:spcPct val="100000"/>
              </a:lnSpc>
              <a:spcBef>
                <a:spcPts val="2800"/>
              </a:spcBef>
              <a:buSzPct val="30000"/>
              <a:buBlip>
                <a:blip r:embed="rId2"/>
              </a:buBlip>
              <a:defRPr sz="1800">
                <a:solidFill>
                  <a:srgbClr val="000000"/>
                </a:solidFill>
              </a:defRPr>
            </a:pPr>
            <a:r>
              <a:rPr sz="2807">
                <a:solidFill>
                  <a:srgbClr val="0F0402"/>
                </a:solidFill>
              </a:rPr>
              <a:t>American Protective Association (APA)</a:t>
            </a:r>
            <a:endParaRPr sz="2807">
              <a:solidFill>
                <a:srgbClr val="0F0402"/>
              </a:solidFill>
            </a:endParaRPr>
          </a:p>
          <a:p>
            <a:pPr lvl="3" marL="1386839" indent="-346709" defTabSz="455675">
              <a:lnSpc>
                <a:spcPct val="100000"/>
              </a:lnSpc>
              <a:spcBef>
                <a:spcPts val="2800"/>
              </a:spcBef>
              <a:buSzPct val="30000"/>
              <a:buBlip>
                <a:blip r:embed="rId2"/>
              </a:buBlip>
              <a:defRPr sz="1800">
                <a:solidFill>
                  <a:srgbClr val="000000"/>
                </a:solidFill>
              </a:defRPr>
            </a:pPr>
            <a:r>
              <a:rPr sz="2807">
                <a:solidFill>
                  <a:srgbClr val="0F0402"/>
                </a:solidFill>
              </a:rPr>
              <a:t>Similar to the Know-Nothing Party of the 1840s and 1850s</a:t>
            </a:r>
            <a:endParaRPr sz="2807">
              <a:solidFill>
                <a:srgbClr val="0F0402"/>
              </a:solidFill>
            </a:endParaRPr>
          </a:p>
          <a:p>
            <a:pPr lvl="3" marL="1386839" indent="-346709" defTabSz="455675">
              <a:lnSpc>
                <a:spcPct val="100000"/>
              </a:lnSpc>
              <a:spcBef>
                <a:spcPts val="2800"/>
              </a:spcBef>
              <a:buSzPct val="30000"/>
              <a:buBlip>
                <a:blip r:embed="rId2"/>
              </a:buBlip>
              <a:defRPr sz="1800">
                <a:solidFill>
                  <a:srgbClr val="000000"/>
                </a:solidFill>
              </a:defRPr>
            </a:pPr>
            <a:r>
              <a:rPr sz="2807">
                <a:solidFill>
                  <a:srgbClr val="0F0402"/>
                </a:solidFill>
              </a:rPr>
              <a:t>Sought to ban Catholics from holding office</a:t>
            </a:r>
          </a:p>
        </p:txBody>
      </p:sp>
      <p:sp>
        <p:nvSpPr>
          <p:cNvPr id="86" name="Shape 86"/>
          <p:cNvSpPr/>
          <p:nvPr/>
        </p:nvSpPr>
        <p:spPr>
          <a:xfrm>
            <a:off x="153479" y="1822450"/>
            <a:ext cx="12697843" cy="240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1200"/>
              </a:spcBef>
              <a:defRPr sz="1800">
                <a:solidFill>
                  <a:srgbClr val="000000"/>
                </a:solidFill>
              </a:defRPr>
            </a:pPr>
            <a:r>
              <a:rPr sz="2000">
                <a:solidFill>
                  <a:srgbClr val="00B413"/>
                </a:solidFill>
                <a:latin typeface="Times"/>
                <a:ea typeface="Times"/>
                <a:cs typeface="Times"/>
                <a:sym typeface="Times"/>
              </a:rPr>
              <a:t>Key Concept 6.2, I, C: Immigrants sought both to “Americanize” and to maintain</a:t>
            </a:r>
            <a:br>
              <a:rPr sz="2000">
                <a:solidFill>
                  <a:srgbClr val="00B413"/>
                </a:solidFill>
                <a:latin typeface="Times"/>
                <a:ea typeface="Times"/>
                <a:cs typeface="Times"/>
                <a:sym typeface="Times"/>
              </a:rPr>
            </a:br>
            <a:r>
              <a:rPr sz="2000">
                <a:solidFill>
                  <a:srgbClr val="00B413"/>
                </a:solidFill>
                <a:latin typeface="Times"/>
                <a:ea typeface="Times"/>
                <a:cs typeface="Times"/>
                <a:sym typeface="Times"/>
              </a:rPr>
              <a:t>their unique identities; along with others, such as some African Americans and women, they were able to take advantage of new career opportunities even in the face of widespread social prejudices. </a:t>
            </a:r>
            <a:br>
              <a:rPr sz="2000">
                <a:solidFill>
                  <a:srgbClr val="00B413"/>
                </a:solidFill>
                <a:latin typeface="Times"/>
                <a:ea typeface="Times"/>
                <a:cs typeface="Times"/>
                <a:sym typeface="Times"/>
              </a:rPr>
            </a:br>
            <a:endParaRPr sz="2000">
              <a:solidFill>
                <a:srgbClr val="00B413"/>
              </a:solidFill>
              <a:latin typeface="Times"/>
              <a:ea typeface="Times"/>
              <a:cs typeface="Times"/>
              <a:sym typeface="Times"/>
            </a:endParaRPr>
          </a:p>
          <a:p>
            <a:pPr lvl="0" marL="457200" indent="-457200" algn="l" defTabSz="457200">
              <a:spcBef>
                <a:spcPts val="1600"/>
              </a:spcBef>
              <a:tabLst>
                <a:tab pos="139700" algn="l"/>
                <a:tab pos="457200" algn="l"/>
              </a:tabLst>
              <a:defRPr sz="1800">
                <a:solidFill>
                  <a:srgbClr val="000000"/>
                </a:solidFill>
              </a:defRPr>
            </a:pPr>
            <a:br>
              <a:rPr sz="1600">
                <a:latin typeface="Times"/>
                <a:ea typeface="Times"/>
                <a:cs typeface="Times"/>
                <a:sym typeface="Times"/>
              </a:rPr>
            </a:br>
            <a:endParaRPr sz="1600">
              <a:latin typeface="Times"/>
              <a:ea typeface="Times"/>
              <a:cs typeface="Times"/>
              <a:sym typeface="Times"/>
            </a:endParaRPr>
          </a:p>
        </p:txBody>
      </p:sp>
      <p:sp>
        <p:nvSpPr>
          <p:cNvPr id="87" name="Shape 87"/>
          <p:cNvSpPr/>
          <p:nvPr/>
        </p:nvSpPr>
        <p:spPr>
          <a:xfrm>
            <a:off x="22510" y="6508749"/>
            <a:ext cx="12959780"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1200"/>
              </a:spcBef>
              <a:defRPr sz="1800">
                <a:solidFill>
                  <a:srgbClr val="000000"/>
                </a:solidFill>
              </a:defRPr>
            </a:pPr>
            <a:r>
              <a:rPr sz="2000">
                <a:solidFill>
                  <a:srgbClr val="00B413"/>
                </a:solidFill>
                <a:latin typeface="Times"/>
                <a:ea typeface="Times"/>
                <a:cs typeface="Times"/>
                <a:sym typeface="Times"/>
              </a:rPr>
              <a:t>Key Concept 6.3, I, B: Increasingly prominent racist and nativist theories, along with Supreme Court decisions such as </a:t>
            </a:r>
            <a:r>
              <a:rPr i="1" sz="2000">
                <a:solidFill>
                  <a:srgbClr val="00B413"/>
                </a:solidFill>
                <a:latin typeface="Times"/>
                <a:ea typeface="Times"/>
                <a:cs typeface="Times"/>
                <a:sym typeface="Times"/>
              </a:rPr>
              <a:t>Plessy v. Ferguson</a:t>
            </a:r>
            <a:r>
              <a:rPr sz="2000">
                <a:solidFill>
                  <a:srgbClr val="00B413"/>
                </a:solidFill>
                <a:latin typeface="Times"/>
                <a:ea typeface="Times"/>
                <a:cs typeface="Times"/>
                <a:sym typeface="Times"/>
              </a:rPr>
              <a:t>, were used to justify violence as well as local and national policies of discrimination and segregation. </a:t>
            </a:r>
            <a:endParaRPr sz="1200">
              <a:solidFill>
                <a:srgbClr val="00B413"/>
              </a:solidFill>
              <a:latin typeface="Times"/>
              <a:ea typeface="Times"/>
              <a:cs typeface="Times"/>
              <a:sym typeface="Times"/>
            </a:endParaRPr>
          </a:p>
          <a:p>
            <a:pPr lvl="0" algn="l" defTabSz="457200">
              <a:spcBef>
                <a:spcPts val="1200"/>
              </a:spcBef>
              <a:defRPr sz="1800">
                <a:solidFill>
                  <a:srgbClr val="000000"/>
                </a:solidFill>
              </a:defRPr>
            </a:pPr>
            <a:br>
              <a:rPr sz="1600">
                <a:latin typeface="Times"/>
                <a:ea typeface="Times"/>
                <a:cs typeface="Times"/>
                <a:sym typeface="Times"/>
              </a:rPr>
            </a:br>
            <a:endParaRPr sz="1600">
              <a:latin typeface="Times"/>
              <a:ea typeface="Times"/>
              <a:cs typeface="Times"/>
              <a:sym typeface="Times"/>
            </a:endParaRPr>
          </a:p>
        </p:txBody>
      </p:sp>
      <p:pic>
        <p:nvPicPr>
          <p:cNvPr id="88" name="JFKBerlinSpeech.jpg"/>
          <p:cNvPicPr/>
          <p:nvPr/>
        </p:nvPicPr>
        <p:blipFill>
          <a:blip r:embed="rId3">
            <a:extLst/>
          </a:blip>
          <a:stretch>
            <a:fillRect/>
          </a:stretch>
        </p:blipFill>
        <p:spPr>
          <a:xfrm>
            <a:off x="8839200" y="3454400"/>
            <a:ext cx="3810000" cy="2844800"/>
          </a:xfrm>
          <a:prstGeom prst="rect">
            <a:avLst/>
          </a:prstGeom>
          <a:ln w="12700">
            <a:miter lim="400000"/>
          </a:ln>
        </p:spPr>
      </p:pic>
      <p:sp>
        <p:nvSpPr>
          <p:cNvPr id="89" name="Shape 89"/>
          <p:cNvSpPr/>
          <p:nvPr/>
        </p:nvSpPr>
        <p:spPr>
          <a:xfrm>
            <a:off x="3663801" y="2153840"/>
            <a:ext cx="4730899" cy="3313957"/>
          </a:xfrm>
          <a:prstGeom prst="wedgeEllipseCallout">
            <a:avLst>
              <a:gd name="adj1" fmla="val 99427"/>
              <a:gd name="adj2" fmla="val 15766"/>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lvl="0">
              <a:defRPr sz="1800">
                <a:solidFill>
                  <a:srgbClr val="000000"/>
                </a:solidFill>
              </a:defRPr>
            </a:pPr>
            <a:r>
              <a:rPr sz="3600">
                <a:solidFill>
                  <a:srgbClr val="FFFFFF"/>
                </a:solidFill>
              </a:rPr>
              <a:t>APA, Why Are You Hating On Catholics, Bros?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2" fill="hold">
                                  <p:stCondLst>
                                    <p:cond delay="0"/>
                                  </p:stCondLst>
                                  <p:iterate type="el" backwards="0">
                                    <p:tmAbs val="0"/>
                                  </p:iterate>
                                  <p:childTnLst>
                                    <p:set>
                                      <p:cBhvr>
                                        <p:cTn id="28" fill="hold"/>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8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8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8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3" fill="hold">
                                  <p:stCondLst>
                                    <p:cond delay="0"/>
                                  </p:stCondLst>
                                  <p:iterate type="el" backwards="0">
                                    <p:tmAbs val="0"/>
                                  </p:iterate>
                                  <p:childTnLst>
                                    <p:set>
                                      <p:cBhvr>
                                        <p:cTn id="44" fill="hold"/>
                                        <p:tgtEl>
                                          <p:spTgt spid="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4" fill="hold">
                                  <p:stCondLst>
                                    <p:cond delay="0"/>
                                  </p:stCondLst>
                                  <p:iterate type="el" backwards="0">
                                    <p:tmAbs val="0"/>
                                  </p:iterate>
                                  <p:childTnLst>
                                    <p:set>
                                      <p:cBhvr>
                                        <p:cTn id="48" fill="hold"/>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3"/>
      <p:bldP build="whole" bldLvl="1" animBg="1" rev="0" advAuto="0" spid="89" grpId="4"/>
      <p:bldP build="p" bldLvl="5" animBg="1" rev="0" advAuto="0" spid="85" grpId="1"/>
      <p:bldP build="whole" bldLvl="1" animBg="1" rev="0" advAuto="0" spid="87"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lvl="0">
              <a:defRPr cap="none" sz="1800">
                <a:solidFill>
                  <a:srgbClr val="000000"/>
                </a:solidFill>
              </a:defRPr>
            </a:pPr>
            <a:r>
              <a:rPr cap="all" sz="7200">
                <a:solidFill>
                  <a:srgbClr val="535353"/>
                </a:solidFill>
              </a:rPr>
              <a:t>Science and Faith</a:t>
            </a:r>
          </a:p>
        </p:txBody>
      </p:sp>
      <p:sp>
        <p:nvSpPr>
          <p:cNvPr id="92" name="Shape 92"/>
          <p:cNvSpPr/>
          <p:nvPr>
            <p:ph type="body" idx="1"/>
          </p:nvPr>
        </p:nvSpPr>
        <p:spPr>
          <a:prstGeom prst="rect">
            <a:avLst/>
          </a:prstGeom>
        </p:spPr>
        <p:txBody>
          <a:bodyPr/>
          <a:lstStyle/>
          <a:p>
            <a:pPr lvl="0" marL="280034" indent="-280034" defTabSz="368045">
              <a:lnSpc>
                <a:spcPct val="100000"/>
              </a:lnSpc>
              <a:spcBef>
                <a:spcPts val="2200"/>
              </a:spcBef>
              <a:buSzPct val="30000"/>
              <a:buBlip>
                <a:blip r:embed="rId2"/>
              </a:buBlip>
              <a:defRPr sz="1800">
                <a:solidFill>
                  <a:srgbClr val="000000"/>
                </a:solidFill>
              </a:defRPr>
            </a:pPr>
            <a:r>
              <a:rPr sz="2268">
                <a:solidFill>
                  <a:srgbClr val="922D00"/>
                </a:solidFill>
              </a:rPr>
              <a:t>Religion: Diversity and Innovation</a:t>
            </a:r>
            <a:endParaRPr sz="2268">
              <a:solidFill>
                <a:srgbClr val="922D00"/>
              </a:solidFill>
            </a:endParaRPr>
          </a:p>
          <a:p>
            <a:pPr lvl="1" marL="560069" indent="-280034" defTabSz="368045">
              <a:lnSpc>
                <a:spcPct val="100000"/>
              </a:lnSpc>
              <a:spcBef>
                <a:spcPts val="2200"/>
              </a:spcBef>
              <a:buSzPct val="30000"/>
              <a:buBlip>
                <a:blip r:embed="rId2"/>
              </a:buBlip>
              <a:defRPr sz="1800">
                <a:solidFill>
                  <a:srgbClr val="000000"/>
                </a:solidFill>
              </a:defRPr>
            </a:pPr>
            <a:r>
              <a:rPr sz="2268">
                <a:solidFill>
                  <a:srgbClr val="007AFC"/>
                </a:solidFill>
              </a:rPr>
              <a:t>Protestant Innovations:</a:t>
            </a:r>
            <a:endParaRPr sz="2268">
              <a:solidFill>
                <a:srgbClr val="007AFC"/>
              </a:solidFill>
            </a:endParaRPr>
          </a:p>
          <a:p>
            <a:pPr lvl="2" marL="840105" indent="-280034" defTabSz="368045">
              <a:lnSpc>
                <a:spcPct val="100000"/>
              </a:lnSpc>
              <a:spcBef>
                <a:spcPts val="2200"/>
              </a:spcBef>
              <a:buSzPct val="30000"/>
              <a:buBlip>
                <a:blip r:embed="rId2"/>
              </a:buBlip>
              <a:defRPr sz="1800">
                <a:solidFill>
                  <a:srgbClr val="000000"/>
                </a:solidFill>
              </a:defRPr>
            </a:pPr>
            <a:r>
              <a:rPr sz="2268">
                <a:solidFill>
                  <a:srgbClr val="0F0402"/>
                </a:solidFill>
              </a:rPr>
              <a:t>**Social Gospel**</a:t>
            </a:r>
            <a:endParaRPr sz="2268">
              <a:solidFill>
                <a:srgbClr val="0F0402"/>
              </a:solidFill>
            </a:endParaRPr>
          </a:p>
          <a:p>
            <a:pPr lvl="3" marL="1120139" indent="-280034" defTabSz="368045">
              <a:lnSpc>
                <a:spcPct val="100000"/>
              </a:lnSpc>
              <a:spcBef>
                <a:spcPts val="2200"/>
              </a:spcBef>
              <a:buSzPct val="30000"/>
              <a:buBlip>
                <a:blip r:embed="rId2"/>
              </a:buBlip>
              <a:defRPr sz="1800">
                <a:solidFill>
                  <a:srgbClr val="000000"/>
                </a:solidFill>
              </a:defRPr>
            </a:pPr>
            <a:r>
              <a:rPr sz="2268">
                <a:solidFill>
                  <a:srgbClr val="0F0402"/>
                </a:solidFill>
              </a:rPr>
              <a:t>Protestant Church movement that sought to improve society by helping to end injustice and improve social welfare</a:t>
            </a:r>
            <a:endParaRPr sz="2268">
              <a:solidFill>
                <a:srgbClr val="0F0402"/>
              </a:solidFill>
            </a:endParaRPr>
          </a:p>
          <a:p>
            <a:pPr lvl="4" marL="1400175" indent="-280034" defTabSz="368045">
              <a:lnSpc>
                <a:spcPct val="100000"/>
              </a:lnSpc>
              <a:spcBef>
                <a:spcPts val="2200"/>
              </a:spcBef>
              <a:buSzPct val="30000"/>
              <a:buBlip>
                <a:blip r:embed="rId2"/>
              </a:buBlip>
              <a:defRPr sz="1800">
                <a:solidFill>
                  <a:srgbClr val="000000"/>
                </a:solidFill>
              </a:defRPr>
            </a:pPr>
            <a:r>
              <a:rPr sz="2268">
                <a:solidFill>
                  <a:srgbClr val="0F0402"/>
                </a:solidFill>
              </a:rPr>
              <a:t>Reading rooms, nurseries, and other services were provided to the needy</a:t>
            </a:r>
            <a:endParaRPr sz="2268">
              <a:solidFill>
                <a:srgbClr val="0F0402"/>
              </a:solidFill>
            </a:endParaRPr>
          </a:p>
          <a:p>
            <a:pPr lvl="2" marL="840105" indent="-280034" defTabSz="368045">
              <a:lnSpc>
                <a:spcPct val="100000"/>
              </a:lnSpc>
              <a:spcBef>
                <a:spcPts val="2200"/>
              </a:spcBef>
              <a:buSzPct val="30000"/>
              <a:buBlip>
                <a:blip r:embed="rId2"/>
              </a:buBlip>
              <a:defRPr sz="1800">
                <a:solidFill>
                  <a:srgbClr val="000000"/>
                </a:solidFill>
              </a:defRPr>
            </a:pPr>
            <a:r>
              <a:rPr sz="2268">
                <a:solidFill>
                  <a:srgbClr val="0F0402"/>
                </a:solidFill>
              </a:rPr>
              <a:t>Salvation Army:</a:t>
            </a:r>
            <a:endParaRPr sz="2268">
              <a:solidFill>
                <a:srgbClr val="0F0402"/>
              </a:solidFill>
            </a:endParaRPr>
          </a:p>
          <a:p>
            <a:pPr lvl="3" marL="1120139" indent="-280034" defTabSz="368045">
              <a:lnSpc>
                <a:spcPct val="100000"/>
              </a:lnSpc>
              <a:spcBef>
                <a:spcPts val="2200"/>
              </a:spcBef>
              <a:buSzPct val="30000"/>
              <a:buBlip>
                <a:blip r:embed="rId2"/>
              </a:buBlip>
              <a:defRPr sz="1800">
                <a:solidFill>
                  <a:srgbClr val="000000"/>
                </a:solidFill>
              </a:defRPr>
            </a:pPr>
            <a:r>
              <a:rPr sz="2268">
                <a:solidFill>
                  <a:srgbClr val="0F0402"/>
                </a:solidFill>
              </a:rPr>
              <a:t>Helped establish soup kitchens and shelters</a:t>
            </a:r>
            <a:endParaRPr sz="2268">
              <a:solidFill>
                <a:srgbClr val="0F0402"/>
              </a:solidFill>
            </a:endParaRPr>
          </a:p>
          <a:p>
            <a:pPr lvl="2" marL="840105" indent="-280034" defTabSz="368045">
              <a:lnSpc>
                <a:spcPct val="100000"/>
              </a:lnSpc>
              <a:spcBef>
                <a:spcPts val="2200"/>
              </a:spcBef>
              <a:buSzPct val="30000"/>
              <a:buBlip>
                <a:blip r:embed="rId2"/>
              </a:buBlip>
              <a:defRPr sz="1800">
                <a:solidFill>
                  <a:srgbClr val="000000"/>
                </a:solidFill>
              </a:defRPr>
            </a:pPr>
            <a:r>
              <a:rPr sz="2268">
                <a:solidFill>
                  <a:srgbClr val="0F0402"/>
                </a:solidFill>
              </a:rPr>
              <a:t>Fundamentalism:</a:t>
            </a:r>
            <a:endParaRPr sz="2268">
              <a:solidFill>
                <a:srgbClr val="0F0402"/>
              </a:solidFill>
            </a:endParaRPr>
          </a:p>
          <a:p>
            <a:pPr lvl="3" marL="1120139" indent="-280034" defTabSz="368045">
              <a:lnSpc>
                <a:spcPct val="100000"/>
              </a:lnSpc>
              <a:spcBef>
                <a:spcPts val="2200"/>
              </a:spcBef>
              <a:buSzPct val="30000"/>
              <a:buBlip>
                <a:blip r:embed="rId2"/>
              </a:buBlip>
              <a:defRPr sz="1800">
                <a:solidFill>
                  <a:srgbClr val="000000"/>
                </a:solidFill>
              </a:defRPr>
            </a:pPr>
            <a:r>
              <a:rPr sz="2268">
                <a:solidFill>
                  <a:srgbClr val="0F0402"/>
                </a:solidFill>
              </a:rPr>
              <a:t>Focused on the strict, literal interpretation of the Bible</a:t>
            </a:r>
            <a:endParaRPr sz="2268">
              <a:solidFill>
                <a:srgbClr val="0F0402"/>
              </a:solidFill>
            </a:endParaRPr>
          </a:p>
          <a:p>
            <a:pPr lvl="3" marL="1120139" indent="-280034" defTabSz="368045">
              <a:lnSpc>
                <a:spcPct val="100000"/>
              </a:lnSpc>
              <a:spcBef>
                <a:spcPts val="2200"/>
              </a:spcBef>
              <a:buSzPct val="30000"/>
              <a:buBlip>
                <a:blip r:embed="rId2"/>
              </a:buBlip>
              <a:defRPr sz="1800">
                <a:solidFill>
                  <a:srgbClr val="000000"/>
                </a:solidFill>
              </a:defRPr>
            </a:pPr>
            <a:r>
              <a:rPr sz="2268">
                <a:solidFill>
                  <a:srgbClr val="0F0402"/>
                </a:solidFill>
              </a:rPr>
              <a:t>Would play an important role in the 1920s</a:t>
            </a:r>
          </a:p>
        </p:txBody>
      </p:sp>
      <p:sp>
        <p:nvSpPr>
          <p:cNvPr id="93" name="Shape 93"/>
          <p:cNvSpPr/>
          <p:nvPr/>
        </p:nvSpPr>
        <p:spPr>
          <a:xfrm>
            <a:off x="325995" y="2254250"/>
            <a:ext cx="12352810" cy="207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1200"/>
              </a:spcBef>
              <a:defRPr sz="1800">
                <a:solidFill>
                  <a:srgbClr val="000000"/>
                </a:solidFill>
              </a:defRPr>
            </a:pPr>
            <a:r>
              <a:rPr sz="2000">
                <a:solidFill>
                  <a:srgbClr val="00B413"/>
                </a:solidFill>
                <a:latin typeface="Times"/>
                <a:ea typeface="Times"/>
                <a:cs typeface="Times"/>
                <a:sym typeface="Times"/>
              </a:rPr>
              <a:t>Key Concept 6.3, II, B: A number of critics challenged the dominant corporate ethic in the United States and sometimes capitalism itself, offering alternate visions of the good society through utopianism and the Social Gospel. </a:t>
            </a:r>
            <a:endParaRPr sz="1200">
              <a:solidFill>
                <a:srgbClr val="00B413"/>
              </a:solidFill>
              <a:latin typeface="Times"/>
              <a:ea typeface="Times"/>
              <a:cs typeface="Times"/>
              <a:sym typeface="Times"/>
            </a:endParaRPr>
          </a:p>
          <a:p>
            <a:pPr lvl="0" algn="l" defTabSz="457200">
              <a:spcBef>
                <a:spcPts val="1200"/>
              </a:spcBef>
              <a:defRPr sz="1800">
                <a:solidFill>
                  <a:srgbClr val="000000"/>
                </a:solidFill>
              </a:defRPr>
            </a:pPr>
            <a:endParaRPr sz="1200">
              <a:latin typeface="Times"/>
              <a:ea typeface="Times"/>
              <a:cs typeface="Times"/>
              <a:sym typeface="Times"/>
            </a:endParaRPr>
          </a:p>
          <a:p>
            <a:pPr lvl="0" algn="l" defTabSz="457200">
              <a:spcBef>
                <a:spcPts val="1200"/>
              </a:spcBef>
              <a:defRPr sz="1800">
                <a:solidFill>
                  <a:srgbClr val="000000"/>
                </a:solidFill>
              </a:defRPr>
            </a:pPr>
            <a:br>
              <a:rPr sz="1600">
                <a:latin typeface="Times"/>
                <a:ea typeface="Times"/>
                <a:cs typeface="Times"/>
                <a:sym typeface="Times"/>
              </a:rPr>
            </a:br>
            <a:endParaRPr sz="1600">
              <a:latin typeface="Times"/>
              <a:ea typeface="Times"/>
              <a:cs typeface="Times"/>
              <a:sym typeface="Time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9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9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9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9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9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9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9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p>
            <a:pPr lvl="0">
              <a:defRPr cap="none" sz="1800">
                <a:solidFill>
                  <a:srgbClr val="000000"/>
                </a:solidFill>
              </a:defRPr>
            </a:pPr>
            <a:r>
              <a:rPr cap="all" sz="7200">
                <a:solidFill>
                  <a:srgbClr val="535353"/>
                </a:solidFill>
              </a:rPr>
              <a:t>Quick Recap of Chapter 18</a:t>
            </a:r>
          </a:p>
        </p:txBody>
      </p:sp>
      <p:sp>
        <p:nvSpPr>
          <p:cNvPr id="96" name="Shape 96"/>
          <p:cNvSpPr/>
          <p:nvPr>
            <p:ph type="body" idx="1"/>
          </p:nvPr>
        </p:nvSpPr>
        <p:spPr>
          <a:prstGeom prst="rect">
            <a:avLst/>
          </a:prstGeom>
        </p:spPr>
        <p:txBody>
          <a:bodyPr/>
          <a:lstStyle/>
          <a:p>
            <a:pPr lvl="0" marL="270763" indent="-270763" defTabSz="303783">
              <a:spcBef>
                <a:spcPts val="2300"/>
              </a:spcBef>
              <a:defRPr sz="1800">
                <a:solidFill>
                  <a:srgbClr val="000000"/>
                </a:solidFill>
              </a:defRPr>
            </a:pPr>
            <a:r>
              <a:rPr i="1" sz="2391">
                <a:solidFill>
                  <a:srgbClr val="535353"/>
                </a:solidFill>
              </a:rPr>
              <a:t>Plessy v. Ferguson</a:t>
            </a:r>
            <a:r>
              <a:rPr sz="2391">
                <a:solidFill>
                  <a:srgbClr val="535353"/>
                </a:solidFill>
              </a:rPr>
              <a:t> and “separate but equal”</a:t>
            </a:r>
            <a:endParaRPr sz="2391">
              <a:solidFill>
                <a:srgbClr val="535353"/>
              </a:solidFill>
            </a:endParaRPr>
          </a:p>
          <a:p>
            <a:pPr lvl="1" marL="541527" indent="-270763" defTabSz="303783">
              <a:spcBef>
                <a:spcPts val="2300"/>
              </a:spcBef>
              <a:defRPr sz="1800">
                <a:solidFill>
                  <a:srgbClr val="000000"/>
                </a:solidFill>
              </a:defRPr>
            </a:pPr>
            <a:r>
              <a:rPr sz="2391">
                <a:solidFill>
                  <a:srgbClr val="535353"/>
                </a:solidFill>
              </a:rPr>
              <a:t>Later Overturned by </a:t>
            </a:r>
            <a:r>
              <a:rPr i="1" sz="2391">
                <a:solidFill>
                  <a:srgbClr val="535353"/>
                </a:solidFill>
              </a:rPr>
              <a:t>Brown v. Board</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Conflict between businesses and government over land and resources</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Booker T. Washington</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Women’s Christian Temperance Union</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Ida B. Wells</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Social Darwinism</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American Protective Association (APA)</a:t>
            </a:r>
            <a:endParaRPr sz="2391">
              <a:solidFill>
                <a:srgbClr val="535353"/>
              </a:solidFill>
            </a:endParaRPr>
          </a:p>
          <a:p>
            <a:pPr lvl="0" marL="270763" indent="-270763" defTabSz="303783">
              <a:spcBef>
                <a:spcPts val="2300"/>
              </a:spcBef>
              <a:defRPr sz="1800">
                <a:solidFill>
                  <a:srgbClr val="000000"/>
                </a:solidFill>
              </a:defRPr>
            </a:pPr>
            <a:r>
              <a:rPr sz="2391">
                <a:solidFill>
                  <a:srgbClr val="535353"/>
                </a:solidFill>
              </a:rPr>
              <a:t>Social Gospel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9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9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9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9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9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9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lvl="0">
              <a:defRPr cap="none" sz="1800">
                <a:solidFill>
                  <a:srgbClr val="000000"/>
                </a:solidFill>
              </a:defRPr>
            </a:pPr>
            <a:r>
              <a:rPr cap="all" sz="7200">
                <a:solidFill>
                  <a:srgbClr val="535353"/>
                </a:solidFill>
              </a:rPr>
              <a:t>Good Luck!</a:t>
            </a:r>
          </a:p>
        </p:txBody>
      </p:sp>
      <p:sp>
        <p:nvSpPr>
          <p:cNvPr id="99" name="Shape 99"/>
          <p:cNvSpPr/>
          <p:nvPr>
            <p:ph type="body" idx="1"/>
          </p:nvPr>
        </p:nvSpPr>
        <p:spPr>
          <a:prstGeom prst="rect">
            <a:avLst/>
          </a:prstGeom>
        </p:spPr>
        <p:txBody>
          <a:bodyPr/>
          <a:lstStyle/>
          <a:p>
            <a:pPr lvl="0">
              <a:defRPr sz="1800">
                <a:solidFill>
                  <a:srgbClr val="000000"/>
                </a:solidFill>
              </a:defRPr>
            </a:pPr>
            <a:r>
              <a:rPr sz="3800">
                <a:solidFill>
                  <a:srgbClr val="535353"/>
                </a:solidFill>
              </a:rPr>
              <a:t>Thanks for Watching</a:t>
            </a:r>
            <a:endParaRPr sz="3800">
              <a:solidFill>
                <a:srgbClr val="535353"/>
              </a:solidFill>
            </a:endParaRPr>
          </a:p>
          <a:p>
            <a:pPr lvl="0" marL="380999" indent="-380999">
              <a:buSzPct val="75000"/>
              <a:defRPr sz="1800">
                <a:solidFill>
                  <a:srgbClr val="000000"/>
                </a:solidFill>
              </a:defRPr>
            </a:pPr>
            <a:r>
              <a:rPr sz="3800">
                <a:solidFill>
                  <a:srgbClr val="535353"/>
                </a:solidFill>
              </a:rPr>
              <a:t>Please subscribe, share with others</a:t>
            </a:r>
            <a:endParaRPr sz="3800">
              <a:solidFill>
                <a:srgbClr val="535353"/>
              </a:solidFill>
            </a:endParaRPr>
          </a:p>
          <a:p>
            <a:pPr lvl="0" marL="380999" indent="-380999">
              <a:buSzPct val="75000"/>
              <a:defRPr sz="1800">
                <a:solidFill>
                  <a:srgbClr val="000000"/>
                </a:solidFill>
              </a:defRPr>
            </a:pPr>
            <a:r>
              <a:rPr sz="3800">
                <a:solidFill>
                  <a:srgbClr val="535353"/>
                </a:solidFill>
              </a:rPr>
              <a:t>Check out all my videos related to the new curriculum</a:t>
            </a:r>
            <a:endParaRPr sz="3800">
              <a:solidFill>
                <a:srgbClr val="535353"/>
              </a:solidFill>
            </a:endParaRPr>
          </a:p>
          <a:p>
            <a:pPr lvl="0" marL="380999" indent="-380999">
              <a:buSzPct val="75000"/>
              <a:defRPr sz="1800">
                <a:solidFill>
                  <a:srgbClr val="000000"/>
                </a:solidFill>
              </a:defRPr>
            </a:pPr>
            <a:r>
              <a:rPr sz="3800">
                <a:solidFill>
                  <a:srgbClr val="535353"/>
                </a:solidFill>
              </a:rPr>
              <a:t>Best of luck on all your tests!</a:t>
            </a:r>
          </a:p>
        </p:txBody>
      </p:sp>
      <p:pic>
        <p:nvPicPr>
          <p:cNvPr id="100" name="1869-cincinnati-red-stockings.jpg"/>
          <p:cNvPicPr/>
          <p:nvPr/>
        </p:nvPicPr>
        <p:blipFill>
          <a:blip r:embed="rId2">
            <a:extLst/>
          </a:blip>
          <a:stretch>
            <a:fillRect/>
          </a:stretch>
        </p:blipFill>
        <p:spPr>
          <a:xfrm>
            <a:off x="6337666" y="3349693"/>
            <a:ext cx="6819534" cy="5060813"/>
          </a:xfrm>
          <a:prstGeom prst="rect">
            <a:avLst/>
          </a:prstGeom>
          <a:ln w="12700">
            <a:miter lim="400000"/>
          </a:ln>
        </p:spPr>
      </p:pic>
      <p:sp>
        <p:nvSpPr>
          <p:cNvPr id="101" name="Shape 101"/>
          <p:cNvSpPr/>
          <p:nvPr/>
        </p:nvSpPr>
        <p:spPr>
          <a:xfrm>
            <a:off x="10020300" y="2538710"/>
            <a:ext cx="2365971" cy="1456631"/>
          </a:xfrm>
          <a:prstGeom prst="wedgeEllipseCallout">
            <a:avLst>
              <a:gd name="adj1" fmla="val -49385"/>
              <a:gd name="adj2" fmla="val 65993"/>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lvl="0">
              <a:defRPr sz="1800">
                <a:solidFill>
                  <a:srgbClr val="000000"/>
                </a:solidFill>
              </a:defRPr>
            </a:pPr>
            <a:r>
              <a:rPr sz="3600">
                <a:solidFill>
                  <a:srgbClr val="FFFFFF"/>
                </a:solidFill>
              </a:rPr>
              <a:t>Go Reds!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p>
            <a:pPr lvl="0">
              <a:defRPr cap="none" sz="1800">
                <a:solidFill>
                  <a:srgbClr val="000000"/>
                </a:solidFill>
              </a:defRPr>
            </a:pPr>
            <a:r>
              <a:rPr cap="all" sz="7200">
                <a:solidFill>
                  <a:srgbClr val="535353"/>
                </a:solidFill>
              </a:rPr>
              <a:t>Commerce and Culture</a:t>
            </a:r>
          </a:p>
        </p:txBody>
      </p:sp>
      <p:sp>
        <p:nvSpPr>
          <p:cNvPr id="36" name="Shape 36"/>
          <p:cNvSpPr/>
          <p:nvPr>
            <p:ph type="body" idx="1"/>
          </p:nvPr>
        </p:nvSpPr>
        <p:spPr>
          <a:prstGeom prst="rect">
            <a:avLst/>
          </a:prstGeom>
        </p:spPr>
        <p:txBody>
          <a:bodyPr/>
          <a:lstStyle/>
          <a:p>
            <a:pPr lvl="0" marL="377825" indent="-377825" defTabSz="496570">
              <a:lnSpc>
                <a:spcPct val="100000"/>
              </a:lnSpc>
              <a:spcBef>
                <a:spcPts val="3000"/>
              </a:spcBef>
              <a:buSzPct val="30000"/>
              <a:buBlip>
                <a:blip r:embed="rId2"/>
              </a:buBlip>
              <a:defRPr sz="1800">
                <a:solidFill>
                  <a:srgbClr val="000000"/>
                </a:solidFill>
              </a:defRPr>
            </a:pPr>
            <a:r>
              <a:rPr sz="3060">
                <a:solidFill>
                  <a:srgbClr val="922D00"/>
                </a:solidFill>
              </a:rPr>
              <a:t>Consumer Spaces</a:t>
            </a:r>
            <a:endParaRPr sz="3060">
              <a:solidFill>
                <a:srgbClr val="922D00"/>
              </a:solidFill>
            </a:endParaRPr>
          </a:p>
          <a:p>
            <a:pPr lvl="1" marL="755650" indent="-377825" defTabSz="496570">
              <a:lnSpc>
                <a:spcPct val="100000"/>
              </a:lnSpc>
              <a:spcBef>
                <a:spcPts val="3000"/>
              </a:spcBef>
              <a:buSzPct val="30000"/>
              <a:buBlip>
                <a:blip r:embed="rId2"/>
              </a:buBlip>
              <a:defRPr sz="1800">
                <a:solidFill>
                  <a:srgbClr val="000000"/>
                </a:solidFill>
              </a:defRPr>
            </a:pPr>
            <a:r>
              <a:rPr sz="3060">
                <a:solidFill>
                  <a:srgbClr val="0D0202"/>
                </a:solidFill>
              </a:rPr>
              <a:t>Businesses sought to attract middle-class women </a:t>
            </a:r>
            <a:endParaRPr sz="3060">
              <a:solidFill>
                <a:srgbClr val="0D0202"/>
              </a:solidFill>
            </a:endParaRPr>
          </a:p>
          <a:p>
            <a:pPr lvl="2" marL="1133475" indent="-377825" defTabSz="496570">
              <a:lnSpc>
                <a:spcPct val="100000"/>
              </a:lnSpc>
              <a:spcBef>
                <a:spcPts val="3000"/>
              </a:spcBef>
              <a:buSzPct val="30000"/>
              <a:buBlip>
                <a:blip r:embed="rId2"/>
              </a:buBlip>
              <a:defRPr sz="1800">
                <a:solidFill>
                  <a:srgbClr val="000000"/>
                </a:solidFill>
              </a:defRPr>
            </a:pPr>
            <a:r>
              <a:rPr sz="3060">
                <a:solidFill>
                  <a:srgbClr val="0D0202"/>
                </a:solidFill>
              </a:rPr>
              <a:t>P.T. Barnum’s Circus - appealed to families</a:t>
            </a:r>
            <a:endParaRPr sz="3060">
              <a:solidFill>
                <a:srgbClr val="0D0202"/>
              </a:solidFill>
            </a:endParaRPr>
          </a:p>
          <a:p>
            <a:pPr lvl="2" marL="1133475" indent="-377825" defTabSz="496570">
              <a:lnSpc>
                <a:spcPct val="100000"/>
              </a:lnSpc>
              <a:spcBef>
                <a:spcPts val="3000"/>
              </a:spcBef>
              <a:buSzPct val="30000"/>
              <a:buBlip>
                <a:blip r:embed="rId2"/>
              </a:buBlip>
              <a:defRPr sz="1800">
                <a:solidFill>
                  <a:srgbClr val="000000"/>
                </a:solidFill>
              </a:defRPr>
            </a:pPr>
            <a:r>
              <a:rPr sz="3060">
                <a:solidFill>
                  <a:srgbClr val="0D0202"/>
                </a:solidFill>
              </a:rPr>
              <a:t>Department stores and store credit</a:t>
            </a:r>
            <a:endParaRPr sz="3060">
              <a:solidFill>
                <a:srgbClr val="0D0202"/>
              </a:solidFill>
            </a:endParaRPr>
          </a:p>
          <a:p>
            <a:pPr lvl="1" marL="755650" indent="-377825" defTabSz="496570">
              <a:lnSpc>
                <a:spcPct val="100000"/>
              </a:lnSpc>
              <a:spcBef>
                <a:spcPts val="3000"/>
              </a:spcBef>
              <a:buSzPct val="30000"/>
              <a:buBlip>
                <a:blip r:embed="rId2"/>
              </a:buBlip>
              <a:defRPr sz="1800">
                <a:solidFill>
                  <a:srgbClr val="000000"/>
                </a:solidFill>
              </a:defRPr>
            </a:pPr>
            <a:r>
              <a:rPr sz="3060">
                <a:solidFill>
                  <a:srgbClr val="0D0202"/>
                </a:solidFill>
              </a:rPr>
              <a:t>Electricity paved the way for new appliances:</a:t>
            </a:r>
            <a:endParaRPr sz="3060">
              <a:solidFill>
                <a:srgbClr val="0D0202"/>
              </a:solidFill>
            </a:endParaRPr>
          </a:p>
          <a:p>
            <a:pPr lvl="2" marL="1133475" indent="-377825" defTabSz="496570">
              <a:lnSpc>
                <a:spcPct val="100000"/>
              </a:lnSpc>
              <a:spcBef>
                <a:spcPts val="3000"/>
              </a:spcBef>
              <a:buSzPct val="30000"/>
              <a:buBlip>
                <a:blip r:embed="rId2"/>
              </a:buBlip>
              <a:defRPr sz="1800">
                <a:solidFill>
                  <a:srgbClr val="000000"/>
                </a:solidFill>
              </a:defRPr>
            </a:pPr>
            <a:r>
              <a:rPr sz="3060">
                <a:solidFill>
                  <a:srgbClr val="0D0202"/>
                </a:solidFill>
              </a:rPr>
              <a:t>Washing machines, vacuum cleaners, etc.</a:t>
            </a:r>
            <a:endParaRPr sz="3060">
              <a:solidFill>
                <a:srgbClr val="0D0202"/>
              </a:solidFill>
            </a:endParaRPr>
          </a:p>
          <a:p>
            <a:pPr lvl="1" marL="755650" indent="-377825" defTabSz="496570">
              <a:lnSpc>
                <a:spcPct val="100000"/>
              </a:lnSpc>
              <a:spcBef>
                <a:spcPts val="3000"/>
              </a:spcBef>
              <a:buSzPct val="30000"/>
              <a:buBlip>
                <a:blip r:embed="rId2"/>
              </a:buBlip>
              <a:defRPr sz="1800">
                <a:solidFill>
                  <a:srgbClr val="000000"/>
                </a:solidFill>
              </a:defRPr>
            </a:pPr>
            <a:r>
              <a:rPr sz="3060">
                <a:solidFill>
                  <a:srgbClr val="0D0202"/>
                </a:solidFill>
              </a:rPr>
              <a:t>Pullman Palace Cars</a:t>
            </a:r>
            <a:endParaRPr sz="3060">
              <a:solidFill>
                <a:srgbClr val="0D0202"/>
              </a:solidFill>
            </a:endParaRPr>
          </a:p>
          <a:p>
            <a:pPr lvl="2" marL="1133475" indent="-377825" defTabSz="496570">
              <a:lnSpc>
                <a:spcPct val="100000"/>
              </a:lnSpc>
              <a:spcBef>
                <a:spcPts val="3000"/>
              </a:spcBef>
              <a:buSzPct val="30000"/>
              <a:buBlip>
                <a:blip r:embed="rId2"/>
              </a:buBlip>
              <a:defRPr sz="1800">
                <a:solidFill>
                  <a:srgbClr val="000000"/>
                </a:solidFill>
              </a:defRPr>
            </a:pPr>
            <a:r>
              <a:rPr sz="3060">
                <a:solidFill>
                  <a:srgbClr val="0D0202"/>
                </a:solidFill>
              </a:rPr>
              <a:t>Luxurious train cars</a:t>
            </a:r>
          </a:p>
        </p:txBody>
      </p:sp>
      <p:pic>
        <p:nvPicPr>
          <p:cNvPr id="37" name="Phineas_Taylor_Barnum_portrait.jpg"/>
          <p:cNvPicPr/>
          <p:nvPr/>
        </p:nvPicPr>
        <p:blipFill>
          <a:blip r:embed="rId3">
            <a:extLst/>
          </a:blip>
          <a:stretch>
            <a:fillRect/>
          </a:stretch>
        </p:blipFill>
        <p:spPr>
          <a:xfrm>
            <a:off x="8734497" y="1785753"/>
            <a:ext cx="2849013" cy="4314221"/>
          </a:xfrm>
          <a:prstGeom prst="rect">
            <a:avLst/>
          </a:prstGeom>
          <a:ln w="12700">
            <a:miter lim="400000"/>
          </a:ln>
        </p:spPr>
      </p:pic>
      <p:pic>
        <p:nvPicPr>
          <p:cNvPr id="38" name="Pullman_car_interior.jpg"/>
          <p:cNvPicPr/>
          <p:nvPr/>
        </p:nvPicPr>
        <p:blipFill>
          <a:blip r:embed="rId4">
            <a:extLst/>
          </a:blip>
          <a:stretch>
            <a:fillRect/>
          </a:stretch>
        </p:blipFill>
        <p:spPr>
          <a:xfrm>
            <a:off x="8235950" y="6045200"/>
            <a:ext cx="4550675" cy="361327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3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3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3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3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3" fill="hold">
                                  <p:stCondLst>
                                    <p:cond delay="0"/>
                                  </p:stCondLst>
                                  <p:iterate type="el" backwards="0">
                                    <p:tmAbs val="0"/>
                                  </p:iterate>
                                  <p:childTnLst>
                                    <p:set>
                                      <p:cBhvr>
                                        <p:cTn id="40" fill="hold"/>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3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 grpId="2"/>
      <p:bldP build="p" bldLvl="5" animBg="1" rev="0" advAuto="0" spid="36" grpId="1"/>
      <p:bldP build="whole" bldLvl="1" animBg="1" rev="0" advAuto="0" spid="38"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cap="none" sz="1800">
                <a:solidFill>
                  <a:srgbClr val="000000"/>
                </a:solidFill>
              </a:defRPr>
            </a:pPr>
            <a:r>
              <a:rPr cap="all" sz="7200">
                <a:solidFill>
                  <a:srgbClr val="535353"/>
                </a:solidFill>
              </a:rPr>
              <a:t>Commerce and Culture</a:t>
            </a:r>
          </a:p>
        </p:txBody>
      </p:sp>
      <p:sp>
        <p:nvSpPr>
          <p:cNvPr id="41" name="Shape 41"/>
          <p:cNvSpPr/>
          <p:nvPr>
            <p:ph type="body" idx="1"/>
          </p:nvPr>
        </p:nvSpPr>
        <p:spPr>
          <a:prstGeom prst="rect">
            <a:avLst/>
          </a:prstGeom>
        </p:spPr>
        <p:txBody>
          <a:bodyPr/>
          <a:lstStyle>
            <a:lvl1pPr marL="444500" indent="-444500">
              <a:lnSpc>
                <a:spcPct val="100000"/>
              </a:lnSpc>
              <a:spcBef>
                <a:spcPts val="3600"/>
              </a:spcBef>
              <a:buSzPct val="30000"/>
              <a:buBlip>
                <a:blip r:embed="rId2"/>
              </a:buBlip>
              <a:defRPr sz="3600">
                <a:solidFill>
                  <a:srgbClr val="922D00"/>
                </a:solidFill>
              </a:defRPr>
            </a:lvl1pPr>
            <a:lvl2pPr marL="889000" indent="-444500">
              <a:lnSpc>
                <a:spcPct val="100000"/>
              </a:lnSpc>
              <a:spcBef>
                <a:spcPts val="3600"/>
              </a:spcBef>
              <a:buSzPct val="30000"/>
              <a:buBlip>
                <a:blip r:embed="rId2"/>
              </a:buBlip>
              <a:defRPr sz="3600">
                <a:solidFill>
                  <a:srgbClr val="0F0202"/>
                </a:solidFill>
              </a:defRPr>
            </a:lvl2pPr>
            <a:lvl3pPr marL="1333500" indent="-444500">
              <a:lnSpc>
                <a:spcPct val="100000"/>
              </a:lnSpc>
              <a:spcBef>
                <a:spcPts val="3600"/>
              </a:spcBef>
              <a:buSzPct val="30000"/>
              <a:buBlip>
                <a:blip r:embed="rId2"/>
              </a:buBlip>
              <a:defRPr sz="3600">
                <a:solidFill>
                  <a:srgbClr val="0F0202"/>
                </a:solidFill>
              </a:defRPr>
            </a:lvl3pPr>
            <a:lvl4pPr marL="1778000" indent="-444500">
              <a:lnSpc>
                <a:spcPct val="100000"/>
              </a:lnSpc>
              <a:spcBef>
                <a:spcPts val="3600"/>
              </a:spcBef>
              <a:buSzPct val="30000"/>
              <a:buBlip>
                <a:blip r:embed="rId2"/>
              </a:buBlip>
              <a:defRPr sz="3600">
                <a:solidFill>
                  <a:srgbClr val="0F0202"/>
                </a:solidFill>
              </a:defRPr>
            </a:lvl4pPr>
            <a:lvl5pPr marL="2222500" indent="-444500">
              <a:lnSpc>
                <a:spcPct val="100000"/>
              </a:lnSpc>
              <a:spcBef>
                <a:spcPts val="3600"/>
              </a:spcBef>
              <a:buSzPct val="30000"/>
              <a:buBlip>
                <a:blip r:embed="rId2"/>
              </a:buBlip>
              <a:defRPr sz="3600">
                <a:solidFill>
                  <a:srgbClr val="0F0202"/>
                </a:solidFill>
              </a:defRPr>
            </a:lvl5pPr>
          </a:lstStyle>
          <a:p>
            <a:pPr lvl="0">
              <a:defRPr sz="1800">
                <a:solidFill>
                  <a:srgbClr val="000000"/>
                </a:solidFill>
              </a:defRPr>
            </a:pPr>
            <a:r>
              <a:rPr sz="3600">
                <a:solidFill>
                  <a:srgbClr val="922D00"/>
                </a:solidFill>
              </a:rPr>
              <a:t>Consumer Spaces</a:t>
            </a:r>
            <a:endParaRPr sz="3600">
              <a:solidFill>
                <a:srgbClr val="922D00"/>
              </a:solidFill>
            </a:endParaRPr>
          </a:p>
          <a:p>
            <a:pPr lvl="1">
              <a:defRPr sz="1800">
                <a:solidFill>
                  <a:srgbClr val="000000"/>
                </a:solidFill>
              </a:defRPr>
            </a:pPr>
            <a:r>
              <a:rPr sz="3600">
                <a:solidFill>
                  <a:srgbClr val="0F0202"/>
                </a:solidFill>
              </a:rPr>
              <a:t>Plessy v. Ferguson (1896) upheld segregation in accommodations, as long as they were “equal”</a:t>
            </a:r>
            <a:endParaRPr sz="3600">
              <a:solidFill>
                <a:srgbClr val="0F0202"/>
              </a:solidFill>
            </a:endParaRPr>
          </a:p>
          <a:p>
            <a:pPr lvl="2">
              <a:defRPr sz="1800">
                <a:solidFill>
                  <a:srgbClr val="000000"/>
                </a:solidFill>
              </a:defRPr>
            </a:pPr>
            <a:r>
              <a:rPr sz="3600">
                <a:solidFill>
                  <a:srgbClr val="0F0202"/>
                </a:solidFill>
              </a:rPr>
              <a:t>Upheld the constitutionality of Jim Crow Laws</a:t>
            </a:r>
            <a:endParaRPr sz="3600">
              <a:solidFill>
                <a:srgbClr val="0F0202"/>
              </a:solidFill>
            </a:endParaRPr>
          </a:p>
          <a:p>
            <a:pPr lvl="3">
              <a:defRPr sz="1800">
                <a:solidFill>
                  <a:srgbClr val="000000"/>
                </a:solidFill>
              </a:defRPr>
            </a:pPr>
            <a:r>
              <a:rPr sz="3600">
                <a:solidFill>
                  <a:srgbClr val="0F0202"/>
                </a:solidFill>
              </a:rPr>
              <a:t>“Separate but equal” facilities appeared all over the South</a:t>
            </a:r>
            <a:endParaRPr sz="3600">
              <a:solidFill>
                <a:srgbClr val="0F0202"/>
              </a:solidFill>
            </a:endParaRPr>
          </a:p>
          <a:p>
            <a:pPr lvl="4">
              <a:defRPr sz="1800">
                <a:solidFill>
                  <a:srgbClr val="000000"/>
                </a:solidFill>
              </a:defRPr>
            </a:pPr>
            <a:r>
              <a:rPr sz="3600">
                <a:solidFill>
                  <a:srgbClr val="0F0202"/>
                </a:solidFill>
              </a:rPr>
              <a:t>In 1954, the case was overturned via Brown v. Board of Education</a:t>
            </a:r>
          </a:p>
        </p:txBody>
      </p:sp>
      <p:pic>
        <p:nvPicPr>
          <p:cNvPr id="42" name="image2.jpeg" descr="File:Homerplessy02.jpg"/>
          <p:cNvPicPr/>
          <p:nvPr/>
        </p:nvPicPr>
        <p:blipFill>
          <a:blip r:embed="rId3">
            <a:extLst/>
          </a:blip>
          <a:stretch>
            <a:fillRect/>
          </a:stretch>
        </p:blipFill>
        <p:spPr>
          <a:xfrm>
            <a:off x="9994786" y="2133600"/>
            <a:ext cx="2832214" cy="3218426"/>
          </a:xfrm>
          <a:prstGeom prst="rect">
            <a:avLst/>
          </a:prstGeom>
          <a:ln w="12700">
            <a:miter lim="400000"/>
          </a:ln>
        </p:spPr>
      </p:pic>
      <p:pic>
        <p:nvPicPr>
          <p:cNvPr id="43" name="image6.jpg" descr="File:1943 Colored Waiting Room Sign.jpg"/>
          <p:cNvPicPr/>
          <p:nvPr/>
        </p:nvPicPr>
        <p:blipFill>
          <a:blip r:embed="rId4">
            <a:extLst/>
          </a:blip>
          <a:stretch>
            <a:fillRect/>
          </a:stretch>
        </p:blipFill>
        <p:spPr>
          <a:xfrm>
            <a:off x="3909695" y="2201226"/>
            <a:ext cx="3966210" cy="415734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1">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2" fill="hold">
                                  <p:stCondLst>
                                    <p:cond delay="0"/>
                                  </p:stCondLst>
                                  <p:iterate type="el" backwards="0">
                                    <p:tmAbs val="0"/>
                                  </p:iterate>
                                  <p:childTnLst>
                                    <p:set>
                                      <p:cBhvr>
                                        <p:cTn id="11" fill="hold"/>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1" fill="hold">
                                  <p:stCondLst>
                                    <p:cond delay="0"/>
                                  </p:stCondLst>
                                  <p:iterate type="el" backwards="0">
                                    <p:tmAbs val="0"/>
                                  </p:iterate>
                                  <p:childTnLst>
                                    <p:set>
                                      <p:cBhvr>
                                        <p:cTn id="15" fill="hold"/>
                                        <p:tgtEl>
                                          <p:spTgt spid="4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4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4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3" fill="hold">
                                  <p:stCondLst>
                                    <p:cond delay="0"/>
                                  </p:stCondLst>
                                  <p:iterate type="el" backwards="0">
                                    <p:tmAbs val="0"/>
                                  </p:iterate>
                                  <p:childTnLst>
                                    <p:set>
                                      <p:cBhvr>
                                        <p:cTn id="27" fill="hold"/>
                                        <p:tgtEl>
                                          <p:spTgt spid="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41">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xit" presetSubtype="4" presetID="2" grpId="4" fill="hold">
                                  <p:stCondLst>
                                    <p:cond delay="0"/>
                                  </p:stCondLst>
                                  <p:iterate type="el" backwards="0">
                                    <p:tmAbs val="0"/>
                                  </p:iterate>
                                  <p:childTnLst>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y"/>
                                          </p:val>
                                        </p:tav>
                                        <p:tav tm="100000">
                                          <p:val>
                                            <p:strVal val="1+ppt_h/2"/>
                                          </p:val>
                                        </p:tav>
                                      </p:tavLst>
                                    </p:anim>
                                    <p:set>
                                      <p:cBhvr>
                                        <p:cTn id="37"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2"/>
      <p:bldP build="whole" bldLvl="1" animBg="1" rev="0" advAuto="0" spid="43" grpId="3"/>
      <p:bldP build="whole" bldLvl="1" animBg="1" rev="0" advAuto="0" spid="43" grpId="4"/>
      <p:bldP build="p" bldLvl="5" animBg="1" rev="0" advAuto="0" spid="41"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cap="none" sz="1800">
                <a:solidFill>
                  <a:srgbClr val="000000"/>
                </a:solidFill>
              </a:defRPr>
            </a:pPr>
            <a:r>
              <a:rPr cap="all" sz="7200">
                <a:solidFill>
                  <a:srgbClr val="535353"/>
                </a:solidFill>
              </a:rPr>
              <a:t>Commerce and Culture</a:t>
            </a:r>
          </a:p>
        </p:txBody>
      </p:sp>
      <p:sp>
        <p:nvSpPr>
          <p:cNvPr id="46" name="Shape 46"/>
          <p:cNvSpPr/>
          <p:nvPr>
            <p:ph type="body" idx="1"/>
          </p:nvPr>
        </p:nvSpPr>
        <p:spPr>
          <a:prstGeom prst="rect">
            <a:avLst/>
          </a:prstGeom>
        </p:spPr>
        <p:txBody>
          <a:bodyPr/>
          <a:lstStyle/>
          <a:p>
            <a:pPr lvl="0" marL="333375" indent="-333375" defTabSz="438150">
              <a:lnSpc>
                <a:spcPct val="100000"/>
              </a:lnSpc>
              <a:spcBef>
                <a:spcPts val="2700"/>
              </a:spcBef>
              <a:buSzPct val="30000"/>
              <a:buBlip>
                <a:blip r:embed="rId2"/>
              </a:buBlip>
              <a:defRPr sz="1800">
                <a:solidFill>
                  <a:srgbClr val="000000"/>
                </a:solidFill>
              </a:defRPr>
            </a:pPr>
            <a:r>
              <a:rPr sz="2700">
                <a:solidFill>
                  <a:srgbClr val="922D00"/>
                </a:solidFill>
              </a:rPr>
              <a:t>Masculinity and the Rise of Sports</a:t>
            </a:r>
            <a:endParaRPr sz="2700">
              <a:solidFill>
                <a:srgbClr val="922D00"/>
              </a:solidFill>
            </a:endParaRPr>
          </a:p>
          <a:p>
            <a:pPr lvl="1" marL="666750" indent="-333375" defTabSz="438150">
              <a:lnSpc>
                <a:spcPct val="100000"/>
              </a:lnSpc>
              <a:spcBef>
                <a:spcPts val="2700"/>
              </a:spcBef>
              <a:buSzPct val="30000"/>
              <a:buBlip>
                <a:blip r:embed="rId2"/>
              </a:buBlip>
              <a:defRPr sz="1800">
                <a:solidFill>
                  <a:srgbClr val="000000"/>
                </a:solidFill>
              </a:defRPr>
            </a:pPr>
            <a:r>
              <a:rPr sz="2700">
                <a:solidFill>
                  <a:srgbClr val="007AFC"/>
                </a:solidFill>
              </a:rPr>
              <a:t>“Muscular Christianity”</a:t>
            </a:r>
            <a:endParaRPr sz="2700">
              <a:solidFill>
                <a:srgbClr val="007AFC"/>
              </a:solidFill>
            </a:endParaRPr>
          </a:p>
          <a:p>
            <a:pPr lvl="2" marL="1000125" indent="-333375" defTabSz="438150">
              <a:lnSpc>
                <a:spcPct val="100000"/>
              </a:lnSpc>
              <a:spcBef>
                <a:spcPts val="2700"/>
              </a:spcBef>
              <a:buSzPct val="30000"/>
              <a:buBlip>
                <a:blip r:embed="rId2"/>
              </a:buBlip>
              <a:defRPr sz="1800">
                <a:solidFill>
                  <a:srgbClr val="000000"/>
                </a:solidFill>
              </a:defRPr>
            </a:pPr>
            <a:r>
              <a:rPr sz="2700">
                <a:solidFill>
                  <a:srgbClr val="0A0302"/>
                </a:solidFill>
              </a:rPr>
              <a:t>YMCA - appealed to both professionals and working-class men</a:t>
            </a:r>
            <a:endParaRPr sz="2700">
              <a:solidFill>
                <a:srgbClr val="0A0302"/>
              </a:solidFill>
            </a:endParaRPr>
          </a:p>
          <a:p>
            <a:pPr lvl="3" marL="1333500" indent="-333375" defTabSz="438150">
              <a:lnSpc>
                <a:spcPct val="100000"/>
              </a:lnSpc>
              <a:spcBef>
                <a:spcPts val="2700"/>
              </a:spcBef>
              <a:buSzPct val="30000"/>
              <a:buBlip>
                <a:blip r:embed="rId2"/>
              </a:buBlip>
              <a:defRPr sz="1800">
                <a:solidFill>
                  <a:srgbClr val="000000"/>
                </a:solidFill>
              </a:defRPr>
            </a:pPr>
            <a:r>
              <a:rPr sz="2700">
                <a:solidFill>
                  <a:srgbClr val="0A0302"/>
                </a:solidFill>
              </a:rPr>
              <a:t>Promoted Christianity and fitness</a:t>
            </a:r>
            <a:endParaRPr sz="2700">
              <a:solidFill>
                <a:srgbClr val="0A0302"/>
              </a:solidFill>
            </a:endParaRPr>
          </a:p>
          <a:p>
            <a:pPr lvl="1" marL="666750" indent="-333375" defTabSz="438150">
              <a:lnSpc>
                <a:spcPct val="100000"/>
              </a:lnSpc>
              <a:spcBef>
                <a:spcPts val="2700"/>
              </a:spcBef>
              <a:buSzPct val="30000"/>
              <a:buBlip>
                <a:blip r:embed="rId2"/>
              </a:buBlip>
              <a:defRPr sz="1800">
                <a:solidFill>
                  <a:srgbClr val="000000"/>
                </a:solidFill>
              </a:defRPr>
            </a:pPr>
            <a:r>
              <a:rPr sz="2700">
                <a:solidFill>
                  <a:srgbClr val="007AFC"/>
                </a:solidFill>
              </a:rPr>
              <a:t>America’s Game</a:t>
            </a:r>
            <a:endParaRPr sz="2700">
              <a:solidFill>
                <a:srgbClr val="007AFC"/>
              </a:solidFill>
            </a:endParaRPr>
          </a:p>
          <a:p>
            <a:pPr lvl="3" marL="1333500" indent="-333375" defTabSz="438150">
              <a:lnSpc>
                <a:spcPct val="100000"/>
              </a:lnSpc>
              <a:spcBef>
                <a:spcPts val="2700"/>
              </a:spcBef>
              <a:buSzPct val="30000"/>
              <a:buBlip>
                <a:blip r:embed="rId2"/>
              </a:buBlip>
              <a:defRPr sz="1800">
                <a:solidFill>
                  <a:srgbClr val="000000"/>
                </a:solidFill>
              </a:defRPr>
            </a:pPr>
            <a:r>
              <a:rPr sz="2700">
                <a:solidFill>
                  <a:srgbClr val="0F0402"/>
                </a:solidFill>
              </a:rPr>
              <a:t>Baseball became popular in the 1870s</a:t>
            </a:r>
            <a:endParaRPr sz="2700">
              <a:solidFill>
                <a:srgbClr val="0F0402"/>
              </a:solidFill>
            </a:endParaRPr>
          </a:p>
          <a:p>
            <a:pPr lvl="3" marL="1333500" indent="-333375" defTabSz="438150">
              <a:lnSpc>
                <a:spcPct val="100000"/>
              </a:lnSpc>
              <a:spcBef>
                <a:spcPts val="2700"/>
              </a:spcBef>
              <a:buSzPct val="30000"/>
              <a:buBlip>
                <a:blip r:embed="rId2"/>
              </a:buBlip>
              <a:defRPr sz="1800">
                <a:solidFill>
                  <a:srgbClr val="000000"/>
                </a:solidFill>
              </a:defRPr>
            </a:pPr>
            <a:r>
              <a:rPr sz="2700">
                <a:solidFill>
                  <a:srgbClr val="0F0402"/>
                </a:solidFill>
              </a:rPr>
              <a:t>Provided Americans with new leisure activity</a:t>
            </a:r>
            <a:endParaRPr sz="2700">
              <a:solidFill>
                <a:srgbClr val="0F0402"/>
              </a:solidFill>
            </a:endParaRPr>
          </a:p>
          <a:p>
            <a:pPr lvl="3" marL="1333500" indent="-333375" defTabSz="438150">
              <a:lnSpc>
                <a:spcPct val="100000"/>
              </a:lnSpc>
              <a:spcBef>
                <a:spcPts val="2700"/>
              </a:spcBef>
              <a:buSzPct val="30000"/>
              <a:buBlip>
                <a:blip r:embed="rId2"/>
              </a:buBlip>
              <a:defRPr sz="1800">
                <a:solidFill>
                  <a:srgbClr val="000000"/>
                </a:solidFill>
              </a:defRPr>
            </a:pPr>
            <a:r>
              <a:rPr sz="2700">
                <a:solidFill>
                  <a:srgbClr val="0F0402"/>
                </a:solidFill>
              </a:rPr>
              <a:t>First professional baseball team?</a:t>
            </a:r>
            <a:endParaRPr sz="2700">
              <a:solidFill>
                <a:srgbClr val="0F0402"/>
              </a:solidFill>
            </a:endParaRPr>
          </a:p>
          <a:p>
            <a:pPr lvl="4" marL="1666875" indent="-333375" defTabSz="438150">
              <a:lnSpc>
                <a:spcPct val="100000"/>
              </a:lnSpc>
              <a:spcBef>
                <a:spcPts val="2700"/>
              </a:spcBef>
              <a:buSzPct val="30000"/>
              <a:buBlip>
                <a:blip r:embed="rId2"/>
              </a:buBlip>
              <a:defRPr sz="1800">
                <a:solidFill>
                  <a:srgbClr val="000000"/>
                </a:solidFill>
              </a:defRPr>
            </a:pPr>
            <a:r>
              <a:rPr sz="2700">
                <a:solidFill>
                  <a:srgbClr val="0F0402"/>
                </a:solidFill>
              </a:rPr>
              <a:t>Cincinnati Red Stockings!!!</a:t>
            </a:r>
          </a:p>
        </p:txBody>
      </p:sp>
      <p:pic>
        <p:nvPicPr>
          <p:cNvPr id="47" name="Boxing_lessons_Boise_YMCA.gif"/>
          <p:cNvPicPr/>
          <p:nvPr/>
        </p:nvPicPr>
        <p:blipFill>
          <a:blip r:embed="rId3">
            <a:extLst/>
          </a:blip>
          <a:stretch>
            <a:fillRect/>
          </a:stretch>
        </p:blipFill>
        <p:spPr>
          <a:xfrm>
            <a:off x="6012153" y="25400"/>
            <a:ext cx="6395747" cy="4178554"/>
          </a:xfrm>
          <a:prstGeom prst="rect">
            <a:avLst/>
          </a:prstGeom>
          <a:ln w="12700">
            <a:miter lim="400000"/>
          </a:ln>
        </p:spPr>
      </p:pic>
      <p:pic>
        <p:nvPicPr>
          <p:cNvPr id="48" name="1869-cincinnati-red-stockings.jpg"/>
          <p:cNvPicPr/>
          <p:nvPr/>
        </p:nvPicPr>
        <p:blipFill>
          <a:blip r:embed="rId4">
            <a:extLst/>
          </a:blip>
          <a:stretch>
            <a:fillRect/>
          </a:stretch>
        </p:blipFill>
        <p:spPr>
          <a:xfrm>
            <a:off x="1676400" y="1041400"/>
            <a:ext cx="9652000" cy="71628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2" fill="hold">
                                  <p:stCondLst>
                                    <p:cond delay="0"/>
                                  </p:stCondLst>
                                  <p:iterate type="el" backwards="0">
                                    <p:tmAbs val="0"/>
                                  </p:iterate>
                                  <p:childTnLst>
                                    <p:set>
                                      <p:cBhvr>
                                        <p:cTn id="12" fill="hold"/>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4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4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4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4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4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4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xit" presetSubtype="0" presetID="1" grpId="3" fill="hold">
                                  <p:stCondLst>
                                    <p:cond delay="0"/>
                                  </p:stCondLst>
                                  <p:iterate type="el" backwards="0">
                                    <p:tmAbs val="0"/>
                                  </p:iterate>
                                  <p:childTnLst>
                                    <p:set>
                                      <p:cBhvr>
                                        <p:cTn id="48" fill="hold">
                                          <p:stCondLst>
                                            <p:cond delay="0"/>
                                          </p:stCondLst>
                                        </p:cTn>
                                        <p:tgtEl>
                                          <p:spTgt spid="4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4" fill="hold">
                                  <p:stCondLst>
                                    <p:cond delay="0"/>
                                  </p:stCondLst>
                                  <p:iterate type="el" backwards="0">
                                    <p:tmAbs val="0"/>
                                  </p:iterate>
                                  <p:childTnLst>
                                    <p:set>
                                      <p:cBhvr>
                                        <p:cTn id="52" fill="hold"/>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xit" presetSubtype="0" presetID="1" grpId="5" fill="hold">
                                  <p:stCondLst>
                                    <p:cond delay="0"/>
                                  </p:stCondLst>
                                  <p:iterate type="el" backwards="0">
                                    <p:tmAbs val="0"/>
                                  </p:iterate>
                                  <p:childTnLst>
                                    <p:set>
                                      <p:cBhvr>
                                        <p:cTn id="56"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 grpId="2"/>
      <p:bldP build="whole" bldLvl="1" animBg="1" rev="0" advAuto="0" spid="47" grpId="3"/>
      <p:bldP build="whole" bldLvl="1" animBg="1" rev="0" advAuto="0" spid="48" grpId="4"/>
      <p:bldP build="whole" bldLvl="1" animBg="1" rev="0" advAuto="0" spid="48" grpId="5"/>
      <p:bldP build="p" bldLvl="5" animBg="1" rev="0" advAuto="0" spid="4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cap="none" sz="1800">
                <a:solidFill>
                  <a:srgbClr val="000000"/>
                </a:solidFill>
              </a:defRPr>
            </a:pPr>
            <a:r>
              <a:rPr cap="all" sz="7200">
                <a:solidFill>
                  <a:srgbClr val="535353"/>
                </a:solidFill>
              </a:rPr>
              <a:t>Commerce and Culture</a:t>
            </a:r>
          </a:p>
        </p:txBody>
      </p:sp>
      <p:sp>
        <p:nvSpPr>
          <p:cNvPr id="51" name="Shape 51"/>
          <p:cNvSpPr/>
          <p:nvPr>
            <p:ph type="body" idx="1"/>
          </p:nvPr>
        </p:nvSpPr>
        <p:spPr>
          <a:prstGeom prst="rect">
            <a:avLst/>
          </a:prstGeom>
        </p:spPr>
        <p:txBody>
          <a:bodyPr/>
          <a:lstStyle/>
          <a:p>
            <a:pPr lvl="0" marL="391159" indent="-391159" defTabSz="514095">
              <a:lnSpc>
                <a:spcPct val="100000"/>
              </a:lnSpc>
              <a:spcBef>
                <a:spcPts val="3100"/>
              </a:spcBef>
              <a:buSzPct val="30000"/>
              <a:buBlip>
                <a:blip r:embed="rId2"/>
              </a:buBlip>
              <a:defRPr sz="1800">
                <a:solidFill>
                  <a:srgbClr val="000000"/>
                </a:solidFill>
              </a:defRPr>
            </a:pPr>
            <a:r>
              <a:rPr sz="3168">
                <a:solidFill>
                  <a:srgbClr val="922D00"/>
                </a:solidFill>
              </a:rPr>
              <a:t>Masculinity and the Rise of Sports</a:t>
            </a:r>
            <a:endParaRPr sz="3168">
              <a:solidFill>
                <a:srgbClr val="922D00"/>
              </a:solidFill>
            </a:endParaRPr>
          </a:p>
          <a:p>
            <a:pPr lvl="1" marL="782319" indent="-391159" defTabSz="514095">
              <a:lnSpc>
                <a:spcPct val="100000"/>
              </a:lnSpc>
              <a:spcBef>
                <a:spcPts val="3100"/>
              </a:spcBef>
              <a:buSzPct val="30000"/>
              <a:buBlip>
                <a:blip r:embed="rId2"/>
              </a:buBlip>
              <a:defRPr sz="1800">
                <a:solidFill>
                  <a:srgbClr val="000000"/>
                </a:solidFill>
              </a:defRPr>
            </a:pPr>
            <a:r>
              <a:rPr sz="3168">
                <a:solidFill>
                  <a:srgbClr val="007AFC"/>
                </a:solidFill>
              </a:rPr>
              <a:t>Rise of the Negro Leagues</a:t>
            </a:r>
            <a:endParaRPr sz="3168">
              <a:solidFill>
                <a:srgbClr val="007AFC"/>
              </a:solidFill>
            </a:endParaRPr>
          </a:p>
          <a:p>
            <a:pPr lvl="2" marL="1173480" indent="-391159" defTabSz="514095">
              <a:lnSpc>
                <a:spcPct val="100000"/>
              </a:lnSpc>
              <a:spcBef>
                <a:spcPts val="3100"/>
              </a:spcBef>
              <a:buSzPct val="30000"/>
              <a:buBlip>
                <a:blip r:embed="rId2"/>
              </a:buBlip>
              <a:defRPr sz="1800">
                <a:solidFill>
                  <a:srgbClr val="000000"/>
                </a:solidFill>
              </a:defRPr>
            </a:pPr>
            <a:r>
              <a:rPr sz="3168">
                <a:solidFill>
                  <a:srgbClr val="0A0302"/>
                </a:solidFill>
              </a:rPr>
              <a:t>Blacks were excluded from baseball, Negro Leagues were established</a:t>
            </a:r>
            <a:endParaRPr sz="3168">
              <a:solidFill>
                <a:srgbClr val="0A0302"/>
              </a:solidFill>
            </a:endParaRPr>
          </a:p>
          <a:p>
            <a:pPr lvl="1" marL="782319" indent="-391159" defTabSz="514095">
              <a:lnSpc>
                <a:spcPct val="100000"/>
              </a:lnSpc>
              <a:spcBef>
                <a:spcPts val="3100"/>
              </a:spcBef>
              <a:buSzPct val="30000"/>
              <a:buBlip>
                <a:blip r:embed="rId2"/>
              </a:buBlip>
              <a:defRPr sz="1800">
                <a:solidFill>
                  <a:srgbClr val="000000"/>
                </a:solidFill>
              </a:defRPr>
            </a:pPr>
            <a:r>
              <a:rPr sz="3168">
                <a:solidFill>
                  <a:srgbClr val="007AFC"/>
                </a:solidFill>
              </a:rPr>
              <a:t>American Football</a:t>
            </a:r>
            <a:endParaRPr sz="3168">
              <a:solidFill>
                <a:srgbClr val="007AFC"/>
              </a:solidFill>
            </a:endParaRPr>
          </a:p>
          <a:p>
            <a:pPr lvl="3" marL="1564639" indent="-391159" defTabSz="514095">
              <a:lnSpc>
                <a:spcPct val="100000"/>
              </a:lnSpc>
              <a:spcBef>
                <a:spcPts val="3100"/>
              </a:spcBef>
              <a:buSzPct val="30000"/>
              <a:buBlip>
                <a:blip r:embed="rId2"/>
              </a:buBlip>
              <a:defRPr sz="1800">
                <a:solidFill>
                  <a:srgbClr val="000000"/>
                </a:solidFill>
              </a:defRPr>
            </a:pPr>
            <a:r>
              <a:rPr sz="3168">
                <a:solidFill>
                  <a:srgbClr val="0F0402"/>
                </a:solidFill>
              </a:rPr>
              <a:t>Collegiate football became popular under Yale’s Walter Camp, who utilized </a:t>
            </a:r>
            <a:r>
              <a:rPr i="1" sz="3168">
                <a:solidFill>
                  <a:srgbClr val="0F0402"/>
                </a:solidFill>
              </a:rPr>
              <a:t>Scientific Management</a:t>
            </a:r>
            <a:endParaRPr sz="3168">
              <a:solidFill>
                <a:srgbClr val="0F0402"/>
              </a:solidFill>
            </a:endParaRPr>
          </a:p>
          <a:p>
            <a:pPr lvl="4" marL="1955800" indent="-391159" defTabSz="514095">
              <a:lnSpc>
                <a:spcPct val="100000"/>
              </a:lnSpc>
              <a:spcBef>
                <a:spcPts val="3100"/>
              </a:spcBef>
              <a:buSzPct val="30000"/>
              <a:buBlip>
                <a:blip r:embed="rId2"/>
              </a:buBlip>
              <a:defRPr sz="1800">
                <a:solidFill>
                  <a:srgbClr val="000000"/>
                </a:solidFill>
              </a:defRPr>
            </a:pPr>
            <a:r>
              <a:rPr sz="3168">
                <a:solidFill>
                  <a:srgbClr val="0F0402"/>
                </a:solidFill>
              </a:rPr>
              <a:t>Quick: Who created scientific management? What did it call for?</a:t>
            </a:r>
          </a:p>
        </p:txBody>
      </p:sp>
      <p:pic>
        <p:nvPicPr>
          <p:cNvPr id="52" name="ChiUnionGiants_1905.jpg"/>
          <p:cNvPicPr/>
          <p:nvPr/>
        </p:nvPicPr>
        <p:blipFill>
          <a:blip r:embed="rId3">
            <a:extLst/>
          </a:blip>
          <a:stretch>
            <a:fillRect/>
          </a:stretch>
        </p:blipFill>
        <p:spPr>
          <a:xfrm>
            <a:off x="7016750" y="1930400"/>
            <a:ext cx="5676900" cy="2794000"/>
          </a:xfrm>
          <a:prstGeom prst="rect">
            <a:avLst/>
          </a:prstGeom>
          <a:ln w="12700">
            <a:miter lim="400000"/>
          </a:ln>
        </p:spPr>
      </p:pic>
      <p:pic>
        <p:nvPicPr>
          <p:cNvPr id="53" name="200px-Frederick_Winslow_Taylor_crop.jpg"/>
          <p:cNvPicPr/>
          <p:nvPr/>
        </p:nvPicPr>
        <p:blipFill>
          <a:blip r:embed="rId4">
            <a:extLst/>
          </a:blip>
          <a:stretch>
            <a:fillRect/>
          </a:stretch>
        </p:blipFill>
        <p:spPr>
          <a:xfrm>
            <a:off x="3469297" y="2467157"/>
            <a:ext cx="3223603" cy="481928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2" fill="hold">
                                  <p:stCondLst>
                                    <p:cond delay="0"/>
                                  </p:stCondLst>
                                  <p:iterate type="el" backwards="0">
                                    <p:tmAbs val="0"/>
                                  </p:iterate>
                                  <p:childTnLst>
                                    <p:set>
                                      <p:cBhvr>
                                        <p:cTn id="16" fill="hold"/>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5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3" fill="hold">
                                  <p:stCondLst>
                                    <p:cond delay="0"/>
                                  </p:stCondLst>
                                  <p:iterate type="el" backwards="0">
                                    <p:tmAbs val="0"/>
                                  </p:iterate>
                                  <p:childTnLst>
                                    <p:set>
                                      <p:cBhvr>
                                        <p:cTn id="36" fill="hold"/>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xit" presetSubtype="0" presetID="1" grpId="4" fill="hold">
                                  <p:stCondLst>
                                    <p:cond delay="0"/>
                                  </p:stCondLst>
                                  <p:iterate type="el" backwards="0">
                                    <p:tmAbs val="0"/>
                                  </p:iterate>
                                  <p:childTnLst>
                                    <p:set>
                                      <p:cBhvr>
                                        <p:cTn id="40"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2"/>
      <p:bldP build="whole" bldLvl="1" animBg="1" rev="0" advAuto="0" spid="53" grpId="3"/>
      <p:bldP build="whole" bldLvl="1" animBg="1" rev="0" advAuto="0" spid="53" grpId="4"/>
      <p:bldP build="p" bldLvl="5" animBg="1" rev="0" advAuto="0" spid="5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cap="none" sz="1800">
                <a:solidFill>
                  <a:srgbClr val="000000"/>
                </a:solidFill>
              </a:defRPr>
            </a:pPr>
            <a:r>
              <a:rPr cap="all" sz="7200">
                <a:solidFill>
                  <a:srgbClr val="535353"/>
                </a:solidFill>
              </a:rPr>
              <a:t>Commerce and Culture</a:t>
            </a:r>
          </a:p>
        </p:txBody>
      </p:sp>
      <p:sp>
        <p:nvSpPr>
          <p:cNvPr id="56" name="Shape 56"/>
          <p:cNvSpPr/>
          <p:nvPr>
            <p:ph type="body" idx="1"/>
          </p:nvPr>
        </p:nvSpPr>
        <p:spPr>
          <a:prstGeom prst="rect">
            <a:avLst/>
          </a:prstGeom>
        </p:spPr>
        <p:txBody>
          <a:bodyPr/>
          <a:lstStyle/>
          <a:p>
            <a:pPr lvl="0" marL="342264" indent="-342264" defTabSz="449833">
              <a:lnSpc>
                <a:spcPct val="100000"/>
              </a:lnSpc>
              <a:spcBef>
                <a:spcPts val="2700"/>
              </a:spcBef>
              <a:buSzPct val="30000"/>
              <a:buBlip>
                <a:blip r:embed="rId2"/>
              </a:buBlip>
              <a:defRPr sz="1800">
                <a:solidFill>
                  <a:srgbClr val="000000"/>
                </a:solidFill>
              </a:defRPr>
            </a:pPr>
            <a:r>
              <a:rPr sz="2772">
                <a:solidFill>
                  <a:srgbClr val="922D00"/>
                </a:solidFill>
              </a:rPr>
              <a:t>The Great Outdoors</a:t>
            </a:r>
            <a:endParaRPr sz="2772">
              <a:solidFill>
                <a:srgbClr val="922D00"/>
              </a:solidFill>
            </a:endParaRPr>
          </a:p>
          <a:p>
            <a:pPr lvl="2" marL="1026794" indent="-342264" defTabSz="449833">
              <a:lnSpc>
                <a:spcPct val="100000"/>
              </a:lnSpc>
              <a:spcBef>
                <a:spcPts val="2700"/>
              </a:spcBef>
              <a:buSzPct val="30000"/>
              <a:buBlip>
                <a:blip r:embed="rId2"/>
              </a:buBlip>
              <a:defRPr sz="1800">
                <a:solidFill>
                  <a:srgbClr val="000000"/>
                </a:solidFill>
              </a:defRPr>
            </a:pPr>
            <a:r>
              <a:rPr sz="2772">
                <a:solidFill>
                  <a:srgbClr val="0A0302"/>
                </a:solidFill>
              </a:rPr>
              <a:t>Sierra Club - sought to preserve America’s mountains</a:t>
            </a:r>
            <a:endParaRPr sz="2772">
              <a:solidFill>
                <a:srgbClr val="0A0302"/>
              </a:solidFill>
            </a:endParaRPr>
          </a:p>
          <a:p>
            <a:pPr lvl="2" marL="1026794" indent="-342264" defTabSz="449833">
              <a:lnSpc>
                <a:spcPct val="100000"/>
              </a:lnSpc>
              <a:spcBef>
                <a:spcPts val="2700"/>
              </a:spcBef>
              <a:buSzPct val="30000"/>
              <a:buBlip>
                <a:blip r:embed="rId2"/>
              </a:buBlip>
              <a:defRPr sz="1800">
                <a:solidFill>
                  <a:srgbClr val="000000"/>
                </a:solidFill>
              </a:defRPr>
            </a:pPr>
            <a:r>
              <a:rPr sz="2772">
                <a:solidFill>
                  <a:srgbClr val="0A0302"/>
                </a:solidFill>
              </a:rPr>
              <a:t>1872 - creation of Yellowstone in Wyoming</a:t>
            </a:r>
            <a:endParaRPr sz="2772">
              <a:solidFill>
                <a:srgbClr val="0A0302"/>
              </a:solidFill>
            </a:endParaRPr>
          </a:p>
          <a:p>
            <a:pPr lvl="2" marL="1026794" indent="-342264" defTabSz="449833">
              <a:lnSpc>
                <a:spcPct val="100000"/>
              </a:lnSpc>
              <a:spcBef>
                <a:spcPts val="2700"/>
              </a:spcBef>
              <a:buSzPct val="30000"/>
              <a:buBlip>
                <a:blip r:embed="rId2"/>
              </a:buBlip>
              <a:defRPr sz="1800">
                <a:solidFill>
                  <a:srgbClr val="000000"/>
                </a:solidFill>
              </a:defRPr>
            </a:pPr>
            <a:r>
              <a:rPr sz="2772">
                <a:solidFill>
                  <a:srgbClr val="0A0302"/>
                </a:solidFill>
              </a:rPr>
              <a:t>National Park Service (1916)</a:t>
            </a:r>
            <a:endParaRPr sz="2772">
              <a:solidFill>
                <a:srgbClr val="0A0302"/>
              </a:solidFill>
            </a:endParaRPr>
          </a:p>
          <a:p>
            <a:pPr lvl="2" marL="1026794" indent="-342264" defTabSz="449833">
              <a:lnSpc>
                <a:spcPct val="100000"/>
              </a:lnSpc>
              <a:spcBef>
                <a:spcPts val="2700"/>
              </a:spcBef>
              <a:buSzPct val="30000"/>
              <a:buBlip>
                <a:blip r:embed="rId2"/>
              </a:buBlip>
              <a:defRPr sz="1800">
                <a:solidFill>
                  <a:srgbClr val="000000"/>
                </a:solidFill>
              </a:defRPr>
            </a:pPr>
            <a:r>
              <a:rPr sz="2772">
                <a:solidFill>
                  <a:srgbClr val="0A0302"/>
                </a:solidFill>
              </a:rPr>
              <a:t>Antiquities Act (1906) - the president could set aside objects as national monuments</a:t>
            </a:r>
            <a:endParaRPr sz="2772">
              <a:solidFill>
                <a:srgbClr val="0A0302"/>
              </a:solidFill>
            </a:endParaRPr>
          </a:p>
          <a:p>
            <a:pPr lvl="2" marL="1026794" indent="-342264" defTabSz="449833">
              <a:lnSpc>
                <a:spcPct val="100000"/>
              </a:lnSpc>
              <a:spcBef>
                <a:spcPts val="2700"/>
              </a:spcBef>
              <a:buSzPct val="30000"/>
              <a:buBlip>
                <a:blip r:embed="rId2"/>
              </a:buBlip>
              <a:defRPr sz="1800">
                <a:solidFill>
                  <a:srgbClr val="000000"/>
                </a:solidFill>
              </a:defRPr>
            </a:pPr>
            <a:r>
              <a:rPr sz="2772">
                <a:solidFill>
                  <a:srgbClr val="0A0302"/>
                </a:solidFill>
              </a:rPr>
              <a:t>**Business interests hoped lands would be declared monuments as opposed to parks, because there was weaker protection.**</a:t>
            </a:r>
            <a:endParaRPr sz="2772">
              <a:solidFill>
                <a:srgbClr val="0A0302"/>
              </a:solidFill>
            </a:endParaRPr>
          </a:p>
          <a:p>
            <a:pPr lvl="2" marL="1026794" indent="-342264" defTabSz="449833">
              <a:lnSpc>
                <a:spcPct val="100000"/>
              </a:lnSpc>
              <a:spcBef>
                <a:spcPts val="2700"/>
              </a:spcBef>
              <a:buSzPct val="30000"/>
              <a:buBlip>
                <a:blip r:embed="rId2"/>
              </a:buBlip>
              <a:defRPr sz="1800">
                <a:solidFill>
                  <a:srgbClr val="000000"/>
                </a:solidFill>
              </a:defRPr>
            </a:pPr>
            <a:r>
              <a:rPr sz="2772">
                <a:solidFill>
                  <a:srgbClr val="0A0302"/>
                </a:solidFill>
              </a:rPr>
              <a:t>Many states passed laws regulating hunting and fishing to help preserve wildlife</a:t>
            </a:r>
          </a:p>
        </p:txBody>
      </p:sp>
      <p:sp>
        <p:nvSpPr>
          <p:cNvPr id="57" name="Shape 57"/>
          <p:cNvSpPr/>
          <p:nvPr/>
        </p:nvSpPr>
        <p:spPr>
          <a:xfrm>
            <a:off x="-121840" y="1879599"/>
            <a:ext cx="1291897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200"/>
              </a:spcBef>
              <a:defRPr sz="2000">
                <a:solidFill>
                  <a:srgbClr val="00B012"/>
                </a:solidFill>
                <a:latin typeface="Times"/>
                <a:ea typeface="Times"/>
                <a:cs typeface="Times"/>
                <a:sym typeface="Times"/>
              </a:defRPr>
            </a:lvl1pPr>
          </a:lstStyle>
          <a:p>
            <a:pPr lvl="0">
              <a:defRPr sz="1800">
                <a:solidFill>
                  <a:srgbClr val="000000"/>
                </a:solidFill>
              </a:defRPr>
            </a:pPr>
            <a:r>
              <a:rPr sz="2000">
                <a:solidFill>
                  <a:srgbClr val="00B012"/>
                </a:solidFill>
              </a:rPr>
              <a:t>Key Concept 6.1, III, A. Government agencies and conservationist organizations contended with corporate interests about the extension of public control over natural resources, including land and water. </a:t>
            </a:r>
            <a:endParaRPr sz="2000">
              <a:solidFill>
                <a:srgbClr val="00B012"/>
              </a:solidFill>
            </a:endParaRPr>
          </a:p>
        </p:txBody>
      </p:sp>
      <p:pic>
        <p:nvPicPr>
          <p:cNvPr id="58" name="image11.jpg" descr="File:Muir and Roosevelt restored.jpg"/>
          <p:cNvPicPr/>
          <p:nvPr/>
        </p:nvPicPr>
        <p:blipFill>
          <a:blip r:embed="rId3">
            <a:extLst/>
          </a:blip>
          <a:stretch>
            <a:fillRect/>
          </a:stretch>
        </p:blipFill>
        <p:spPr>
          <a:xfrm>
            <a:off x="7821507" y="-16981"/>
            <a:ext cx="5077405" cy="608273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6">
                                            <p:txEl>
                                              <p:pRg st="2" end="2"/>
                                            </p:txEl>
                                          </p:spTgt>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2" fill="hold">
                                  <p:stCondLst>
                                    <p:cond delay="0"/>
                                  </p:stCondLst>
                                  <p:iterate type="el" backwards="0">
                                    <p:tmAbs val="0"/>
                                  </p:iterate>
                                  <p:childTnLst>
                                    <p:set>
                                      <p:cBhvr>
                                        <p:cTn id="19" fill="hold"/>
                                        <p:tgtEl>
                                          <p:spTgt spid="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5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5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56">
                                            <p:txEl>
                                              <p:pRg st="5" end="5"/>
                                            </p:txEl>
                                          </p:spTgt>
                                        </p:tgtEl>
                                        <p:attrNameLst>
                                          <p:attrName>style.visibility</p:attrName>
                                        </p:attrNameLst>
                                      </p:cBhvr>
                                      <p:to>
                                        <p:strVal val="visible"/>
                                      </p:to>
                                    </p:set>
                                  </p:childTnLst>
                                </p:cTn>
                              </p:par>
                            </p:childTnLst>
                          </p:cTn>
                        </p:par>
                        <p:par>
                          <p:cTn id="32" fill="hold">
                            <p:stCondLst>
                              <p:cond delay="0"/>
                            </p:stCondLst>
                            <p:childTnLst>
                              <p:par>
                                <p:cTn id="33" nodeType="afterEffect" presetClass="exit" presetSubtype="4" presetID="2" grpId="3" fill="hold">
                                  <p:stCondLst>
                                    <p:cond delay="0"/>
                                  </p:stCondLst>
                                  <p:iterate type="el" backwards="0">
                                    <p:tmAbs val="0"/>
                                  </p:iterate>
                                  <p:childTnLst>
                                    <p:anim calcmode="lin" valueType="num">
                                      <p:cBhvr>
                                        <p:cTn id="34" dur="500" fill="hold"/>
                                        <p:tgtEl>
                                          <p:spTgt spid="58"/>
                                        </p:tgtEl>
                                        <p:attrNameLst>
                                          <p:attrName>ppt_x</p:attrName>
                                        </p:attrNameLst>
                                      </p:cBhvr>
                                      <p:tavLst>
                                        <p:tav tm="0">
                                          <p:val>
                                            <p:strVal val="ppt_x"/>
                                          </p:val>
                                        </p:tav>
                                        <p:tav tm="100000">
                                          <p:val>
                                            <p:strVal val="ppt_x"/>
                                          </p:val>
                                        </p:tav>
                                      </p:tavLst>
                                    </p:anim>
                                    <p:anim calcmode="lin" valueType="num">
                                      <p:cBhvr>
                                        <p:cTn id="35" dur="500" fill="hold"/>
                                        <p:tgtEl>
                                          <p:spTgt spid="58"/>
                                        </p:tgtEl>
                                        <p:attrNameLst>
                                          <p:attrName>ppt_y</p:attrName>
                                        </p:attrNameLst>
                                      </p:cBhvr>
                                      <p:tavLst>
                                        <p:tav tm="0">
                                          <p:val>
                                            <p:strVal val="ppt_y"/>
                                          </p:val>
                                        </p:tav>
                                        <p:tav tm="100000">
                                          <p:val>
                                            <p:strVal val="1+ppt_h/2"/>
                                          </p:val>
                                        </p:tav>
                                      </p:tavLst>
                                    </p:anim>
                                    <p:set>
                                      <p:cBhvr>
                                        <p:cTn id="36" fill="hold">
                                          <p:stCondLst>
                                            <p:cond delay="499"/>
                                          </p:stCondLst>
                                        </p:cTn>
                                        <p:tgtEl>
                                          <p:spTgt spid="5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4" fill="hold">
                                  <p:stCondLst>
                                    <p:cond delay="0"/>
                                  </p:stCondLst>
                                  <p:iterate type="el" backwards="0">
                                    <p:tmAbs val="0"/>
                                  </p:iterate>
                                  <p:childTnLst>
                                    <p:set>
                                      <p:cBhvr>
                                        <p:cTn id="40" fill="hold"/>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5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4"/>
      <p:bldP build="whole" bldLvl="1" animBg="1" rev="0" advAuto="0" spid="58" grpId="2"/>
      <p:bldP build="whole" bldLvl="1" animBg="1" rev="0" advAuto="0" spid="58" grpId="3"/>
      <p:bldP build="p" bldLvl="5" animBg="1" rev="0" advAuto="0" spid="5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lvl="0">
              <a:defRPr cap="none" sz="1800">
                <a:solidFill>
                  <a:srgbClr val="000000"/>
                </a:solidFill>
              </a:defRPr>
            </a:pPr>
            <a:r>
              <a:rPr cap="all" sz="7200">
                <a:solidFill>
                  <a:srgbClr val="535353"/>
                </a:solidFill>
              </a:rPr>
              <a:t>Women, Men, and the Solitude Self</a:t>
            </a:r>
          </a:p>
        </p:txBody>
      </p:sp>
      <p:sp>
        <p:nvSpPr>
          <p:cNvPr id="61" name="Shape 61"/>
          <p:cNvSpPr/>
          <p:nvPr>
            <p:ph type="body" idx="1"/>
          </p:nvPr>
        </p:nvSpPr>
        <p:spPr>
          <a:prstGeom prst="rect">
            <a:avLst/>
          </a:prstGeom>
        </p:spPr>
        <p:txBody>
          <a:bodyPr/>
          <a:lstStyle/>
          <a:p>
            <a:pPr lvl="0" marL="204470" indent="-204470" defTabSz="268731">
              <a:lnSpc>
                <a:spcPct val="100000"/>
              </a:lnSpc>
              <a:spcBef>
                <a:spcPts val="1600"/>
              </a:spcBef>
              <a:buSzPct val="30000"/>
              <a:buBlip>
                <a:blip r:embed="rId2"/>
              </a:buBlip>
              <a:defRPr sz="1800">
                <a:solidFill>
                  <a:srgbClr val="000000"/>
                </a:solidFill>
              </a:defRPr>
            </a:pPr>
            <a:r>
              <a:rPr sz="1656">
                <a:solidFill>
                  <a:srgbClr val="922D00"/>
                </a:solidFill>
              </a:rPr>
              <a:t>Changes in Family Life</a:t>
            </a:r>
            <a:endParaRPr sz="1656">
              <a:solidFill>
                <a:srgbClr val="922D00"/>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A0302"/>
                </a:solidFill>
              </a:rPr>
              <a:t>Childbearing decreased drastically:</a:t>
            </a:r>
            <a:endParaRPr sz="1656">
              <a:solidFill>
                <a:srgbClr val="0A0302"/>
              </a:solidFill>
            </a:endParaRPr>
          </a:p>
          <a:p>
            <a:pPr lvl="3" marL="817880" indent="-204470" defTabSz="268731">
              <a:lnSpc>
                <a:spcPct val="100000"/>
              </a:lnSpc>
              <a:spcBef>
                <a:spcPts val="1600"/>
              </a:spcBef>
              <a:buSzPct val="30000"/>
              <a:buBlip>
                <a:blip r:embed="rId2"/>
              </a:buBlip>
              <a:defRPr sz="1800">
                <a:solidFill>
                  <a:srgbClr val="000000"/>
                </a:solidFill>
              </a:defRPr>
            </a:pPr>
            <a:r>
              <a:rPr sz="1656">
                <a:solidFill>
                  <a:srgbClr val="0A0302"/>
                </a:solidFill>
              </a:rPr>
              <a:t>People married later in life, contraceptives became more widespread</a:t>
            </a:r>
            <a:endParaRPr sz="1656">
              <a:solidFill>
                <a:srgbClr val="0A0302"/>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A0302"/>
                </a:solidFill>
              </a:rPr>
              <a:t>Comstock Act (1873) - prohibited distribution of information about sex and birth control</a:t>
            </a:r>
            <a:endParaRPr sz="1656">
              <a:solidFill>
                <a:srgbClr val="0A0302"/>
              </a:solidFill>
            </a:endParaRPr>
          </a:p>
          <a:p>
            <a:pPr lvl="0" marL="204470" indent="-204470" defTabSz="268731">
              <a:lnSpc>
                <a:spcPct val="100000"/>
              </a:lnSpc>
              <a:spcBef>
                <a:spcPts val="1600"/>
              </a:spcBef>
              <a:buSzPct val="30000"/>
              <a:buBlip>
                <a:blip r:embed="rId2"/>
              </a:buBlip>
              <a:defRPr sz="1800">
                <a:solidFill>
                  <a:srgbClr val="000000"/>
                </a:solidFill>
              </a:defRPr>
            </a:pPr>
            <a:r>
              <a:rPr sz="1656">
                <a:solidFill>
                  <a:srgbClr val="922D00"/>
                </a:solidFill>
              </a:rPr>
              <a:t>Education:</a:t>
            </a:r>
            <a:endParaRPr sz="1656">
              <a:solidFill>
                <a:srgbClr val="922D00"/>
              </a:solidFill>
            </a:endParaRPr>
          </a:p>
          <a:p>
            <a:pPr lvl="1" marL="408940" indent="-204470" defTabSz="268731">
              <a:lnSpc>
                <a:spcPct val="100000"/>
              </a:lnSpc>
              <a:spcBef>
                <a:spcPts val="1600"/>
              </a:spcBef>
              <a:buSzPct val="30000"/>
              <a:buBlip>
                <a:blip r:embed="rId2"/>
              </a:buBlip>
              <a:defRPr sz="1800">
                <a:solidFill>
                  <a:srgbClr val="000000"/>
                </a:solidFill>
              </a:defRPr>
            </a:pPr>
            <a:r>
              <a:rPr sz="1656">
                <a:solidFill>
                  <a:srgbClr val="0A0302"/>
                </a:solidFill>
              </a:rPr>
              <a:t>By 1900, over 70% of Americans between 5 and 18 attended school</a:t>
            </a:r>
            <a:endParaRPr sz="1656">
              <a:solidFill>
                <a:srgbClr val="0A0302"/>
              </a:solidFill>
            </a:endParaRPr>
          </a:p>
          <a:p>
            <a:pPr lvl="1" marL="408940" indent="-204470" defTabSz="268731">
              <a:lnSpc>
                <a:spcPct val="100000"/>
              </a:lnSpc>
              <a:spcBef>
                <a:spcPts val="1600"/>
              </a:spcBef>
              <a:buSzPct val="30000"/>
              <a:buBlip>
                <a:blip r:embed="rId2"/>
              </a:buBlip>
              <a:defRPr sz="1800">
                <a:solidFill>
                  <a:srgbClr val="000000"/>
                </a:solidFill>
              </a:defRPr>
            </a:pPr>
            <a:r>
              <a:rPr sz="1656">
                <a:solidFill>
                  <a:srgbClr val="0A0302"/>
                </a:solidFill>
              </a:rPr>
              <a:t>Tuskegee Institute:</a:t>
            </a:r>
            <a:endParaRPr sz="1656">
              <a:solidFill>
                <a:srgbClr val="0A0302"/>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A0302"/>
                </a:solidFill>
              </a:rPr>
              <a:t>Founded by Booker T. Washington, a former slave</a:t>
            </a:r>
            <a:endParaRPr sz="1656">
              <a:solidFill>
                <a:srgbClr val="0A0302"/>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A0302"/>
                </a:solidFill>
              </a:rPr>
              <a:t>Advocated that blacks learn industrial education, or vocational training</a:t>
            </a:r>
            <a:endParaRPr sz="1656">
              <a:solidFill>
                <a:srgbClr val="0A0302"/>
              </a:solidFill>
            </a:endParaRPr>
          </a:p>
          <a:p>
            <a:pPr lvl="1" marL="408940" indent="-204470" defTabSz="268731">
              <a:lnSpc>
                <a:spcPct val="100000"/>
              </a:lnSpc>
              <a:spcBef>
                <a:spcPts val="1600"/>
              </a:spcBef>
              <a:buSzPct val="30000"/>
              <a:buBlip>
                <a:blip r:embed="rId2"/>
              </a:buBlip>
              <a:defRPr sz="1800">
                <a:solidFill>
                  <a:srgbClr val="000000"/>
                </a:solidFill>
              </a:defRPr>
            </a:pPr>
            <a:r>
              <a:rPr sz="1656">
                <a:solidFill>
                  <a:srgbClr val="0A0302"/>
                </a:solidFill>
              </a:rPr>
              <a:t>Atlanta Compromise:</a:t>
            </a:r>
            <a:endParaRPr sz="1656">
              <a:solidFill>
                <a:srgbClr val="0A0302"/>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A0302"/>
                </a:solidFill>
              </a:rPr>
              <a:t>Washington argued for equal economic opportunities for blacks</a:t>
            </a:r>
            <a:endParaRPr sz="1656">
              <a:solidFill>
                <a:srgbClr val="0A0302"/>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A0302"/>
                </a:solidFill>
              </a:rPr>
              <a:t>“In all things that are purely social we can be as separate as the fingers, yet one as the hand in all things essential to mutual progress.”</a:t>
            </a:r>
            <a:endParaRPr sz="1656">
              <a:solidFill>
                <a:srgbClr val="0A0302"/>
              </a:solidFill>
            </a:endParaRPr>
          </a:p>
          <a:p>
            <a:pPr lvl="1" marL="408940" indent="-204470" defTabSz="268731">
              <a:lnSpc>
                <a:spcPct val="100000"/>
              </a:lnSpc>
              <a:spcBef>
                <a:spcPts val="1600"/>
              </a:spcBef>
              <a:buSzPct val="30000"/>
              <a:buBlip>
                <a:blip r:embed="rId2"/>
              </a:buBlip>
              <a:defRPr sz="1800">
                <a:solidFill>
                  <a:srgbClr val="000000"/>
                </a:solidFill>
              </a:defRPr>
            </a:pPr>
            <a:r>
              <a:rPr sz="1656">
                <a:solidFill>
                  <a:srgbClr val="0F0402"/>
                </a:solidFill>
              </a:rPr>
              <a:t>Women’s education opportunities increased post-Civil War</a:t>
            </a:r>
            <a:endParaRPr sz="1656">
              <a:solidFill>
                <a:srgbClr val="0F0402"/>
              </a:solidFill>
            </a:endParaRPr>
          </a:p>
          <a:p>
            <a:pPr lvl="2" marL="613409" indent="-204470" defTabSz="268731">
              <a:lnSpc>
                <a:spcPct val="100000"/>
              </a:lnSpc>
              <a:spcBef>
                <a:spcPts val="1600"/>
              </a:spcBef>
              <a:buSzPct val="30000"/>
              <a:buBlip>
                <a:blip r:embed="rId2"/>
              </a:buBlip>
              <a:defRPr sz="1800">
                <a:solidFill>
                  <a:srgbClr val="000000"/>
                </a:solidFill>
              </a:defRPr>
            </a:pPr>
            <a:r>
              <a:rPr sz="1656">
                <a:solidFill>
                  <a:srgbClr val="0F0402"/>
                </a:solidFill>
              </a:rPr>
              <a:t>Many women attended black colleges created during Reconstruction</a:t>
            </a:r>
          </a:p>
        </p:txBody>
      </p:sp>
      <p:sp>
        <p:nvSpPr>
          <p:cNvPr id="62" name="Shape 62"/>
          <p:cNvSpPr/>
          <p:nvPr/>
        </p:nvSpPr>
        <p:spPr>
          <a:xfrm>
            <a:off x="282314" y="2324100"/>
            <a:ext cx="12682960"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200"/>
              </a:spcBef>
              <a:defRPr sz="2000">
                <a:solidFill>
                  <a:srgbClr val="00B413"/>
                </a:solidFill>
                <a:latin typeface="Times"/>
                <a:ea typeface="Times"/>
                <a:cs typeface="Times"/>
                <a:sym typeface="Times"/>
              </a:defRPr>
            </a:lvl1pPr>
          </a:lstStyle>
          <a:p>
            <a:pPr lvl="0">
              <a:defRPr sz="1800">
                <a:solidFill>
                  <a:srgbClr val="000000"/>
                </a:solidFill>
              </a:defRPr>
            </a:pPr>
            <a:r>
              <a:rPr sz="2000">
                <a:solidFill>
                  <a:srgbClr val="00B413"/>
                </a:solidFill>
              </a:rPr>
              <a:t>Key Concept 6.3, II, C: Challenging their prescribed “place,” women and African American activists articulated alternative visions of political, social, and economic equality. </a:t>
            </a:r>
            <a:endParaRPr sz="1200">
              <a:solidFill>
                <a:srgbClr val="00B413"/>
              </a:solidFill>
            </a:endParaRPr>
          </a:p>
        </p:txBody>
      </p:sp>
      <p:pic>
        <p:nvPicPr>
          <p:cNvPr id="63" name="424px-Booker_T_Washington_retouched_flattened-crop.jpg"/>
          <p:cNvPicPr/>
          <p:nvPr/>
        </p:nvPicPr>
        <p:blipFill>
          <a:blip r:embed="rId3">
            <a:extLst/>
          </a:blip>
          <a:stretch>
            <a:fillRect/>
          </a:stretch>
        </p:blipFill>
        <p:spPr>
          <a:xfrm>
            <a:off x="9556582" y="2965450"/>
            <a:ext cx="3041818" cy="429728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61">
                                            <p:bg/>
                                          </p:spTgt>
                                        </p:tgtEl>
                                        <p:attrNameLst>
                                          <p:attrName>style.visibility</p:attrName>
                                        </p:attrNameLst>
                                      </p:cBhvr>
                                      <p:to>
                                        <p:strVal val="visible"/>
                                      </p:to>
                                    </p:set>
                                  </p:childTnLst>
                                </p:cTn>
                              </p:par>
                              <p:par>
                                <p:cTn id="11" presetClass="entr" presetSubtype="0" presetID="1" grpId="2" fill="hold">
                                  <p:stCondLst>
                                    <p:cond delay="0"/>
                                  </p:stCondLst>
                                  <p:iterate type="el" backwards="0">
                                    <p:tmAbs val="0"/>
                                  </p:iterate>
                                  <p:childTnLst>
                                    <p:set>
                                      <p:cBhvr>
                                        <p:cTn id="12" fill="hold"/>
                                        <p:tgtEl>
                                          <p:spTgt spid="6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2" fill="hold">
                                  <p:stCondLst>
                                    <p:cond delay="0"/>
                                  </p:stCondLst>
                                  <p:iterate type="el" backwards="0">
                                    <p:tmAbs val="0"/>
                                  </p:iterate>
                                  <p:childTnLst>
                                    <p:set>
                                      <p:cBhvr>
                                        <p:cTn id="16" fill="hold"/>
                                        <p:tgtEl>
                                          <p:spTgt spid="6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6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2" fill="hold">
                                  <p:stCondLst>
                                    <p:cond delay="0"/>
                                  </p:stCondLst>
                                  <p:iterate type="el" backwards="0">
                                    <p:tmAbs val="0"/>
                                  </p:iterate>
                                  <p:childTnLst>
                                    <p:set>
                                      <p:cBhvr>
                                        <p:cTn id="24" fill="hold"/>
                                        <p:tgtEl>
                                          <p:spTgt spid="6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2" fill="hold">
                                  <p:stCondLst>
                                    <p:cond delay="0"/>
                                  </p:stCondLst>
                                  <p:iterate type="el" backwards="0">
                                    <p:tmAbs val="0"/>
                                  </p:iterate>
                                  <p:childTnLst>
                                    <p:set>
                                      <p:cBhvr>
                                        <p:cTn id="28" fill="hold"/>
                                        <p:tgtEl>
                                          <p:spTgt spid="6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2" fill="hold">
                                  <p:stCondLst>
                                    <p:cond delay="0"/>
                                  </p:stCondLst>
                                  <p:iterate type="el" backwards="0">
                                    <p:tmAbs val="0"/>
                                  </p:iterate>
                                  <p:childTnLst>
                                    <p:set>
                                      <p:cBhvr>
                                        <p:cTn id="32" fill="hold"/>
                                        <p:tgtEl>
                                          <p:spTgt spid="6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2" fill="hold">
                                  <p:stCondLst>
                                    <p:cond delay="0"/>
                                  </p:stCondLst>
                                  <p:iterate type="el" backwards="0">
                                    <p:tmAbs val="0"/>
                                  </p:iterate>
                                  <p:childTnLst>
                                    <p:set>
                                      <p:cBhvr>
                                        <p:cTn id="36" fill="hold"/>
                                        <p:tgtEl>
                                          <p:spTgt spid="61">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2" fill="hold">
                                  <p:stCondLst>
                                    <p:cond delay="0"/>
                                  </p:stCondLst>
                                  <p:iterate type="el" backwards="0">
                                    <p:tmAbs val="0"/>
                                  </p:iterate>
                                  <p:childTnLst>
                                    <p:set>
                                      <p:cBhvr>
                                        <p:cTn id="40" fill="hold"/>
                                        <p:tgtEl>
                                          <p:spTgt spid="61">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3" fill="hold">
                                  <p:stCondLst>
                                    <p:cond delay="0"/>
                                  </p:stCondLst>
                                  <p:iterate type="el" backwards="0">
                                    <p:tmAbs val="0"/>
                                  </p:iterate>
                                  <p:childTnLst>
                                    <p:set>
                                      <p:cBhvr>
                                        <p:cTn id="44" fill="hold"/>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2" fill="hold">
                                  <p:stCondLst>
                                    <p:cond delay="0"/>
                                  </p:stCondLst>
                                  <p:iterate type="el" backwards="0">
                                    <p:tmAbs val="0"/>
                                  </p:iterate>
                                  <p:childTnLst>
                                    <p:set>
                                      <p:cBhvr>
                                        <p:cTn id="48" fill="hold"/>
                                        <p:tgtEl>
                                          <p:spTgt spid="61">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2" fill="hold">
                                  <p:stCondLst>
                                    <p:cond delay="0"/>
                                  </p:stCondLst>
                                  <p:iterate type="el" backwards="0">
                                    <p:tmAbs val="0"/>
                                  </p:iterate>
                                  <p:childTnLst>
                                    <p:set>
                                      <p:cBhvr>
                                        <p:cTn id="52" fill="hold"/>
                                        <p:tgtEl>
                                          <p:spTgt spid="61">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2" fill="hold">
                                  <p:stCondLst>
                                    <p:cond delay="0"/>
                                  </p:stCondLst>
                                  <p:iterate type="el" backwards="0">
                                    <p:tmAbs val="0"/>
                                  </p:iterate>
                                  <p:childTnLst>
                                    <p:set>
                                      <p:cBhvr>
                                        <p:cTn id="56" fill="hold"/>
                                        <p:tgtEl>
                                          <p:spTgt spid="61">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2" fill="hold">
                                  <p:stCondLst>
                                    <p:cond delay="0"/>
                                  </p:stCondLst>
                                  <p:iterate type="el" backwards="0">
                                    <p:tmAbs val="0"/>
                                  </p:iterate>
                                  <p:childTnLst>
                                    <p:set>
                                      <p:cBhvr>
                                        <p:cTn id="60" fill="hold"/>
                                        <p:tgtEl>
                                          <p:spTgt spid="61">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0" presetID="1" grpId="2" fill="hold">
                                  <p:stCondLst>
                                    <p:cond delay="0"/>
                                  </p:stCondLst>
                                  <p:iterate type="el" backwards="0">
                                    <p:tmAbs val="0"/>
                                  </p:iterate>
                                  <p:childTnLst>
                                    <p:set>
                                      <p:cBhvr>
                                        <p:cTn id="64" fill="hold"/>
                                        <p:tgtEl>
                                          <p:spTgt spid="61">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 grpId="2" fill="hold">
                                  <p:stCondLst>
                                    <p:cond delay="0"/>
                                  </p:stCondLst>
                                  <p:iterate type="el" backwards="0">
                                    <p:tmAbs val="0"/>
                                  </p:iterate>
                                  <p:childTnLst>
                                    <p:set>
                                      <p:cBhvr>
                                        <p:cTn id="68" fill="hold"/>
                                        <p:tgtEl>
                                          <p:spTgt spid="61">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presetClass="exit" presetSubtype="0" presetID="1" grpId="4" fill="hold">
                                  <p:stCondLst>
                                    <p:cond delay="0"/>
                                  </p:stCondLst>
                                  <p:iterate type="el" backwards="0">
                                    <p:tmAbs val="0"/>
                                  </p:iterate>
                                  <p:childTnLst>
                                    <p:set>
                                      <p:cBhvr>
                                        <p:cTn id="72"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3"/>
      <p:bldP build="p" bldLvl="5" animBg="1" rev="0" advAuto="0" spid="61" grpId="2"/>
      <p:bldP build="whole" bldLvl="1" animBg="1" rev="0" advAuto="0" spid="62" grpId="1"/>
      <p:bldP build="whole" bldLvl="1" animBg="1" rev="0" advAuto="0" spid="63"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pPr lvl="0">
              <a:defRPr cap="none" sz="1800">
                <a:solidFill>
                  <a:srgbClr val="000000"/>
                </a:solidFill>
              </a:defRPr>
            </a:pPr>
            <a:r>
              <a:rPr cap="all" sz="7200">
                <a:solidFill>
                  <a:srgbClr val="535353"/>
                </a:solidFill>
              </a:rPr>
              <a:t>Women, Men, and the Solitude Self</a:t>
            </a:r>
          </a:p>
        </p:txBody>
      </p:sp>
      <p:sp>
        <p:nvSpPr>
          <p:cNvPr id="66" name="Shape 66"/>
          <p:cNvSpPr/>
          <p:nvPr>
            <p:ph type="body" idx="1"/>
          </p:nvPr>
        </p:nvSpPr>
        <p:spPr>
          <a:prstGeom prst="rect">
            <a:avLst/>
          </a:prstGeom>
        </p:spPr>
        <p:txBody>
          <a:bodyPr/>
          <a:lstStyle/>
          <a:p>
            <a:pPr lvl="0" marL="195579" indent="-195579" defTabSz="257047">
              <a:lnSpc>
                <a:spcPct val="100000"/>
              </a:lnSpc>
              <a:spcBef>
                <a:spcPts val="1500"/>
              </a:spcBef>
              <a:buSzPct val="30000"/>
              <a:buBlip>
                <a:blip r:embed="rId2"/>
              </a:buBlip>
              <a:defRPr sz="1800">
                <a:solidFill>
                  <a:srgbClr val="000000"/>
                </a:solidFill>
              </a:defRPr>
            </a:pPr>
            <a:r>
              <a:rPr sz="1584">
                <a:solidFill>
                  <a:srgbClr val="922D00"/>
                </a:solidFill>
              </a:rPr>
              <a:t>From Domesticity to Women’s Rights</a:t>
            </a:r>
            <a:endParaRPr sz="1584">
              <a:solidFill>
                <a:srgbClr val="922D00"/>
              </a:solidFill>
            </a:endParaRPr>
          </a:p>
          <a:p>
            <a:pPr lvl="1" marL="391159" indent="-195579" defTabSz="257047">
              <a:lnSpc>
                <a:spcPct val="100000"/>
              </a:lnSpc>
              <a:spcBef>
                <a:spcPts val="1500"/>
              </a:spcBef>
              <a:buSzPct val="30000"/>
              <a:buBlip>
                <a:blip r:embed="rId2"/>
              </a:buBlip>
              <a:defRPr sz="1800">
                <a:solidFill>
                  <a:srgbClr val="000000"/>
                </a:solidFill>
              </a:defRPr>
            </a:pPr>
            <a:r>
              <a:rPr sz="1584">
                <a:solidFill>
                  <a:srgbClr val="0A0302"/>
                </a:solidFill>
              </a:rPr>
              <a:t>Maternalism - helped justify women’s involvement in reform movements</a:t>
            </a:r>
            <a:endParaRPr sz="1584">
              <a:solidFill>
                <a:srgbClr val="0A0302"/>
              </a:solidFill>
            </a:endParaRPr>
          </a:p>
          <a:p>
            <a:pPr lvl="1" marL="391159" indent="-195579" defTabSz="257047">
              <a:lnSpc>
                <a:spcPct val="100000"/>
              </a:lnSpc>
              <a:spcBef>
                <a:spcPts val="1500"/>
              </a:spcBef>
              <a:buSzPct val="30000"/>
              <a:buBlip>
                <a:blip r:embed="rId2"/>
              </a:buBlip>
              <a:defRPr sz="1800">
                <a:solidFill>
                  <a:srgbClr val="000000"/>
                </a:solidFill>
              </a:defRPr>
            </a:pPr>
            <a:r>
              <a:rPr sz="1584">
                <a:solidFill>
                  <a:srgbClr val="007AFC"/>
                </a:solidFill>
              </a:rPr>
              <a:t>The Woman’s Christian Temperance Union</a:t>
            </a:r>
            <a:endParaRPr sz="1584">
              <a:solidFill>
                <a:srgbClr val="007AFC"/>
              </a:solidFill>
            </a:endParaRPr>
          </a:p>
          <a:p>
            <a:pPr lvl="2" marL="586740" indent="-195579" defTabSz="257047">
              <a:lnSpc>
                <a:spcPct val="100000"/>
              </a:lnSpc>
              <a:spcBef>
                <a:spcPts val="1500"/>
              </a:spcBef>
              <a:buSzPct val="30000"/>
              <a:buBlip>
                <a:blip r:embed="rId2"/>
              </a:buBlip>
              <a:defRPr sz="1800">
                <a:solidFill>
                  <a:srgbClr val="000000"/>
                </a:solidFill>
              </a:defRPr>
            </a:pPr>
            <a:r>
              <a:rPr sz="1584">
                <a:solidFill>
                  <a:srgbClr val="0A0302"/>
                </a:solidFill>
              </a:rPr>
              <a:t>1874, Frances Willard</a:t>
            </a:r>
            <a:endParaRPr sz="1584">
              <a:solidFill>
                <a:srgbClr val="0A0302"/>
              </a:solidFill>
            </a:endParaRPr>
          </a:p>
          <a:p>
            <a:pPr lvl="2" marL="586740" indent="-195579" defTabSz="257047">
              <a:lnSpc>
                <a:spcPct val="100000"/>
              </a:lnSpc>
              <a:spcBef>
                <a:spcPts val="1500"/>
              </a:spcBef>
              <a:buSzPct val="30000"/>
              <a:buBlip>
                <a:blip r:embed="rId2"/>
              </a:buBlip>
              <a:defRPr sz="1800">
                <a:solidFill>
                  <a:srgbClr val="000000"/>
                </a:solidFill>
              </a:defRPr>
            </a:pPr>
            <a:r>
              <a:rPr sz="1584">
                <a:solidFill>
                  <a:srgbClr val="0A0302"/>
                </a:solidFill>
              </a:rPr>
              <a:t>Sought to challenge alcohol and domestic violence</a:t>
            </a:r>
            <a:endParaRPr sz="1584">
              <a:solidFill>
                <a:srgbClr val="0A0302"/>
              </a:solidFill>
            </a:endParaRPr>
          </a:p>
          <a:p>
            <a:pPr lvl="2" marL="586740" indent="-195579" defTabSz="257047">
              <a:lnSpc>
                <a:spcPct val="100000"/>
              </a:lnSpc>
              <a:spcBef>
                <a:spcPts val="1500"/>
              </a:spcBef>
              <a:buSzPct val="30000"/>
              <a:buBlip>
                <a:blip r:embed="rId2"/>
              </a:buBlip>
              <a:defRPr sz="1800">
                <a:solidFill>
                  <a:srgbClr val="000000"/>
                </a:solidFill>
              </a:defRPr>
            </a:pPr>
            <a:r>
              <a:rPr sz="1584">
                <a:solidFill>
                  <a:srgbClr val="0A0302"/>
                </a:solidFill>
              </a:rPr>
              <a:t>Key frontrunner in the Prohibition movement</a:t>
            </a:r>
            <a:endParaRPr sz="1584">
              <a:solidFill>
                <a:srgbClr val="0A0302"/>
              </a:solidFill>
            </a:endParaRPr>
          </a:p>
          <a:p>
            <a:pPr lvl="3" marL="782319" indent="-195579" defTabSz="257047">
              <a:lnSpc>
                <a:spcPct val="100000"/>
              </a:lnSpc>
              <a:spcBef>
                <a:spcPts val="1500"/>
              </a:spcBef>
              <a:buSzPct val="30000"/>
              <a:buBlip>
                <a:blip r:embed="rId2"/>
              </a:buBlip>
              <a:defRPr sz="1800">
                <a:solidFill>
                  <a:srgbClr val="000000"/>
                </a:solidFill>
              </a:defRPr>
            </a:pPr>
            <a:r>
              <a:rPr sz="1584">
                <a:solidFill>
                  <a:srgbClr val="0A0302"/>
                </a:solidFill>
              </a:rPr>
              <a:t>Movement was divided along religious, ethnic, and class lines</a:t>
            </a:r>
            <a:endParaRPr sz="1584">
              <a:solidFill>
                <a:srgbClr val="0A0302"/>
              </a:solidFill>
            </a:endParaRPr>
          </a:p>
          <a:p>
            <a:pPr lvl="1" marL="391159" indent="-195579" defTabSz="257047">
              <a:lnSpc>
                <a:spcPct val="100000"/>
              </a:lnSpc>
              <a:spcBef>
                <a:spcPts val="1500"/>
              </a:spcBef>
              <a:buSzPct val="30000"/>
              <a:buBlip>
                <a:blip r:embed="rId2"/>
              </a:buBlip>
              <a:defRPr sz="1800">
                <a:solidFill>
                  <a:srgbClr val="000000"/>
                </a:solidFill>
              </a:defRPr>
            </a:pPr>
            <a:r>
              <a:rPr sz="1584">
                <a:solidFill>
                  <a:srgbClr val="007AFC"/>
                </a:solidFill>
              </a:rPr>
              <a:t>Women, Race, and Patriotism</a:t>
            </a:r>
            <a:endParaRPr sz="1584">
              <a:solidFill>
                <a:srgbClr val="007AFC"/>
              </a:solidFill>
            </a:endParaRPr>
          </a:p>
          <a:p>
            <a:pPr lvl="3" marL="782319" indent="-195579" defTabSz="257047">
              <a:lnSpc>
                <a:spcPct val="100000"/>
              </a:lnSpc>
              <a:spcBef>
                <a:spcPts val="1500"/>
              </a:spcBef>
              <a:buSzPct val="30000"/>
              <a:buBlip>
                <a:blip r:embed="rId2"/>
              </a:buBlip>
              <a:defRPr sz="1800">
                <a:solidFill>
                  <a:srgbClr val="000000"/>
                </a:solidFill>
              </a:defRPr>
            </a:pPr>
            <a:r>
              <a:rPr sz="1584">
                <a:solidFill>
                  <a:srgbClr val="0F0402"/>
                </a:solidFill>
              </a:rPr>
              <a:t>United Daughters of the Confederacy (UDC)</a:t>
            </a:r>
            <a:endParaRPr sz="1584">
              <a:solidFill>
                <a:srgbClr val="0F0402"/>
              </a:solidFill>
            </a:endParaRPr>
          </a:p>
          <a:p>
            <a:pPr lvl="4" marL="977900" indent="-195579" defTabSz="257047">
              <a:lnSpc>
                <a:spcPct val="100000"/>
              </a:lnSpc>
              <a:spcBef>
                <a:spcPts val="1500"/>
              </a:spcBef>
              <a:buSzPct val="30000"/>
              <a:buBlip>
                <a:blip r:embed="rId2"/>
              </a:buBlip>
              <a:defRPr sz="1800">
                <a:solidFill>
                  <a:srgbClr val="000000"/>
                </a:solidFill>
              </a:defRPr>
            </a:pPr>
            <a:r>
              <a:rPr sz="1584">
                <a:solidFill>
                  <a:srgbClr val="0F0402"/>
                </a:solidFill>
              </a:rPr>
              <a:t>Created monuments, gave out Confederate flags, and helped reshape the image of the Civil War</a:t>
            </a:r>
            <a:endParaRPr sz="1584">
              <a:solidFill>
                <a:srgbClr val="0F0402"/>
              </a:solidFill>
            </a:endParaRPr>
          </a:p>
          <a:p>
            <a:pPr lvl="3" marL="782319" indent="-195579" defTabSz="257047">
              <a:lnSpc>
                <a:spcPct val="100000"/>
              </a:lnSpc>
              <a:spcBef>
                <a:spcPts val="1500"/>
              </a:spcBef>
              <a:buSzPct val="30000"/>
              <a:buBlip>
                <a:blip r:embed="rId2"/>
              </a:buBlip>
              <a:defRPr sz="1800">
                <a:solidFill>
                  <a:srgbClr val="000000"/>
                </a:solidFill>
              </a:defRPr>
            </a:pPr>
            <a:r>
              <a:rPr sz="1584">
                <a:solidFill>
                  <a:srgbClr val="0F0402"/>
                </a:solidFill>
              </a:rPr>
              <a:t>National Association of Colored Women:</a:t>
            </a:r>
            <a:endParaRPr sz="1584">
              <a:solidFill>
                <a:srgbClr val="0F0402"/>
              </a:solidFill>
            </a:endParaRPr>
          </a:p>
          <a:p>
            <a:pPr lvl="4" marL="977900" indent="-195579" defTabSz="257047">
              <a:lnSpc>
                <a:spcPct val="100000"/>
              </a:lnSpc>
              <a:spcBef>
                <a:spcPts val="1500"/>
              </a:spcBef>
              <a:buSzPct val="30000"/>
              <a:buBlip>
                <a:blip r:embed="rId2"/>
              </a:buBlip>
              <a:defRPr sz="1800">
                <a:solidFill>
                  <a:srgbClr val="000000"/>
                </a:solidFill>
              </a:defRPr>
            </a:pPr>
            <a:r>
              <a:rPr sz="1584">
                <a:solidFill>
                  <a:srgbClr val="0F0402"/>
                </a:solidFill>
              </a:rPr>
              <a:t>Reform organization that focused on orphans, elderly in need of homes, and advocated temperance</a:t>
            </a:r>
            <a:endParaRPr sz="1584">
              <a:solidFill>
                <a:srgbClr val="0F0402"/>
              </a:solidFill>
            </a:endParaRPr>
          </a:p>
          <a:p>
            <a:pPr lvl="3" marL="782319" indent="-195579" defTabSz="257047">
              <a:lnSpc>
                <a:spcPct val="100000"/>
              </a:lnSpc>
              <a:spcBef>
                <a:spcPts val="1500"/>
              </a:spcBef>
              <a:buSzPct val="30000"/>
              <a:buBlip>
                <a:blip r:embed="rId2"/>
              </a:buBlip>
              <a:defRPr sz="1800">
                <a:solidFill>
                  <a:srgbClr val="000000"/>
                </a:solidFill>
              </a:defRPr>
            </a:pPr>
            <a:r>
              <a:rPr sz="1584">
                <a:solidFill>
                  <a:srgbClr val="0F0402"/>
                </a:solidFill>
              </a:rPr>
              <a:t>Ida B. Wells - journalist that wrote about the horrors of lynching</a:t>
            </a:r>
            <a:endParaRPr sz="1584">
              <a:solidFill>
                <a:srgbClr val="0F0402"/>
              </a:solidFill>
            </a:endParaRPr>
          </a:p>
          <a:p>
            <a:pPr lvl="4" marL="977900" indent="-195579" defTabSz="257047">
              <a:lnSpc>
                <a:spcPct val="100000"/>
              </a:lnSpc>
              <a:spcBef>
                <a:spcPts val="1500"/>
              </a:spcBef>
              <a:buSzPct val="30000"/>
              <a:buBlip>
                <a:blip r:embed="rId2"/>
              </a:buBlip>
              <a:defRPr sz="1800">
                <a:solidFill>
                  <a:srgbClr val="000000"/>
                </a:solidFill>
              </a:defRPr>
            </a:pPr>
            <a:r>
              <a:rPr sz="1584">
                <a:solidFill>
                  <a:srgbClr val="0F0402"/>
                </a:solidFill>
              </a:rPr>
              <a:t>Demonstrated lynchings were often result of labor and economic disputes, relationships between black men and white women</a:t>
            </a:r>
          </a:p>
        </p:txBody>
      </p:sp>
      <p:sp>
        <p:nvSpPr>
          <p:cNvPr id="67" name="Shape 67"/>
          <p:cNvSpPr/>
          <p:nvPr/>
        </p:nvSpPr>
        <p:spPr>
          <a:xfrm>
            <a:off x="282314" y="2324100"/>
            <a:ext cx="12682960"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200"/>
              </a:spcBef>
              <a:defRPr sz="2000">
                <a:solidFill>
                  <a:srgbClr val="00B413"/>
                </a:solidFill>
                <a:latin typeface="Times"/>
                <a:ea typeface="Times"/>
                <a:cs typeface="Times"/>
                <a:sym typeface="Times"/>
              </a:defRPr>
            </a:lvl1pPr>
          </a:lstStyle>
          <a:p>
            <a:pPr lvl="0">
              <a:defRPr sz="1800">
                <a:solidFill>
                  <a:srgbClr val="000000"/>
                </a:solidFill>
              </a:defRPr>
            </a:pPr>
            <a:r>
              <a:rPr sz="2000">
                <a:solidFill>
                  <a:srgbClr val="00B413"/>
                </a:solidFill>
              </a:rPr>
              <a:t>Key Concept 6.3, II, C: Challenging their prescribed “place,” women and African American activists articulated alternative visions of political, social, and economic equality. </a:t>
            </a:r>
            <a:endParaRPr sz="1200">
              <a:solidFill>
                <a:srgbClr val="00B413"/>
              </a:solidFill>
            </a:endParaRPr>
          </a:p>
        </p:txBody>
      </p:sp>
      <p:pic>
        <p:nvPicPr>
          <p:cNvPr id="68" name="491px-Frances_Willard.jpg"/>
          <p:cNvPicPr/>
          <p:nvPr/>
        </p:nvPicPr>
        <p:blipFill>
          <a:blip r:embed="rId3">
            <a:extLst/>
          </a:blip>
          <a:stretch>
            <a:fillRect/>
          </a:stretch>
        </p:blipFill>
        <p:spPr>
          <a:xfrm>
            <a:off x="9426103" y="2711450"/>
            <a:ext cx="3216748" cy="3924300"/>
          </a:xfrm>
          <a:prstGeom prst="rect">
            <a:avLst/>
          </a:prstGeom>
          <a:ln w="12700">
            <a:miter lim="400000"/>
          </a:ln>
        </p:spPr>
      </p:pic>
      <p:pic>
        <p:nvPicPr>
          <p:cNvPr id="69" name="420px-Mary_Garrity_-_Ida_B._Wells-Barnett_-_Google_Art_Project_-_restoration_crop.jpg"/>
          <p:cNvPicPr/>
          <p:nvPr/>
        </p:nvPicPr>
        <p:blipFill>
          <a:blip r:embed="rId4">
            <a:extLst/>
          </a:blip>
          <a:stretch>
            <a:fillRect/>
          </a:stretch>
        </p:blipFill>
        <p:spPr>
          <a:xfrm>
            <a:off x="4086860" y="2489200"/>
            <a:ext cx="3342640" cy="4775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2" fill="hold">
                                  <p:stCondLst>
                                    <p:cond delay="0"/>
                                  </p:stCondLst>
                                  <p:iterate type="el" backwards="0">
                                    <p:tmAbs val="0"/>
                                  </p:iterate>
                                  <p:childTnLst>
                                    <p:set>
                                      <p:cBhvr>
                                        <p:cTn id="24" fill="hold"/>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6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6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6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6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66">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66">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 fill="hold">
                                  <p:stCondLst>
                                    <p:cond delay="0"/>
                                  </p:stCondLst>
                                  <p:iterate type="el" backwards="0">
                                    <p:tmAbs val="0"/>
                                  </p:iterate>
                                  <p:childTnLst>
                                    <p:set>
                                      <p:cBhvr>
                                        <p:cTn id="56" fill="hold"/>
                                        <p:tgtEl>
                                          <p:spTgt spid="66">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 fill="hold">
                                  <p:stCondLst>
                                    <p:cond delay="0"/>
                                  </p:stCondLst>
                                  <p:iterate type="el" backwards="0">
                                    <p:tmAbs val="0"/>
                                  </p:iterate>
                                  <p:childTnLst>
                                    <p:set>
                                      <p:cBhvr>
                                        <p:cTn id="60" fill="hold"/>
                                        <p:tgtEl>
                                          <p:spTgt spid="66">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0" presetID="1" grpId="3" fill="hold">
                                  <p:stCondLst>
                                    <p:cond delay="0"/>
                                  </p:stCondLst>
                                  <p:iterate type="el" backwards="0">
                                    <p:tmAbs val="0"/>
                                  </p:iterate>
                                  <p:childTnLst>
                                    <p:set>
                                      <p:cBhvr>
                                        <p:cTn id="64" fill="hold"/>
                                        <p:tgtEl>
                                          <p:spTgt spid="6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 grpId="1" fill="hold">
                                  <p:stCondLst>
                                    <p:cond delay="0"/>
                                  </p:stCondLst>
                                  <p:iterate type="el" backwards="0">
                                    <p:tmAbs val="0"/>
                                  </p:iterate>
                                  <p:childTnLst>
                                    <p:set>
                                      <p:cBhvr>
                                        <p:cTn id="68" fill="hold"/>
                                        <p:tgtEl>
                                          <p:spTgt spid="66">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presetClass="exit" presetSubtype="0" presetID="1" grpId="4" fill="hold">
                                  <p:stCondLst>
                                    <p:cond delay="0"/>
                                  </p:stCondLst>
                                  <p:iterate type="el" backwards="0">
                                    <p:tmAbs val="0"/>
                                  </p:iterate>
                                  <p:childTnLst>
                                    <p:set>
                                      <p:cBhvr>
                                        <p:cTn id="72"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2"/>
      <p:bldP build="p" bldLvl="5" animBg="1" rev="0" advAuto="0" spid="66" grpId="1"/>
      <p:bldP build="whole" bldLvl="1" animBg="1" rev="0" advAuto="0" spid="69" grpId="3"/>
      <p:bldP build="whole" bldLvl="1" animBg="1" rev="0" advAuto="0" spid="69"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355600" y="50800"/>
            <a:ext cx="12293600" cy="2438400"/>
          </a:xfrm>
          <a:prstGeom prst="rect">
            <a:avLst/>
          </a:prstGeom>
        </p:spPr>
        <p:txBody>
          <a:bodyPr/>
          <a:lstStyle/>
          <a:p>
            <a:pPr lvl="0">
              <a:defRPr cap="none" sz="1800">
                <a:solidFill>
                  <a:srgbClr val="000000"/>
                </a:solidFill>
              </a:defRPr>
            </a:pPr>
            <a:r>
              <a:rPr cap="all" sz="7200">
                <a:solidFill>
                  <a:srgbClr val="535353"/>
                </a:solidFill>
              </a:rPr>
              <a:t>Women, Men, and the Solitude Self</a:t>
            </a:r>
          </a:p>
        </p:txBody>
      </p:sp>
      <p:sp>
        <p:nvSpPr>
          <p:cNvPr id="72" name="Shape 72"/>
          <p:cNvSpPr/>
          <p:nvPr>
            <p:ph type="body" idx="1"/>
          </p:nvPr>
        </p:nvSpPr>
        <p:spPr>
          <a:prstGeom prst="rect">
            <a:avLst/>
          </a:prstGeom>
        </p:spPr>
        <p:txBody>
          <a:bodyPr/>
          <a:lstStyle/>
          <a:p>
            <a:pPr lvl="0" marL="382270" indent="-382270" defTabSz="502412">
              <a:lnSpc>
                <a:spcPct val="100000"/>
              </a:lnSpc>
              <a:spcBef>
                <a:spcPts val="3000"/>
              </a:spcBef>
              <a:buSzPct val="30000"/>
              <a:buBlip>
                <a:blip r:embed="rId2"/>
              </a:buBlip>
              <a:defRPr sz="1800">
                <a:solidFill>
                  <a:srgbClr val="000000"/>
                </a:solidFill>
              </a:defRPr>
            </a:pPr>
            <a:r>
              <a:rPr sz="3096">
                <a:solidFill>
                  <a:srgbClr val="922D00"/>
                </a:solidFill>
              </a:rPr>
              <a:t>From Domesticity to Women’s Rights</a:t>
            </a:r>
            <a:endParaRPr sz="3096">
              <a:solidFill>
                <a:srgbClr val="922D00"/>
              </a:solidFill>
            </a:endParaRPr>
          </a:p>
          <a:p>
            <a:pPr lvl="1" marL="764540" indent="-382270" defTabSz="502412">
              <a:lnSpc>
                <a:spcPct val="100000"/>
              </a:lnSpc>
              <a:spcBef>
                <a:spcPts val="3000"/>
              </a:spcBef>
              <a:buSzPct val="30000"/>
              <a:buBlip>
                <a:blip r:embed="rId2"/>
              </a:buBlip>
              <a:defRPr sz="1800">
                <a:solidFill>
                  <a:srgbClr val="000000"/>
                </a:solidFill>
              </a:defRPr>
            </a:pPr>
            <a:r>
              <a:rPr sz="3096">
                <a:solidFill>
                  <a:srgbClr val="007AFC"/>
                </a:solidFill>
              </a:rPr>
              <a:t>Women’s Rights</a:t>
            </a:r>
            <a:endParaRPr sz="3096">
              <a:solidFill>
                <a:srgbClr val="007AFC"/>
              </a:solidFill>
            </a:endParaRPr>
          </a:p>
          <a:p>
            <a:pPr lvl="3" marL="1529080" indent="-382270" defTabSz="502412">
              <a:lnSpc>
                <a:spcPct val="100000"/>
              </a:lnSpc>
              <a:spcBef>
                <a:spcPts val="3000"/>
              </a:spcBef>
              <a:buSzPct val="30000"/>
              <a:buBlip>
                <a:blip r:embed="rId2"/>
              </a:buBlip>
              <a:defRPr sz="1800">
                <a:solidFill>
                  <a:srgbClr val="000000"/>
                </a:solidFill>
              </a:defRPr>
            </a:pPr>
            <a:r>
              <a:rPr sz="3096">
                <a:solidFill>
                  <a:srgbClr val="0F0402"/>
                </a:solidFill>
              </a:rPr>
              <a:t>National American Woman Suffrage Association (NAWSA) (1890):</a:t>
            </a:r>
            <a:endParaRPr sz="3096">
              <a:solidFill>
                <a:srgbClr val="0F0402"/>
              </a:solidFill>
            </a:endParaRPr>
          </a:p>
          <a:p>
            <a:pPr lvl="4" marL="1911350" indent="-382270" defTabSz="502412">
              <a:lnSpc>
                <a:spcPct val="100000"/>
              </a:lnSpc>
              <a:spcBef>
                <a:spcPts val="3000"/>
              </a:spcBef>
              <a:buSzPct val="30000"/>
              <a:buBlip>
                <a:blip r:embed="rId2"/>
              </a:buBlip>
              <a:defRPr sz="1800">
                <a:solidFill>
                  <a:srgbClr val="000000"/>
                </a:solidFill>
              </a:defRPr>
            </a:pPr>
            <a:r>
              <a:rPr sz="3096">
                <a:solidFill>
                  <a:srgbClr val="0F0402"/>
                </a:solidFill>
              </a:rPr>
              <a:t>Many western states provided suffrage for women (WY, CO, ID, UT)</a:t>
            </a:r>
            <a:endParaRPr sz="3096">
              <a:solidFill>
                <a:srgbClr val="0F0402"/>
              </a:solidFill>
            </a:endParaRPr>
          </a:p>
          <a:p>
            <a:pPr lvl="4" marL="1911350" indent="-382270" defTabSz="502412">
              <a:lnSpc>
                <a:spcPct val="100000"/>
              </a:lnSpc>
              <a:spcBef>
                <a:spcPts val="3000"/>
              </a:spcBef>
              <a:buSzPct val="30000"/>
              <a:buBlip>
                <a:blip r:embed="rId2"/>
              </a:buBlip>
              <a:defRPr sz="1800">
                <a:solidFill>
                  <a:srgbClr val="000000"/>
                </a:solidFill>
              </a:defRPr>
            </a:pPr>
            <a:r>
              <a:rPr sz="3096">
                <a:solidFill>
                  <a:srgbClr val="0F0402"/>
                </a:solidFill>
              </a:rPr>
              <a:t>By 1913, many women west of MS River were granted suffrage </a:t>
            </a:r>
            <a:endParaRPr sz="3096">
              <a:solidFill>
                <a:srgbClr val="0F0402"/>
              </a:solidFill>
            </a:endParaRPr>
          </a:p>
          <a:p>
            <a:pPr lvl="3" marL="1529080" indent="-382270" defTabSz="502412">
              <a:lnSpc>
                <a:spcPct val="100000"/>
              </a:lnSpc>
              <a:spcBef>
                <a:spcPts val="3000"/>
              </a:spcBef>
              <a:buSzPct val="30000"/>
              <a:buBlip>
                <a:blip r:embed="rId2"/>
              </a:buBlip>
              <a:defRPr sz="1800">
                <a:solidFill>
                  <a:srgbClr val="000000"/>
                </a:solidFill>
              </a:defRPr>
            </a:pPr>
            <a:r>
              <a:rPr sz="3096">
                <a:solidFill>
                  <a:srgbClr val="0F0402"/>
                </a:solidFill>
              </a:rPr>
              <a:t>Feminism:</a:t>
            </a:r>
            <a:endParaRPr sz="3096">
              <a:solidFill>
                <a:srgbClr val="0F0402"/>
              </a:solidFill>
            </a:endParaRPr>
          </a:p>
          <a:p>
            <a:pPr lvl="4" marL="1911350" indent="-382270" defTabSz="502412">
              <a:lnSpc>
                <a:spcPct val="100000"/>
              </a:lnSpc>
              <a:spcBef>
                <a:spcPts val="3000"/>
              </a:spcBef>
              <a:buSzPct val="30000"/>
              <a:buBlip>
                <a:blip r:embed="rId2"/>
              </a:buBlip>
              <a:defRPr sz="1800">
                <a:solidFill>
                  <a:srgbClr val="000000"/>
                </a:solidFill>
              </a:defRPr>
            </a:pPr>
            <a:r>
              <a:rPr sz="3096">
                <a:solidFill>
                  <a:srgbClr val="0F0402"/>
                </a:solidFill>
              </a:rPr>
              <a:t>Advocate political, economic, and social equality for women </a:t>
            </a:r>
          </a:p>
        </p:txBody>
      </p:sp>
      <p:sp>
        <p:nvSpPr>
          <p:cNvPr id="73" name="Shape 73"/>
          <p:cNvSpPr/>
          <p:nvPr/>
        </p:nvSpPr>
        <p:spPr>
          <a:xfrm>
            <a:off x="116185" y="2044699"/>
            <a:ext cx="13015219" cy="203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1200"/>
              </a:spcBef>
              <a:defRPr sz="1800">
                <a:solidFill>
                  <a:srgbClr val="000000"/>
                </a:solidFill>
              </a:defRPr>
            </a:pPr>
            <a:r>
              <a:rPr sz="2000">
                <a:solidFill>
                  <a:srgbClr val="00B413"/>
                </a:solidFill>
                <a:latin typeface="Times"/>
                <a:ea typeface="Times"/>
                <a:cs typeface="Times"/>
                <a:sym typeface="Times"/>
              </a:rPr>
              <a:t>Key Concept 6.2, I, D: In an urban atmosphere where the access to power was unequally distributed, political machines provided social services in exchange for political support, settlement houses helped immigrants adapt to the new language and customs, and women’s clubs and self-help groups targeted intellectual development and social and political reform. </a:t>
            </a:r>
            <a:br>
              <a:rPr sz="2000">
                <a:solidFill>
                  <a:srgbClr val="00B413"/>
                </a:solidFill>
                <a:latin typeface="Times"/>
                <a:ea typeface="Times"/>
                <a:cs typeface="Times"/>
                <a:sym typeface="Times"/>
              </a:rPr>
            </a:br>
            <a:endParaRPr sz="2000">
              <a:solidFill>
                <a:srgbClr val="00B413"/>
              </a:solidFill>
              <a:latin typeface="Times"/>
              <a:ea typeface="Times"/>
              <a:cs typeface="Times"/>
              <a:sym typeface="Times"/>
            </a:endParaRPr>
          </a:p>
          <a:p>
            <a:pPr lvl="0" marL="457200" indent="-457200" algn="l" defTabSz="457200">
              <a:spcBef>
                <a:spcPts val="1600"/>
              </a:spcBef>
              <a:tabLst>
                <a:tab pos="139700" algn="l"/>
                <a:tab pos="457200" algn="l"/>
              </a:tabLst>
              <a:defRPr sz="1800">
                <a:solidFill>
                  <a:srgbClr val="000000"/>
                </a:solidFill>
              </a:defRPr>
            </a:pPr>
            <a:endParaRPr sz="1200">
              <a:latin typeface="Times"/>
              <a:ea typeface="Times"/>
              <a:cs typeface="Times"/>
              <a:sym typeface="Time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