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4"/>
  </p:notesMasterIdLst>
  <p:sldIdLst>
    <p:sldId id="256" r:id="rId2"/>
    <p:sldId id="288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495801"/>
            <a:ext cx="7696200" cy="8381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American Experiments</a:t>
            </a:r>
          </a:p>
          <a:p>
            <a:pPr algn="ctr"/>
            <a:r>
              <a:rPr lang="en-US" sz="2400" dirty="0" smtClean="0"/>
              <a:t>(1521 - 1700)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122218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smtClean="0">
                <a:solidFill>
                  <a:schemeClr val="tx1"/>
                </a:solidFill>
              </a:rPr>
              <a:t>America’s </a:t>
            </a:r>
            <a:r>
              <a:rPr lang="en-US" sz="4800" i="1" dirty="0" smtClean="0">
                <a:solidFill>
                  <a:schemeClr val="tx1"/>
                </a:solidFill>
              </a:rPr>
              <a:t>History</a:t>
            </a:r>
            <a:r>
              <a:rPr lang="en-US" sz="4800" dirty="0" smtClean="0">
                <a:solidFill>
                  <a:schemeClr val="tx1"/>
                </a:solidFill>
              </a:rPr>
              <a:t>, 8</a:t>
            </a:r>
            <a:r>
              <a:rPr lang="en-US" sz="4800" baseline="30000" dirty="0" smtClean="0">
                <a:solidFill>
                  <a:schemeClr val="tx1"/>
                </a:solidFill>
              </a:rPr>
              <a:t>th</a:t>
            </a:r>
            <a:r>
              <a:rPr lang="en-US" sz="4800" dirty="0" smtClean="0">
                <a:solidFill>
                  <a:schemeClr val="tx1"/>
                </a:solidFill>
              </a:rPr>
              <a:t> Edition,</a:t>
            </a:r>
            <a:r>
              <a:rPr lang="en-US" sz="4800" i="1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/>
              <a:t>Chapter 2 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Instability, War, and Rebellion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Bacon’s Rebellion:</a:t>
            </a:r>
          </a:p>
          <a:p>
            <a:pPr lvl="1"/>
            <a:r>
              <a:rPr lang="en-US" sz="2800" dirty="0"/>
              <a:t>Gov. Berkeley did not allow settlement past a line</a:t>
            </a:r>
          </a:p>
          <a:p>
            <a:pPr lvl="1"/>
            <a:r>
              <a:rPr lang="en-US" sz="2800" dirty="0"/>
              <a:t>In the “west” many famers were underrepresented in the House of Burgesses</a:t>
            </a:r>
          </a:p>
          <a:p>
            <a:pPr lvl="1"/>
            <a:r>
              <a:rPr lang="en-US" sz="2800" dirty="0"/>
              <a:t>Conflict between Natives and “westerners” like Bacon</a:t>
            </a:r>
          </a:p>
          <a:p>
            <a:pPr lvl="1"/>
            <a:r>
              <a:rPr lang="en-US" sz="2800" dirty="0"/>
              <a:t>Bacon almost took control, died suddenly</a:t>
            </a:r>
          </a:p>
          <a:p>
            <a:pPr lvl="1"/>
            <a:r>
              <a:rPr lang="en-US" sz="2800" dirty="0"/>
              <a:t>Significance?</a:t>
            </a:r>
          </a:p>
          <a:p>
            <a:pPr lvl="2"/>
            <a:r>
              <a:rPr lang="en-US" sz="2400" dirty="0"/>
              <a:t>Movement towards slaves for labor</a:t>
            </a:r>
          </a:p>
          <a:p>
            <a:pPr lvl="2"/>
            <a:r>
              <a:rPr lang="en-US" sz="2400" dirty="0"/>
              <a:t>Shows tensions between rich and poor, East and West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6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ile:Howard Pyle - The Burning of James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771"/>
            <a:ext cx="3810000" cy="4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Columbian Exchange included diseases as well as goods (potatoes, maize, horses)</a:t>
            </a:r>
          </a:p>
          <a:p>
            <a:r>
              <a:rPr lang="en-US" sz="3200" dirty="0" smtClean="0"/>
              <a:t>MD Acts of Toleration applied to ONLY Christians</a:t>
            </a:r>
          </a:p>
          <a:p>
            <a:r>
              <a:rPr lang="en-US" sz="3200" dirty="0" smtClean="0"/>
              <a:t>Headright System and indentured servants</a:t>
            </a:r>
          </a:p>
          <a:p>
            <a:r>
              <a:rPr lang="en-US" sz="3200" dirty="0" smtClean="0"/>
              <a:t>Chesapeake focused on indentured servants and tobacco -&gt; expansion on Indian land</a:t>
            </a:r>
          </a:p>
          <a:p>
            <a:r>
              <a:rPr lang="en-US" sz="3200" dirty="0" smtClean="0"/>
              <a:t>New France traded and had friendly relations with Indians</a:t>
            </a:r>
          </a:p>
          <a:p>
            <a:r>
              <a:rPr lang="en-US" sz="3200" dirty="0" smtClean="0"/>
              <a:t>No religious toleration in MBC: Roger Williams and Anne Hutchinson</a:t>
            </a:r>
          </a:p>
          <a:p>
            <a:r>
              <a:rPr lang="en-US" sz="3200" dirty="0" smtClean="0"/>
              <a:t>Bacon’s Rebellion showed tensions between “east and west” or “rich v. poor” and led to an increase in slavery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6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657600"/>
            <a:ext cx="3886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Follow me on Twitter @</a:t>
            </a:r>
            <a:r>
              <a:rPr lang="en-US" sz="2400" dirty="0" err="1" smtClean="0"/>
              <a:t>APUSH_Review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Chattel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Virginia and Maryland – 1660s</a:t>
            </a:r>
          </a:p>
          <a:p>
            <a:pPr lvl="1"/>
            <a:r>
              <a:rPr lang="en-US" sz="2800" dirty="0" smtClean="0"/>
              <a:t>Legally defined chattel slavery </a:t>
            </a:r>
            <a:endParaRPr lang="en-US" sz="2800" dirty="0"/>
          </a:p>
          <a:p>
            <a:pPr lvl="1"/>
            <a:r>
              <a:rPr lang="en-US" sz="2800" dirty="0" smtClean="0"/>
              <a:t>The status of the child would be determined based on the MOTHER and not the FATHER</a:t>
            </a:r>
          </a:p>
          <a:p>
            <a:r>
              <a:rPr lang="en-US" sz="3200" dirty="0" smtClean="0"/>
              <a:t>Ran contradictory to English law</a:t>
            </a:r>
          </a:p>
          <a:p>
            <a:pPr lvl="1"/>
            <a:r>
              <a:rPr lang="en-US" sz="2800" dirty="0" smtClean="0"/>
              <a:t>Children born to slave owners and slave mothers were automatically slaves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Spain’s Tribute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A New American World:</a:t>
            </a:r>
          </a:p>
          <a:p>
            <a:pPr lvl="1"/>
            <a:r>
              <a:rPr lang="en-US" sz="2800" dirty="0" smtClean="0"/>
              <a:t>Encomienda System – Spanish conquistadors received land from the crown</a:t>
            </a:r>
          </a:p>
          <a:p>
            <a:pPr lvl="2"/>
            <a:r>
              <a:rPr lang="en-US" sz="2600" dirty="0" smtClean="0"/>
              <a:t>Based almost entirely on Indian slave labor</a:t>
            </a:r>
          </a:p>
          <a:p>
            <a:pPr lvl="2"/>
            <a:r>
              <a:rPr lang="en-US" sz="2600" dirty="0" smtClean="0"/>
              <a:t>Very harsh, yet profitable </a:t>
            </a:r>
          </a:p>
          <a:p>
            <a:pPr lvl="1"/>
            <a:r>
              <a:rPr lang="en-US" sz="2800" dirty="0" smtClean="0"/>
              <a:t>Spanish social classes:</a:t>
            </a:r>
          </a:p>
          <a:p>
            <a:pPr lvl="2"/>
            <a:r>
              <a:rPr lang="en-US" sz="2600" dirty="0" smtClean="0"/>
              <a:t>Mestizos, Mulattos, and </a:t>
            </a:r>
            <a:r>
              <a:rPr lang="en-US" sz="2600" dirty="0" err="1" smtClean="0"/>
              <a:t>Zambos</a:t>
            </a:r>
            <a:r>
              <a:rPr lang="en-US" sz="2600" dirty="0" smtClean="0"/>
              <a:t> emerged</a:t>
            </a:r>
          </a:p>
          <a:p>
            <a:pPr lvl="1"/>
            <a:r>
              <a:rPr lang="en-US" sz="2800" dirty="0" smtClean="0"/>
              <a:t>Many Spanish priests sought to convert Indians</a:t>
            </a:r>
          </a:p>
          <a:p>
            <a:r>
              <a:rPr lang="en-US" sz="3200" dirty="0" smtClean="0"/>
              <a:t>The Columbian Exchange</a:t>
            </a:r>
          </a:p>
          <a:p>
            <a:pPr lvl="1"/>
            <a:r>
              <a:rPr lang="en-US" sz="2800" dirty="0" smtClean="0"/>
              <a:t>Exchange of goods, people, disease, and ideas between Europe, Africa, and Americas</a:t>
            </a:r>
          </a:p>
          <a:p>
            <a:pPr lvl="2"/>
            <a:r>
              <a:rPr lang="en-US" sz="2600" dirty="0" smtClean="0"/>
              <a:t>New crops were introduced to Europe – potato, maize</a:t>
            </a:r>
          </a:p>
          <a:p>
            <a:pPr lvl="2"/>
            <a:r>
              <a:rPr lang="en-US" sz="2600" dirty="0" smtClean="0"/>
              <a:t>Horse had large impact on Indian life</a:t>
            </a:r>
          </a:p>
          <a:p>
            <a:pPr lvl="1"/>
            <a:r>
              <a:rPr lang="en-US" sz="2800" dirty="0" smtClean="0"/>
              <a:t>In some areas, 90% of Indian population decreased</a:t>
            </a:r>
          </a:p>
          <a:p>
            <a:r>
              <a:rPr lang="en-US" sz="3200" dirty="0" smtClean="0"/>
              <a:t>The Protestant Challenge to Spain</a:t>
            </a:r>
          </a:p>
          <a:p>
            <a:pPr lvl="1"/>
            <a:r>
              <a:rPr lang="en-US" sz="2800" dirty="0" smtClean="0"/>
              <a:t>England began to build up its navy in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 lvl="1"/>
            <a:r>
              <a:rPr lang="en-US" sz="2800" b="1" dirty="0" smtClean="0"/>
              <a:t>Mercantilism</a:t>
            </a:r>
            <a:r>
              <a:rPr lang="en-US" sz="2800" dirty="0" smtClean="0"/>
              <a:t> – purpose was to benefit the Mother Country (England) by exporting more goods than importing</a:t>
            </a:r>
            <a:endParaRPr lang="en-US" sz="2800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Plantation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Plantations in the Americas grew as a result of increased demand for sugar and tobacco</a:t>
            </a:r>
          </a:p>
          <a:p>
            <a:r>
              <a:rPr lang="en-US" sz="2800" dirty="0" smtClean="0"/>
              <a:t>Brazil’s Sugar Plantations:</a:t>
            </a:r>
          </a:p>
          <a:p>
            <a:pPr lvl="1"/>
            <a:r>
              <a:rPr lang="en-US" dirty="0" smtClean="0"/>
              <a:t>Very arduous labor, milling was done on site</a:t>
            </a:r>
          </a:p>
          <a:p>
            <a:pPr lvl="1"/>
            <a:r>
              <a:rPr lang="en-US" dirty="0" smtClean="0"/>
              <a:t>As Indian populations declined, African slave labor was introduced</a:t>
            </a:r>
            <a:endParaRPr lang="en-US" dirty="0"/>
          </a:p>
          <a:p>
            <a:r>
              <a:rPr lang="en-US" sz="2800" dirty="0" smtClean="0"/>
              <a:t>England’s Tobacco Colonies:</a:t>
            </a:r>
          </a:p>
          <a:p>
            <a:pPr lvl="1"/>
            <a:r>
              <a:rPr lang="en-US" dirty="0" smtClean="0"/>
              <a:t>Jamestown: (1607)</a:t>
            </a:r>
          </a:p>
          <a:p>
            <a:pPr lvl="2"/>
            <a:r>
              <a:rPr lang="en-US" dirty="0" smtClean="0"/>
              <a:t>Joint Stock Company (investors shared in profits and losses of colony)</a:t>
            </a:r>
          </a:p>
          <a:p>
            <a:pPr lvl="2"/>
            <a:r>
              <a:rPr lang="en-US" dirty="0" smtClean="0"/>
              <a:t>Originally all men, hoped to gain gold</a:t>
            </a:r>
          </a:p>
          <a:p>
            <a:pPr lvl="2"/>
            <a:r>
              <a:rPr lang="en-US" dirty="0" smtClean="0"/>
              <a:t>Eventually, tobacco became a major cash crop, but exhausted the land -&gt; encroach on Indian land</a:t>
            </a:r>
          </a:p>
          <a:p>
            <a:pPr lvl="2"/>
            <a:r>
              <a:rPr lang="en-US" dirty="0" smtClean="0"/>
              <a:t>House of Burgesses – first representative government in US (1619)</a:t>
            </a:r>
            <a:endParaRPr lang="en-US" dirty="0"/>
          </a:p>
          <a:p>
            <a:pPr lvl="1"/>
            <a:r>
              <a:rPr lang="en-US" dirty="0" smtClean="0"/>
              <a:t>The Indian War of 1622:</a:t>
            </a:r>
          </a:p>
          <a:p>
            <a:pPr lvl="2"/>
            <a:r>
              <a:rPr lang="en-US" dirty="0" smtClean="0"/>
              <a:t>1/3 of Jamestown population was killed by Indian attacks, English retaliated</a:t>
            </a:r>
          </a:p>
          <a:p>
            <a:pPr lvl="2"/>
            <a:r>
              <a:rPr lang="en-US" dirty="0" smtClean="0"/>
              <a:t>Jamestown became a royal colony in 1624 – colonists had to pay taxes to support the Church of England</a:t>
            </a:r>
          </a:p>
          <a:p>
            <a:pPr lvl="1"/>
            <a:r>
              <a:rPr lang="en-US" dirty="0" smtClean="0"/>
              <a:t>Lord Baltimore Settles Catholics in Maryland:</a:t>
            </a:r>
          </a:p>
          <a:p>
            <a:pPr lvl="2"/>
            <a:r>
              <a:rPr lang="en-US" dirty="0" smtClean="0"/>
              <a:t>Proprietor colony – royal grant of land granted by the King</a:t>
            </a:r>
          </a:p>
          <a:p>
            <a:pPr lvl="2"/>
            <a:r>
              <a:rPr lang="en-US" dirty="0" smtClean="0"/>
              <a:t>Maryland Acts of Toleration (1649) – granted religious freedom to CHRISTIANS only, particularly Catholics</a:t>
            </a:r>
          </a:p>
          <a:p>
            <a:pPr lvl="2"/>
            <a:r>
              <a:rPr lang="en-US" dirty="0" smtClean="0"/>
              <a:t>Maryland relied heavily on tobacco, like the other Chesapeake colony, Virginia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ile:View of James Town Island, Captain John Smith Stat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927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Calvertcec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782"/>
            <a:ext cx="3133725" cy="47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Plantation Colonies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The Caribbean Islands:</a:t>
            </a:r>
          </a:p>
          <a:p>
            <a:pPr lvl="1"/>
            <a:r>
              <a:rPr lang="en-US" sz="2800" dirty="0" smtClean="0"/>
              <a:t>Like Brazil, these colonies focused on sugar production</a:t>
            </a:r>
            <a:endParaRPr lang="en-US" sz="2800" dirty="0"/>
          </a:p>
          <a:p>
            <a:r>
              <a:rPr lang="en-US" sz="3200" dirty="0" smtClean="0"/>
              <a:t>Plantation Life:</a:t>
            </a:r>
          </a:p>
          <a:p>
            <a:pPr lvl="1"/>
            <a:r>
              <a:rPr lang="en-US" sz="2800" dirty="0" smtClean="0"/>
              <a:t>Planation's grew in part, due to the Headright System:</a:t>
            </a:r>
          </a:p>
          <a:p>
            <a:pPr lvl="2"/>
            <a:r>
              <a:rPr lang="en-US" sz="2600" dirty="0" smtClean="0"/>
              <a:t>Gave 50 acres of land to someone who paid for an immigrant’s passage – benefited the rich</a:t>
            </a:r>
          </a:p>
          <a:p>
            <a:pPr lvl="1"/>
            <a:r>
              <a:rPr lang="en-US" sz="2800" dirty="0" smtClean="0"/>
              <a:t>Indentured Servitude:</a:t>
            </a:r>
          </a:p>
          <a:p>
            <a:pPr lvl="2"/>
            <a:r>
              <a:rPr lang="en-US" sz="2600" dirty="0" smtClean="0"/>
              <a:t>In return for passage, individuals would work 4-5 years, then could be free</a:t>
            </a:r>
          </a:p>
          <a:p>
            <a:pPr lvl="3"/>
            <a:r>
              <a:rPr lang="en-US" sz="2400" dirty="0" smtClean="0"/>
              <a:t>½ of all servants died before they became free</a:t>
            </a:r>
          </a:p>
          <a:p>
            <a:pPr lvl="2"/>
            <a:r>
              <a:rPr lang="en-US" sz="2600" dirty="0" smtClean="0"/>
              <a:t>Used extensively in the Chesapeake colonies in 17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</a:t>
            </a:r>
            <a:endParaRPr lang="en-US" sz="2600" dirty="0"/>
          </a:p>
          <a:p>
            <a:pPr lvl="1"/>
            <a:r>
              <a:rPr lang="en-US" sz="2800" dirty="0" smtClean="0"/>
              <a:t>African Laborers:</a:t>
            </a:r>
          </a:p>
          <a:p>
            <a:pPr lvl="2"/>
            <a:r>
              <a:rPr lang="en-US" sz="2600" dirty="0" smtClean="0"/>
              <a:t>Used more heavily in the Caribbean originally (sugar)</a:t>
            </a:r>
          </a:p>
          <a:p>
            <a:pPr lvl="2"/>
            <a:r>
              <a:rPr lang="en-US" sz="2600" dirty="0" smtClean="0"/>
              <a:t>Used more in the Chesapeake due to Bacon’s Rebellion and it was cheaper than indentured servants</a:t>
            </a:r>
          </a:p>
          <a:p>
            <a:pPr lvl="2"/>
            <a:r>
              <a:rPr lang="en-US" sz="2600" dirty="0" smtClean="0"/>
              <a:t>Strict laws developed that promoted racism and regulated behavior of blacks</a:t>
            </a:r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File:Haywood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98975"/>
            <a:ext cx="5486400" cy="35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New-European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New France: </a:t>
            </a:r>
          </a:p>
          <a:p>
            <a:pPr lvl="1"/>
            <a:r>
              <a:rPr lang="en-US" sz="2800" dirty="0" smtClean="0"/>
              <a:t>Expanded into the North American interior (Canada)</a:t>
            </a:r>
          </a:p>
          <a:p>
            <a:pPr lvl="1"/>
            <a:r>
              <a:rPr lang="en-US" sz="2800" dirty="0" smtClean="0"/>
              <a:t>Quebec was established as a trading post (fur)</a:t>
            </a:r>
          </a:p>
          <a:p>
            <a:pPr lvl="1"/>
            <a:r>
              <a:rPr lang="en-US" sz="2800" dirty="0" smtClean="0"/>
              <a:t>Established Jesuit priests sought to convert Indians</a:t>
            </a:r>
          </a:p>
          <a:p>
            <a:pPr lvl="1"/>
            <a:r>
              <a:rPr lang="en-US" sz="2800" i="1" dirty="0" err="1"/>
              <a:t>Coureurs</a:t>
            </a:r>
            <a:r>
              <a:rPr lang="en-US" sz="2800" i="1" dirty="0"/>
              <a:t> de bois</a:t>
            </a:r>
            <a:r>
              <a:rPr lang="en-US" sz="2800" dirty="0"/>
              <a:t> – French fur traders</a:t>
            </a:r>
          </a:p>
          <a:p>
            <a:r>
              <a:rPr lang="en-US" sz="3200" dirty="0" smtClean="0"/>
              <a:t>New Netherland:</a:t>
            </a:r>
          </a:p>
          <a:p>
            <a:pPr lvl="1"/>
            <a:r>
              <a:rPr lang="en-US" sz="2800" dirty="0" smtClean="0"/>
              <a:t>New Amsterdam (Manhattan) was a small colony, but engaged in significant commerce </a:t>
            </a:r>
          </a:p>
          <a:p>
            <a:pPr lvl="1"/>
            <a:r>
              <a:rPr lang="en-US" sz="2800" dirty="0" smtClean="0"/>
              <a:t>Like the French, the Dutch traded furs</a:t>
            </a:r>
            <a:endParaRPr lang="en-US" sz="2800" dirty="0"/>
          </a:p>
          <a:p>
            <a:r>
              <a:rPr lang="en-US" sz="3200" dirty="0" smtClean="0"/>
              <a:t>The Rise of the Iroquois:</a:t>
            </a:r>
          </a:p>
          <a:p>
            <a:pPr lvl="1"/>
            <a:r>
              <a:rPr lang="en-US" sz="2800" dirty="0" smtClean="0"/>
              <a:t>Located in central and Western NY</a:t>
            </a:r>
          </a:p>
          <a:p>
            <a:pPr lvl="1"/>
            <a:r>
              <a:rPr lang="en-US" sz="2800" dirty="0" smtClean="0"/>
              <a:t>Treaded weapons and goods with the Dutch and French</a:t>
            </a:r>
          </a:p>
          <a:p>
            <a:pPr lvl="1"/>
            <a:r>
              <a:rPr lang="en-US" sz="2800" dirty="0" smtClean="0"/>
              <a:t>Remained a strong force in NY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Fer - Le Canada, ou Nouvelle France, la Floride, la Virginie, Pensilvanie, Caro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73401"/>
            <a:ext cx="7010400" cy="47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Beaver wars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619750" cy="4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New-European Colonies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New England:</a:t>
            </a:r>
          </a:p>
          <a:p>
            <a:pPr lvl="1"/>
            <a:r>
              <a:rPr lang="en-US" sz="2800" dirty="0" smtClean="0"/>
              <a:t>The Pilgrims</a:t>
            </a:r>
          </a:p>
          <a:p>
            <a:pPr lvl="2"/>
            <a:r>
              <a:rPr lang="en-US" sz="2600" dirty="0" smtClean="0"/>
              <a:t>Separatists that wanted to break away from the Church of England</a:t>
            </a:r>
          </a:p>
          <a:p>
            <a:pPr lvl="2"/>
            <a:r>
              <a:rPr lang="en-US" sz="2600" dirty="0" smtClean="0"/>
              <a:t>Plymouth’s climate was not as harsh as the Chesapeake</a:t>
            </a:r>
          </a:p>
          <a:p>
            <a:pPr lvl="3"/>
            <a:r>
              <a:rPr lang="en-US" sz="2400" dirty="0" smtClean="0"/>
              <a:t>Representative self-government was established</a:t>
            </a:r>
            <a:endParaRPr lang="en-US" sz="2400" dirty="0"/>
          </a:p>
          <a:p>
            <a:pPr lvl="1"/>
            <a:r>
              <a:rPr lang="en-US" sz="2800" dirty="0" smtClean="0"/>
              <a:t>Puritans – wanted to purify the English Church, NOT separate from it</a:t>
            </a:r>
          </a:p>
          <a:p>
            <a:pPr lvl="1"/>
            <a:r>
              <a:rPr lang="en-US" sz="2800" dirty="0" smtClean="0"/>
              <a:t>John Winthrop and Massachusetts Bay:</a:t>
            </a:r>
          </a:p>
          <a:p>
            <a:pPr lvl="2"/>
            <a:r>
              <a:rPr lang="en-US" sz="2600" dirty="0" smtClean="0"/>
              <a:t>Sought to establish a “City Upon a Hill”</a:t>
            </a:r>
          </a:p>
          <a:p>
            <a:pPr lvl="2"/>
            <a:r>
              <a:rPr lang="en-US" sz="2600" dirty="0" smtClean="0"/>
              <a:t>Believed in predestination</a:t>
            </a:r>
          </a:p>
          <a:p>
            <a:pPr lvl="2"/>
            <a:r>
              <a:rPr lang="en-US" sz="2600" dirty="0" smtClean="0"/>
              <a:t>Church members had tremendous power – only ones that could vote; not religiously tolerant</a:t>
            </a:r>
          </a:p>
          <a:p>
            <a:pPr lvl="1"/>
            <a:r>
              <a:rPr lang="en-US" sz="2800" dirty="0" smtClean="0"/>
              <a:t>Roger Williams and Rhode Island:</a:t>
            </a:r>
          </a:p>
          <a:p>
            <a:pPr lvl="2"/>
            <a:r>
              <a:rPr lang="en-US" sz="2600" dirty="0" smtClean="0"/>
              <a:t>Advocated separation of church and state, religious toleration, and friendly relations with Indians</a:t>
            </a:r>
          </a:p>
          <a:p>
            <a:pPr lvl="2"/>
            <a:r>
              <a:rPr lang="en-US" sz="2600" dirty="0" smtClean="0"/>
              <a:t>Banished to Rhode Island by Winthrop </a:t>
            </a:r>
          </a:p>
          <a:p>
            <a:pPr lvl="3"/>
            <a:r>
              <a:rPr lang="en-US" sz="2400" dirty="0" smtClean="0"/>
              <a:t>No legally established church in RI</a:t>
            </a:r>
            <a:endParaRPr lang="en-US" sz="2400" dirty="0"/>
          </a:p>
          <a:p>
            <a:pPr lvl="2"/>
            <a:endParaRPr lang="en-US" sz="2600" dirty="0"/>
          </a:p>
          <a:p>
            <a:endParaRPr lang="en-US" sz="28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File:MayflowerHar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54" y="2895600"/>
            <a:ext cx="604344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JohnWinthropColor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2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New-European Colonies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Anne Hutchinson:</a:t>
            </a:r>
          </a:p>
          <a:p>
            <a:pPr lvl="1"/>
            <a:r>
              <a:rPr lang="en-US" sz="2800" dirty="0" smtClean="0"/>
              <a:t>Seen as a major threat to Puritans</a:t>
            </a:r>
          </a:p>
          <a:p>
            <a:pPr lvl="1"/>
            <a:r>
              <a:rPr lang="en-US" sz="2800" dirty="0" smtClean="0"/>
              <a:t>Challenged gender roles in Church</a:t>
            </a:r>
          </a:p>
          <a:p>
            <a:pPr lvl="1"/>
            <a:r>
              <a:rPr lang="en-US" sz="2800" dirty="0" smtClean="0"/>
              <a:t>Claimed to have direct revelations with God</a:t>
            </a:r>
          </a:p>
          <a:p>
            <a:pPr lvl="1"/>
            <a:r>
              <a:rPr lang="en-US" sz="2800" dirty="0" smtClean="0"/>
              <a:t>Banished from MBC</a:t>
            </a:r>
            <a:endParaRPr lang="en-US" sz="2800" dirty="0"/>
          </a:p>
          <a:p>
            <a:r>
              <a:rPr lang="en-US" sz="3200" dirty="0" smtClean="0"/>
              <a:t>Puritanism and Witchcraft:</a:t>
            </a:r>
          </a:p>
          <a:p>
            <a:pPr lvl="1"/>
            <a:r>
              <a:rPr lang="en-US" sz="2800" dirty="0" smtClean="0"/>
              <a:t>Salem Witch Trials:</a:t>
            </a:r>
          </a:p>
          <a:p>
            <a:pPr lvl="2"/>
            <a:r>
              <a:rPr lang="en-US" sz="2200" dirty="0"/>
              <a:t>Hysteria throughout </a:t>
            </a:r>
            <a:r>
              <a:rPr lang="en-US" sz="2200" dirty="0" smtClean="0"/>
              <a:t>MA in late 17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</a:t>
            </a:r>
            <a:endParaRPr lang="en-US" sz="2200" dirty="0"/>
          </a:p>
          <a:p>
            <a:pPr lvl="2"/>
            <a:r>
              <a:rPr lang="en-US" sz="2200" dirty="0"/>
              <a:t>Accused tended to be wealthier, widowed, and middle-ages</a:t>
            </a:r>
          </a:p>
          <a:p>
            <a:pPr lvl="2"/>
            <a:r>
              <a:rPr lang="en-US" sz="2200" dirty="0"/>
              <a:t>Reflected religious and social tensions</a:t>
            </a:r>
          </a:p>
          <a:p>
            <a:pPr lvl="3"/>
            <a:r>
              <a:rPr lang="en-US" sz="2000" dirty="0"/>
              <a:t>Most of the accused were “independent” which challenged Puritan society</a:t>
            </a:r>
          </a:p>
          <a:p>
            <a:pPr lvl="1"/>
            <a:r>
              <a:rPr lang="en-US" sz="2800" dirty="0" smtClean="0"/>
              <a:t>After the hysteria ended, prosecution for witchcraft declined</a:t>
            </a:r>
          </a:p>
          <a:p>
            <a:pPr lvl="1"/>
            <a:r>
              <a:rPr lang="en-US" sz="2800" dirty="0" smtClean="0"/>
              <a:t>Many colonists started to embrace ideas of the Enlightenment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File:Anne Hutchinson on 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91" y="2174586"/>
            <a:ext cx="3585909" cy="46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Giles Corey resto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099"/>
            <a:ext cx="5353050" cy="32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Instability, War, and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New England’s Indian Wars:</a:t>
            </a:r>
          </a:p>
          <a:p>
            <a:pPr lvl="1"/>
            <a:r>
              <a:rPr lang="en-US" sz="2800" dirty="0" smtClean="0"/>
              <a:t>Puritan-Pequot War:</a:t>
            </a:r>
          </a:p>
          <a:p>
            <a:pPr lvl="2"/>
            <a:r>
              <a:rPr lang="en-US" sz="2600" dirty="0" smtClean="0"/>
              <a:t>Pequots were allied with the Dutch, had conflicts with English settlers</a:t>
            </a:r>
          </a:p>
          <a:p>
            <a:pPr lvl="3"/>
            <a:r>
              <a:rPr lang="en-US" sz="2400" dirty="0" smtClean="0"/>
              <a:t>500 men, women, and children were massacred by Indians, New England retaliated harshly and gained land</a:t>
            </a:r>
          </a:p>
          <a:p>
            <a:pPr lvl="2"/>
            <a:r>
              <a:rPr lang="en-US" sz="2600" dirty="0" smtClean="0"/>
              <a:t>Some settlers saw smallpox and other diseases that decimated Indians as doing “God’s work” (John Winthrop)</a:t>
            </a:r>
            <a:endParaRPr lang="en-US" sz="2600" dirty="0"/>
          </a:p>
          <a:p>
            <a:pPr lvl="1"/>
            <a:r>
              <a:rPr lang="en-US" sz="2800" dirty="0" smtClean="0"/>
              <a:t>Metacom’s War, 1675 – 1676:</a:t>
            </a:r>
          </a:p>
          <a:p>
            <a:pPr lvl="2"/>
            <a:r>
              <a:rPr lang="en-US" sz="2600" dirty="0" smtClean="0"/>
              <a:t>Metacom (King Philip) was a leader of the Wampanoags</a:t>
            </a:r>
          </a:p>
          <a:p>
            <a:pPr lvl="2"/>
            <a:r>
              <a:rPr lang="en-US" sz="2600" dirty="0" smtClean="0"/>
              <a:t>Metacom was eventually killed and Natives were rarely a threat in New England after</a:t>
            </a:r>
            <a:endParaRPr lang="en-US" sz="26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File:KingPhilip 1827 BenjaminChurch SamuelDrake0426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49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9486</TotalTime>
  <Words>1081</Words>
  <Application>Microsoft Office PowerPoint</Application>
  <PresentationFormat>On-screen Show (4:3)</PresentationFormat>
  <Paragraphs>197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America’s History, 8th Edition, Chapter 2 Review Video</vt:lpstr>
      <vt:lpstr>Chattel Slavery</vt:lpstr>
      <vt:lpstr>Spain’s Tribute Colonies</vt:lpstr>
      <vt:lpstr>Plantation Colonies</vt:lpstr>
      <vt:lpstr>Plantation Colonies Cont.</vt:lpstr>
      <vt:lpstr>New-European Colonies</vt:lpstr>
      <vt:lpstr>New-European Colonies Cont.</vt:lpstr>
      <vt:lpstr>New-European Colonies Cont.</vt:lpstr>
      <vt:lpstr>Instability, War, and Rebellion</vt:lpstr>
      <vt:lpstr>Instability, War, and Rebellion Cont.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439</cp:revision>
  <dcterms:created xsi:type="dcterms:W3CDTF">2013-08-26T14:38:25Z</dcterms:created>
  <dcterms:modified xsi:type="dcterms:W3CDTF">2014-08-16T21:38:33Z</dcterms:modified>
</cp:coreProperties>
</file>