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079500" y="508000"/>
            <a:ext cx="11176000" cy="29210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APUSH Review: </a:t>
            </a:r>
            <a:r>
              <a:rPr cap="all" i="1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America’s History</a:t>
            </a: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, Chapter 20 (8th Edition)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7" name="APUSH 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32512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Wilson and the New Freedom, 1913 - 1917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E10000"/>
                </a:solidFill>
              </a:rPr>
              <a:t>Economic Reforms</a:t>
            </a:r>
            <a:endParaRPr sz="2040">
              <a:solidFill>
                <a:srgbClr val="E10000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Progressive Income Tax (Populist idea) - 16th amendment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The higher an individual’s income, the more taxes paid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Taxes - income and inheritance, shifted the government source of revenue away from tariffs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Federal Reserve Act: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Created a new central banking system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Controls the supply of $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Set interest rates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Clayton Antitrust Act (1914):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Strengthened the Sherman Antitrust Act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Unions were exempt from prosecution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Labor Bills: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Adamson Act: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Created an 8-hour workday for RR workers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Wilson and the New Freedom, 1913 - 1917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10000"/>
                </a:solidFill>
              </a:rPr>
              <a:t>Progressive Legacies</a:t>
            </a:r>
            <a:endParaRPr sz="4000">
              <a:solidFill>
                <a:srgbClr val="E10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African Americans were left out of Progressive reforms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Wilson screened </a:t>
            </a:r>
            <a:r>
              <a:rPr i="1" sz="4000">
                <a:solidFill>
                  <a:srgbClr val="72675A"/>
                </a:solidFill>
              </a:rPr>
              <a:t>Birth of a Nation</a:t>
            </a:r>
            <a:r>
              <a:rPr sz="4000">
                <a:solidFill>
                  <a:srgbClr val="72675A"/>
                </a:solidFill>
              </a:rPr>
              <a:t> at the White House</a:t>
            </a:r>
          </a:p>
        </p:txBody>
      </p:sp>
      <p:pic>
        <p:nvPicPr>
          <p:cNvPr id="89" name="389px-Birth_of_a_Nation_theatrical_pos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9821" y="1174750"/>
            <a:ext cx="2821729" cy="435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" grpId="1"/>
      <p:bldP build="whole" bldLvl="1" animBg="1" rev="0" advAuto="0" spid="8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Quick Recap For Chapter 20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Pendleton Act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Sherman Antitrust Act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Populist Party and the Omaha Platform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Coxey’s Army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Cross of Gold and Free Silver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Roosevelt - Antitrust Legislation and Conservation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Wisconsin Idea and La Follette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Election of 1912</a:t>
            </a:r>
            <a:endParaRPr sz="2720">
              <a:solidFill>
                <a:srgbClr val="72675A"/>
              </a:solidFill>
            </a:endParaRPr>
          </a:p>
          <a:p>
            <a:pPr lvl="0" marL="284988" indent="-284988" defTabSz="397256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72675A"/>
                </a:solidFill>
              </a:rPr>
              <a:t>Wilson’s Economic Reforms - Federal Reserve Act, Taxes, Clayton, etc.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See You Back Here for chapter 21!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Please subscribe, share with others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Check out all my videos related to the new curriculum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Best of luck on all your tests!</a:t>
            </a:r>
          </a:p>
        </p:txBody>
      </p:sp>
      <p:pic>
        <p:nvPicPr>
          <p:cNvPr id="96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4655" y="3114612"/>
            <a:ext cx="4732682" cy="520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Visions, 1880 - 1892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59842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E10000"/>
                </a:solidFill>
              </a:rPr>
              <a:t>Electoral Politics After Reconstruction:</a:t>
            </a:r>
            <a:endParaRPr sz="2480">
              <a:solidFill>
                <a:srgbClr val="E10000"/>
              </a:solidFill>
            </a:endParaRPr>
          </a:p>
          <a:p>
            <a:pPr lvl="1" marL="519684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Control of Congress changed between Rs and Ds often</a:t>
            </a:r>
            <a:endParaRPr sz="2480">
              <a:solidFill>
                <a:srgbClr val="72675A"/>
              </a:solidFill>
            </a:endParaRPr>
          </a:p>
          <a:p>
            <a:pPr lvl="1" marL="519684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Republicans wanted to Raise tariffs</a:t>
            </a:r>
            <a:endParaRPr sz="2480">
              <a:solidFill>
                <a:srgbClr val="72675A"/>
              </a:solidFill>
            </a:endParaRPr>
          </a:p>
          <a:p>
            <a:pPr lvl="1" marL="519684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Gilded Age - saw political corruption, large gap between rich and poor</a:t>
            </a:r>
            <a:endParaRPr sz="2480">
              <a:solidFill>
                <a:srgbClr val="72675A"/>
              </a:solidFill>
            </a:endParaRPr>
          </a:p>
          <a:p>
            <a:pPr lvl="1" marL="519684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4100FF"/>
                </a:solidFill>
              </a:rPr>
              <a:t>New Initiatives</a:t>
            </a:r>
            <a:endParaRPr sz="2480">
              <a:solidFill>
                <a:srgbClr val="4100FF"/>
              </a:solidFill>
            </a:endParaRPr>
          </a:p>
          <a:p>
            <a:pPr lvl="2" marL="779526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James Garfield - died 6 months into office</a:t>
            </a:r>
            <a:endParaRPr sz="2480">
              <a:solidFill>
                <a:srgbClr val="72675A"/>
              </a:solidFill>
            </a:endParaRPr>
          </a:p>
          <a:p>
            <a:pPr lvl="3" marL="1039368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Pendleton Act - required many government jobs to be filled by a civil service test (helped limit Spoils System)</a:t>
            </a:r>
            <a:endParaRPr sz="2480">
              <a:solidFill>
                <a:srgbClr val="72675A"/>
              </a:solidFill>
            </a:endParaRPr>
          </a:p>
          <a:p>
            <a:pPr lvl="3" marL="1039368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Mugwumps - Liberal Republicans that did not support James Blaine in 1884</a:t>
            </a:r>
            <a:endParaRPr sz="2480">
              <a:solidFill>
                <a:srgbClr val="72675A"/>
              </a:solidFill>
            </a:endParaRPr>
          </a:p>
          <a:p>
            <a:pPr lvl="2" marL="779526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Grover Cleveland:</a:t>
            </a:r>
            <a:endParaRPr sz="2480">
              <a:solidFill>
                <a:srgbClr val="72675A"/>
              </a:solidFill>
            </a:endParaRPr>
          </a:p>
          <a:p>
            <a:pPr lvl="3" marL="1039368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2 nonconsecutive terms, vetoed more bills than any president</a:t>
            </a:r>
            <a:endParaRPr sz="2480">
              <a:solidFill>
                <a:srgbClr val="72675A"/>
              </a:solidFill>
            </a:endParaRPr>
          </a:p>
          <a:p>
            <a:pPr lvl="3" marL="1039368" indent="-259842" defTabSz="36220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80">
                <a:solidFill>
                  <a:srgbClr val="72675A"/>
                </a:solidFill>
              </a:rPr>
              <a:t>Signed the Interstate Commerce Act - sought to limit power of corporations (RRs)</a:t>
            </a:r>
          </a:p>
        </p:txBody>
      </p:sp>
      <p:sp>
        <p:nvSpPr>
          <p:cNvPr id="41" name="Shape 41"/>
          <p:cNvSpPr/>
          <p:nvPr/>
        </p:nvSpPr>
        <p:spPr>
          <a:xfrm>
            <a:off x="1104900" y="4032250"/>
            <a:ext cx="280421" cy="0"/>
          </a:xfrm>
          <a:prstGeom prst="line">
            <a:avLst/>
          </a:prstGeom>
          <a:ln w="50800">
            <a:solidFill>
              <a:srgbClr val="D500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4076700" y="4032250"/>
            <a:ext cx="280421" cy="0"/>
          </a:xfrm>
          <a:prstGeom prst="line">
            <a:avLst/>
          </a:prstGeom>
          <a:ln w="50800">
            <a:solidFill>
              <a:srgbClr val="D500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34343"/>
                </a:solidFill>
              </a:defRPr>
            </a:pPr>
          </a:p>
        </p:txBody>
      </p:sp>
      <p:pic>
        <p:nvPicPr>
          <p:cNvPr id="43" name="800px-Garfield_assassination_engraving_cropp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8500" y="2118784"/>
            <a:ext cx="5617515" cy="3826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2"/>
      <p:bldP build="whole" bldLvl="1" animBg="1" rev="0" advAuto="0" spid="43" grpId="4"/>
      <p:bldP build="whole" bldLvl="1" animBg="1" rev="0" advAuto="0" spid="42" grpId="3"/>
      <p:bldP build="p" bldLvl="5" animBg="1" rev="0" advAuto="0"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Visions, 1880 - 1892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47268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E10000"/>
                </a:solidFill>
              </a:rPr>
              <a:t>Electoral Politics After Reconstruction:</a:t>
            </a:r>
            <a:endParaRPr sz="2359">
              <a:solidFill>
                <a:srgbClr val="E10000"/>
              </a:solidFill>
            </a:endParaRPr>
          </a:p>
          <a:p>
            <a:pPr lvl="1" marL="494537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4100FF"/>
                </a:solidFill>
              </a:rPr>
              <a:t>Republican Activism</a:t>
            </a:r>
            <a:endParaRPr sz="2359">
              <a:solidFill>
                <a:srgbClr val="4100FF"/>
              </a:solidFill>
            </a:endParaRPr>
          </a:p>
          <a:p>
            <a:pPr lvl="2" marL="741806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Sherman Antitrust Act (1890):</a:t>
            </a:r>
            <a:endParaRPr sz="2359">
              <a:solidFill>
                <a:srgbClr val="72675A"/>
              </a:solidFill>
            </a:endParaRPr>
          </a:p>
          <a:p>
            <a:pPr lvl="3" marL="989075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Sought to limit corporations, forbid combinations “in the form of trust or otherwise”</a:t>
            </a:r>
            <a:endParaRPr sz="2359">
              <a:solidFill>
                <a:srgbClr val="72675A"/>
              </a:solidFill>
            </a:endParaRPr>
          </a:p>
          <a:p>
            <a:pPr lvl="3" marL="989075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Ironically, the act was often used to curb the power of unions, not corporations</a:t>
            </a:r>
            <a:endParaRPr sz="2359">
              <a:solidFill>
                <a:srgbClr val="72675A"/>
              </a:solidFill>
            </a:endParaRPr>
          </a:p>
          <a:p>
            <a:pPr lvl="2" marL="741806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Lodge Bill - would allow citizens to ask for government intervention in elections, did not pass</a:t>
            </a:r>
            <a:endParaRPr sz="2359">
              <a:solidFill>
                <a:srgbClr val="72675A"/>
              </a:solidFill>
            </a:endParaRPr>
          </a:p>
          <a:p>
            <a:pPr lvl="0" marL="247268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E10000"/>
                </a:solidFill>
              </a:rPr>
              <a:t>***The Populist Program*** (Specifically mentioned in new curriculum)</a:t>
            </a:r>
            <a:endParaRPr sz="2359">
              <a:solidFill>
                <a:srgbClr val="E10000"/>
              </a:solidFill>
            </a:endParaRPr>
          </a:p>
          <a:p>
            <a:pPr lvl="1" marL="494537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Made up of predominantly farmers</a:t>
            </a:r>
            <a:endParaRPr sz="2359">
              <a:solidFill>
                <a:srgbClr val="72675A"/>
              </a:solidFill>
            </a:endParaRPr>
          </a:p>
          <a:p>
            <a:pPr lvl="1" marL="494537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Omaha Platform - argued people should have more say in government:</a:t>
            </a:r>
            <a:endParaRPr sz="2359">
              <a:solidFill>
                <a:srgbClr val="72675A"/>
              </a:solidFill>
            </a:endParaRPr>
          </a:p>
          <a:p>
            <a:pPr lvl="2" marL="741806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Public ownership of RRs and telegraphs</a:t>
            </a:r>
            <a:endParaRPr sz="2359">
              <a:solidFill>
                <a:srgbClr val="72675A"/>
              </a:solidFill>
            </a:endParaRPr>
          </a:p>
          <a:p>
            <a:pPr lvl="2" marL="741806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Federal income tax for wealthy</a:t>
            </a:r>
            <a:endParaRPr sz="2359">
              <a:solidFill>
                <a:srgbClr val="72675A"/>
              </a:solidFill>
            </a:endParaRPr>
          </a:p>
          <a:p>
            <a:pPr lvl="2" marL="741806" indent="-247268" defTabSz="344677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359">
                <a:solidFill>
                  <a:srgbClr val="72675A"/>
                </a:solidFill>
              </a:rPr>
              <a:t>Loosen the money supply (help borrowers and those in debt)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436100" y="1866900"/>
            <a:ext cx="3556000" cy="5054600"/>
            <a:chOff x="0" y="0"/>
            <a:chExt cx="3556000" cy="5054599"/>
          </a:xfrm>
        </p:grpSpPr>
        <p:pic>
          <p:nvPicPr>
            <p:cNvPr id="47" name="Ignatius-Donnelly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56000" cy="443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" name="Shape 48"/>
            <p:cNvSpPr/>
            <p:nvPr/>
          </p:nvSpPr>
          <p:spPr>
            <a:xfrm>
              <a:off x="2654" y="4432299"/>
              <a:ext cx="355069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72675A"/>
                  </a:solidFill>
                </a:rPr>
                <a:t>Ignatius Donnelly</a:t>
              </a:r>
            </a:p>
          </p:txBody>
        </p:sp>
      </p:grpSp>
      <p:sp>
        <p:nvSpPr>
          <p:cNvPr id="50" name="Shape 50"/>
          <p:cNvSpPr/>
          <p:nvPr/>
        </p:nvSpPr>
        <p:spPr>
          <a:xfrm>
            <a:off x="9289532" y="6788149"/>
            <a:ext cx="3849136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006A1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6A14"/>
                </a:solidFill>
              </a:rPr>
              <a:t>Key Concept 6.1, III, C:The growth of corporate power in agriculture and economic instability in the farming sector inspired activists to create the People’s (Populist) Party, which called for political reform and a stronger governmental role in the American economic system.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3"/>
      <p:bldP build="whole" bldLvl="1" animBg="1" rev="0" advAuto="0" spid="50" grpId="2"/>
      <p:bldP build="p" bldLvl="5" animBg="1" rev="0" advAuto="0"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Political Earthquakes of the 1890s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11658" y="2203251"/>
            <a:ext cx="12360822" cy="7544545"/>
          </a:xfrm>
          <a:prstGeom prst="rect">
            <a:avLst/>
          </a:prstGeom>
        </p:spPr>
        <p:txBody>
          <a:bodyPr/>
          <a:lstStyle/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E10000"/>
                </a:solidFill>
              </a:rPr>
              <a:t>Depression and Reaction:</a:t>
            </a:r>
            <a:endParaRPr sz="2040">
              <a:solidFill>
                <a:srgbClr val="E10000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Panic of 1893 - high unemployment and bank failures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Coxey’s Army - marched to D.C.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Advocated the federal government to hire unemployed Americans to fix roads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Not successful, many saw Coxey as too extreme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Free Silver - advocates favor a looser monetary supply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Instead of just gold, the money supply would be backed up by silver 16:1 ratio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Help borrowers</a:t>
            </a:r>
            <a:endParaRPr sz="2040">
              <a:solidFill>
                <a:srgbClr val="72675A"/>
              </a:solidFill>
            </a:endParaRPr>
          </a:p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E10000"/>
                </a:solidFill>
              </a:rPr>
              <a:t>Democrats and the “Solid South”</a:t>
            </a:r>
            <a:endParaRPr sz="2040">
              <a:solidFill>
                <a:srgbClr val="E10000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What is the “Solid South?”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Overwhelmingly voting for the Democratic Party by white southerners and had tremendous power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Although the grandfather clause was struck down, literacy tests and poll taxes were upheld in the South 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African American voter turnout plummeted in many southern states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Public lynchings, arrests for “vagrancy,” chain gang labor</a:t>
            </a:r>
          </a:p>
        </p:txBody>
      </p:sp>
      <p:pic>
        <p:nvPicPr>
          <p:cNvPr id="54" name="Coxey_commonweal_army_brightwood_leav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2814" y="4772692"/>
            <a:ext cx="5836436" cy="4905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  <p:bldP build="whole" bldLvl="1" animBg="1" rev="0" advAuto="0" spid="54" grpId="3"/>
      <p:bldP build="whole" bldLvl="1" animBg="1" rev="0" advAuto="0" spid="5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Political Earthquakes of the 1890s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11658" y="2203251"/>
            <a:ext cx="12360822" cy="7544545"/>
          </a:xfrm>
          <a:prstGeom prst="rect">
            <a:avLst/>
          </a:prstGeom>
        </p:spPr>
        <p:txBody>
          <a:bodyPr/>
          <a:lstStyle/>
          <a:p>
            <a:pPr lvl="0" marL="305943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E10000"/>
                </a:solidFill>
              </a:rPr>
              <a:t>New National Realities:</a:t>
            </a:r>
            <a:endParaRPr sz="2920">
              <a:solidFill>
                <a:srgbClr val="E10000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William Jennings Bryan:</a:t>
            </a:r>
            <a:endParaRPr sz="2920">
              <a:solidFill>
                <a:srgbClr val="72675A"/>
              </a:solidFill>
            </a:endParaRPr>
          </a:p>
          <a:p>
            <a:pPr lvl="2" marL="917829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Populist and Democratic Candidate in 1896</a:t>
            </a:r>
            <a:endParaRPr sz="2920">
              <a:solidFill>
                <a:srgbClr val="72675A"/>
              </a:solidFill>
            </a:endParaRPr>
          </a:p>
          <a:p>
            <a:pPr lvl="2" marL="917829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3-time presidential candidate (lost all 3)</a:t>
            </a:r>
            <a:endParaRPr sz="2920">
              <a:solidFill>
                <a:srgbClr val="72675A"/>
              </a:solidFill>
            </a:endParaRPr>
          </a:p>
          <a:p>
            <a:pPr lvl="2" marL="917829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Cross of Gold - called for free silver platform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Election of 1896:</a:t>
            </a:r>
            <a:endParaRPr sz="2920">
              <a:solidFill>
                <a:srgbClr val="72675A"/>
              </a:solidFill>
            </a:endParaRPr>
          </a:p>
          <a:p>
            <a:pPr lvl="2" marL="917829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McKinley (R), pro-business, defeated Bryan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Ds and Rs increased direct primaries in states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17th amendment - direct election of senators, rather than legislatures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Lochner v. NY - overturned a NY law limiting bakers’ workday to 10 hours</a:t>
            </a:r>
          </a:p>
        </p:txBody>
      </p:sp>
      <p:pic>
        <p:nvPicPr>
          <p:cNvPr id="58" name="503px-WilliamJBryan19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7876" y="2228850"/>
            <a:ext cx="3320075" cy="396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Cla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0950" y="2228850"/>
            <a:ext cx="39497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  <p:bldP build="whole" bldLvl="1" animBg="1" rev="0" advAuto="0" spid="59" grpId="3"/>
      <p:bldP build="whole" bldLvl="1" animBg="1" rev="0" advAuto="0" spid="5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Reshaped, 1901 - 1912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E10000"/>
                </a:solidFill>
              </a:rPr>
              <a:t>Theodore Roosevelt as President</a:t>
            </a:r>
            <a:endParaRPr sz="2040">
              <a:solidFill>
                <a:srgbClr val="E10000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Chosen as VP to McKinley by Republicans to quiet his career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Became youngest president in US history after assassination of McKinley in September, 1901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4100FF"/>
                </a:solidFill>
              </a:rPr>
              <a:t>Antirust Legislation</a:t>
            </a:r>
            <a:endParaRPr sz="2040">
              <a:solidFill>
                <a:srgbClr val="4100FF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1902 Anthracite Coal Strike - TR threatened to seize the mines if owners did not negotiate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Elkins Act (1903) - RRs could no longer offer cheaper rates to big companies (rebates)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Northern Securities Decision - powerful RR trust broken up and upheld by the Supreme Court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Hepburn Act - ICC could set shipping rates; gave ICC “teeth”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4100FF"/>
                </a:solidFill>
              </a:rPr>
              <a:t>Environmental Conservation</a:t>
            </a:r>
            <a:endParaRPr sz="2040">
              <a:solidFill>
                <a:srgbClr val="4100FF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TR set aside land for wildlife refugees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Newlands Reclamation Act (1902)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Government sold land to raise $ for improved irrigation in dry, arid lands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4100FF"/>
                </a:solidFill>
              </a:rPr>
              <a:t>Roosevelt’s Legacy</a:t>
            </a:r>
            <a:endParaRPr sz="2040">
              <a:solidFill>
                <a:srgbClr val="4100FF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Roosevelt handpicked Taft to be his successor</a:t>
            </a:r>
          </a:p>
        </p:txBody>
      </p:sp>
      <p:pic>
        <p:nvPicPr>
          <p:cNvPr id="63" name="436px-TR-Envir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100" y="546100"/>
            <a:ext cx="5537200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453px-TAFT190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5850" y="1295400"/>
            <a:ext cx="5753100" cy="76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p" bldLvl="5" animBg="1" rev="0" advAuto="0" spid="62" grpId="1"/>
      <p:bldP build="whole" bldLvl="1" animBg="1" rev="0" advAuto="0" spid="64" grpId="3"/>
      <p:bldP build="whole" bldLvl="1" animBg="1" rev="0" advAuto="0" spid="6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Reshaped, 1901 - 1912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E10000"/>
                </a:solidFill>
              </a:rPr>
              <a:t>Diverse Progressive Goals</a:t>
            </a:r>
            <a:endParaRPr sz="2040">
              <a:solidFill>
                <a:srgbClr val="E10000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“Wisconsin Idea” - Robert La Follette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Increase government involvement in economy, increased voter participation 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Recall</a:t>
            </a:r>
            <a:r>
              <a:rPr sz="2040">
                <a:solidFill>
                  <a:srgbClr val="72675A"/>
                </a:solidFill>
              </a:rPr>
              <a:t> - can remove elected officials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Referendum</a:t>
            </a:r>
            <a:r>
              <a:rPr sz="2040">
                <a:solidFill>
                  <a:srgbClr val="72675A"/>
                </a:solidFill>
              </a:rPr>
              <a:t> - citizens can vote on laws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Initiative</a:t>
            </a:r>
            <a:r>
              <a:rPr sz="2040">
                <a:solidFill>
                  <a:srgbClr val="72675A"/>
                </a:solidFill>
              </a:rPr>
              <a:t> - citizens can propose laws</a:t>
            </a:r>
            <a:endParaRPr sz="204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4100FF"/>
                </a:solidFill>
              </a:rPr>
              <a:t>Protecting the Poor</a:t>
            </a:r>
            <a:endParaRPr sz="2040">
              <a:solidFill>
                <a:srgbClr val="4100FF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i="1" sz="2040">
                <a:solidFill>
                  <a:srgbClr val="72675A"/>
                </a:solidFill>
              </a:rPr>
              <a:t>Poverty</a:t>
            </a:r>
            <a:r>
              <a:rPr sz="2040">
                <a:solidFill>
                  <a:srgbClr val="72675A"/>
                </a:solidFill>
              </a:rPr>
              <a:t>, Robert Hunter - argued poverty was not due to laziness, but rather social problems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National Child Labor Committee - helped lead to the Children’s Bureau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i="1" sz="2040">
                <a:solidFill>
                  <a:srgbClr val="72675A"/>
                </a:solidFill>
              </a:rPr>
              <a:t>Muller v. Oregon</a:t>
            </a:r>
            <a:r>
              <a:rPr sz="2040">
                <a:solidFill>
                  <a:srgbClr val="72675A"/>
                </a:solidFill>
              </a:rPr>
              <a:t> - Supreme Court upheld a Oregon law limiting women to 10-hour work days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Argued by Louis Brandeis - future Supreme Court Justice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“Brandeis Brief” - supporting arguments by using scientific research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Many states and individuals resisted laws limiting child labor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Lower-income families often relied on income</a:t>
            </a:r>
          </a:p>
        </p:txBody>
      </p:sp>
      <p:pic>
        <p:nvPicPr>
          <p:cNvPr id="68" name="444px-Robert_M_La_Follette,_S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2736" y="2038350"/>
            <a:ext cx="2710765" cy="366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chwarzenegger_Bus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8300" y="1530350"/>
            <a:ext cx="65278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419px-Brandeis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8260" y="1371600"/>
            <a:ext cx="4219730" cy="60325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9067682" y="7359649"/>
            <a:ext cx="4026285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rgbClr val="006A1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006A1B"/>
                </a:solidFill>
              </a:rPr>
              <a:t>Key Concept 6.3, I, A: Corruption in government — especially as it related to big business — energized the public to demand increased popular control and reform of local, state, and national governments, ranging from minor changes to major overhauls of the capitalist system.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" grpId="1"/>
      <p:bldP build="whole" bldLvl="1" animBg="1" rev="0" advAuto="0" spid="69" grpId="3"/>
      <p:bldP build="whole" bldLvl="1" animBg="1" rev="0" advAuto="0" spid="70" grpId="5"/>
      <p:bldP build="whole" bldLvl="1" animBg="1" rev="0" advAuto="0" spid="68" grpId="2"/>
      <p:bldP build="whole" bldLvl="1" animBg="1" rev="0" advAuto="0" spid="71" grpId="4"/>
      <p:bldP build="whole" bldLvl="1" animBg="1" rev="0" advAuto="0" spid="70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Reshaped, 1901 - 1912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E10000"/>
                </a:solidFill>
              </a:rPr>
              <a:t>Diverse Progressive Goals</a:t>
            </a:r>
            <a:endParaRPr sz="2200">
              <a:solidFill>
                <a:srgbClr val="E10000"/>
              </a:solidFill>
            </a:endParaRPr>
          </a:p>
          <a:p>
            <a:pPr lvl="1" marL="46100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100FF"/>
                </a:solidFill>
              </a:rPr>
              <a:t>The Birth of Modern Civil Rights</a:t>
            </a:r>
            <a:endParaRPr sz="2200">
              <a:solidFill>
                <a:srgbClr val="4100FF"/>
              </a:solidFill>
            </a:endParaRPr>
          </a:p>
          <a:p>
            <a:pPr lvl="2" marL="691515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W.E.B. Du Bois - Ph.D. from Harvard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“Talented Tenth” - argued for education of blacks (not just vocational training)</a:t>
            </a:r>
            <a:endParaRPr sz="2200">
              <a:solidFill>
                <a:srgbClr val="72675A"/>
              </a:solidFill>
            </a:endParaRPr>
          </a:p>
          <a:p>
            <a:pPr lvl="2" marL="691515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Niagara Movement (Niagara Falls, Canada  why?)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Advocated end to segregation, increased voter rights, equal economic opportunities, etc.</a:t>
            </a:r>
            <a:endParaRPr sz="2200">
              <a:solidFill>
                <a:srgbClr val="72675A"/>
              </a:solidFill>
            </a:endParaRPr>
          </a:p>
          <a:p>
            <a:pPr lvl="2" marL="691515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National Association for the Advancement of Colored People (NAACP)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Civil Rights organization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Instrumental in many court cases (</a:t>
            </a:r>
            <a:r>
              <a:rPr i="1" sz="2200">
                <a:solidFill>
                  <a:srgbClr val="72675A"/>
                </a:solidFill>
              </a:rPr>
              <a:t>Brown v. Board</a:t>
            </a:r>
            <a:r>
              <a:rPr sz="2200">
                <a:solidFill>
                  <a:srgbClr val="72675A"/>
                </a:solidFill>
              </a:rPr>
              <a:t>) </a:t>
            </a:r>
            <a:endParaRPr sz="2200">
              <a:solidFill>
                <a:srgbClr val="72675A"/>
              </a:solidFill>
            </a:endParaRPr>
          </a:p>
          <a:p>
            <a:pPr lvl="1" marL="46100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100FF"/>
                </a:solidFill>
              </a:rPr>
              <a:t>The Problem of Labor</a:t>
            </a:r>
            <a:endParaRPr sz="2200">
              <a:solidFill>
                <a:srgbClr val="4100FF"/>
              </a:solidFill>
            </a:endParaRPr>
          </a:p>
          <a:p>
            <a:pPr lvl="2" marL="691515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Industrial Workers of the World (IWW) - nicknamed Wobblies, or “I won’t work”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Used strikes to achieve their goals - overthrow of capitalism</a:t>
            </a:r>
            <a:endParaRPr sz="2200">
              <a:solidFill>
                <a:srgbClr val="72675A"/>
              </a:solidFill>
            </a:endParaRPr>
          </a:p>
          <a:p>
            <a:pPr lvl="3" marL="92201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They declined after WWI</a:t>
            </a:r>
          </a:p>
        </p:txBody>
      </p:sp>
      <p:pic>
        <p:nvPicPr>
          <p:cNvPr id="75" name="460px-WEB_DuBois_19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8926" y="533400"/>
            <a:ext cx="2698874" cy="35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445px-Niagara_movement_meeting_in_Fort_Erie,_Canada,_190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5921" y="228828"/>
            <a:ext cx="3304407" cy="4447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2"/>
      <p:bldP build="p" bldLvl="5" animBg="1" rev="0" advAuto="0" spid="74" grpId="1"/>
      <p:bldP build="whole" bldLvl="1" animBg="1" rev="0" advAuto="0" spid="7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Reform Reshaped, 1901 - 1912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411658" y="2213272"/>
            <a:ext cx="12352934" cy="7534524"/>
          </a:xfrm>
          <a:prstGeom prst="rect">
            <a:avLst/>
          </a:prstGeom>
        </p:spPr>
        <p:txBody>
          <a:bodyPr/>
          <a:lstStyle/>
          <a:p>
            <a:pPr lvl="0" marL="29337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10000"/>
                </a:solidFill>
              </a:rPr>
              <a:t>The Election of 1912</a:t>
            </a:r>
            <a:endParaRPr sz="2800">
              <a:solidFill>
                <a:srgbClr val="E10000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Roosevelt’s New Nationalism: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Advocated increased government control 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Favored women’s suffrage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Teddy did not receive the nomination, ran on the Progressive, or “Bull Moose” Party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Two “Republicans” against each other all but guaranteed a victory for Wilson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Eugene V. Debs (person not a court case)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Ran as a socialist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Wilson - former governor of NJ, president of Princeton, won with just over 40% of the popular vote</a:t>
            </a:r>
          </a:p>
        </p:txBody>
      </p:sp>
      <p:pic>
        <p:nvPicPr>
          <p:cNvPr id="80" name="For_Auld_Lang_Syne_-_Leonard_Raven-Hi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5717" y="1174750"/>
            <a:ext cx="4173366" cy="5350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ebs_campaig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9800" y="3149600"/>
            <a:ext cx="4572000" cy="34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800px-ElectoralCollege19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800" y="2362200"/>
            <a:ext cx="10160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  <p:bldP build="whole" bldLvl="1" animBg="1" rev="0" advAuto="0" spid="80" grpId="2"/>
      <p:bldP build="whole" bldLvl="1" animBg="1" rev="0" advAuto="0" spid="82" grpId="6"/>
      <p:bldP build="whole" bldLvl="1" animBg="1" rev="0" advAuto="0" spid="81" grpId="3"/>
      <p:bldP build="whole" bldLvl="1" animBg="1" rev="0" advAuto="0" spid="81" grpId="4"/>
      <p:bldP build="whole" bldLvl="1" animBg="1" rev="0" advAuto="0" spid="80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