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270000" y="368300"/>
            <a:ext cx="10464800" cy="3302000"/>
          </a:xfrm>
          <a:prstGeom prst="rect">
            <a:avLst/>
          </a:prstGeom>
        </p:spPr>
        <p:txBody>
          <a:bodyPr/>
          <a:lstStyle/>
          <a:p>
            <a:pPr lvl="0" defTabSz="514095">
              <a:defRPr sz="1800">
                <a:solidFill>
                  <a:srgbClr val="000000"/>
                </a:solidFill>
              </a:defRPr>
            </a:pPr>
            <a:r>
              <a:rPr sz="7040">
                <a:solidFill>
                  <a:srgbClr val="FFFFFF"/>
                </a:solidFill>
              </a:rPr>
              <a:t>APUSH Review: </a:t>
            </a:r>
            <a:r>
              <a:rPr i="1" sz="7040">
                <a:solidFill>
                  <a:srgbClr val="FFFFFF"/>
                </a:solidFill>
              </a:rPr>
              <a:t>America’s History</a:t>
            </a:r>
            <a:r>
              <a:rPr sz="7040">
                <a:solidFill>
                  <a:srgbClr val="FFFFFF"/>
                </a:solidFill>
              </a:rPr>
              <a:t>, Chapter 21 (8th Edition)</a:t>
            </a:r>
          </a:p>
        </p:txBody>
      </p:sp>
      <p:sp>
        <p:nvSpPr>
          <p:cNvPr id="33" name="Shape 33"/>
          <p:cNvSpPr/>
          <p:nvPr>
            <p:ph type="body" idx="1"/>
          </p:nvPr>
        </p:nvSpPr>
        <p:spPr>
          <a:prstGeom prst="rect">
            <a:avLst/>
          </a:prstGeom>
        </p:spPr>
        <p:txBody>
          <a:bodyPr/>
          <a:lstStyle/>
          <a:p>
            <a:pPr lvl="0"/>
          </a:p>
        </p:txBody>
      </p:sp>
      <p:pic>
        <p:nvPicPr>
          <p:cNvPr id="34" name="APUSH logo.png"/>
          <p:cNvPicPr/>
          <p:nvPr/>
        </p:nvPicPr>
        <p:blipFill>
          <a:blip r:embed="rId2">
            <a:extLst/>
          </a:blip>
          <a:stretch>
            <a:fillRect/>
          </a:stretch>
        </p:blipFill>
        <p:spPr>
          <a:xfrm>
            <a:off x="2603500" y="3403600"/>
            <a:ext cx="8128000" cy="6096000"/>
          </a:xfrm>
          <a:prstGeom prst="rect">
            <a:avLst/>
          </a:prstGeom>
          <a:ln w="12700">
            <a:miter lim="400000"/>
          </a:ln>
        </p:spPr>
      </p:pic>
      <p:sp>
        <p:nvSpPr>
          <p:cNvPr id="35" name="Shape 35"/>
          <p:cNvSpPr/>
          <p:nvPr/>
        </p:nvSpPr>
        <p:spPr>
          <a:xfrm>
            <a:off x="233064" y="6858545"/>
            <a:ext cx="2772818" cy="2450555"/>
          </a:xfrm>
          <a:prstGeom prst="roundRect">
            <a:avLst>
              <a:gd name="adj" fmla="val 15003"/>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2400">
                <a:solidFill>
                  <a:srgbClr val="FFFFFF"/>
                </a:solidFill>
                <a:effectLst>
                  <a:outerShdw sx="100000" sy="100000" kx="0" ky="0" algn="b" rotWithShape="0" blurRad="25400" dist="23998" dir="2700000">
                    <a:srgbClr val="000000">
                      <a:alpha val="31034"/>
                    </a:srgbClr>
                  </a:outerShdw>
                </a:effectLst>
              </a:rPr>
              <a:t>Shout Out to Alex and the Milton APUSH class from Vermont. Thanks for your support, you ROCK!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The United States in World War I</a:t>
            </a:r>
          </a:p>
        </p:txBody>
      </p:sp>
      <p:sp>
        <p:nvSpPr>
          <p:cNvPr id="73" name="Shape 73"/>
          <p:cNvSpPr/>
          <p:nvPr>
            <p:ph type="body" idx="1"/>
          </p:nvPr>
        </p:nvSpPr>
        <p:spPr>
          <a:prstGeom prst="rect">
            <a:avLst/>
          </a:prstGeom>
        </p:spPr>
        <p:txBody>
          <a:bodyPr/>
          <a:lstStyle/>
          <a:p>
            <a:pPr lvl="0" marL="188594" indent="-188594" defTabSz="262889">
              <a:spcBef>
                <a:spcPts val="1700"/>
              </a:spcBef>
              <a:buSzPct val="100000"/>
              <a:defRPr sz="1800">
                <a:solidFill>
                  <a:srgbClr val="000000"/>
                </a:solidFill>
              </a:defRPr>
            </a:pPr>
            <a:r>
              <a:rPr>
                <a:solidFill>
                  <a:srgbClr val="E10000"/>
                </a:solidFill>
                <a:latin typeface="Baskerville"/>
                <a:ea typeface="Baskerville"/>
                <a:cs typeface="Baskerville"/>
                <a:sym typeface="Baskerville"/>
              </a:rPr>
              <a:t>War on the Home Front</a:t>
            </a:r>
            <a:endParaRPr>
              <a:solidFill>
                <a:srgbClr val="E10000"/>
              </a:solidFill>
              <a:latin typeface="Baskerville"/>
              <a:ea typeface="Baskerville"/>
              <a:cs typeface="Baskerville"/>
              <a:sym typeface="Baskerville"/>
            </a:endParaRPr>
          </a:p>
          <a:p>
            <a:pPr lvl="1" marL="377189" indent="-188594" defTabSz="262889">
              <a:spcBef>
                <a:spcPts val="1700"/>
              </a:spcBef>
              <a:buSzPct val="100000"/>
              <a:defRPr sz="1800">
                <a:solidFill>
                  <a:srgbClr val="000000"/>
                </a:solidFill>
              </a:defRPr>
            </a:pPr>
            <a:r>
              <a:rPr>
                <a:solidFill>
                  <a:srgbClr val="1497FC"/>
                </a:solidFill>
                <a:latin typeface="Baskerville"/>
                <a:ea typeface="Baskerville"/>
                <a:cs typeface="Baskerville"/>
                <a:sym typeface="Baskerville"/>
              </a:rPr>
              <a:t>Great Migrations</a:t>
            </a:r>
            <a:endParaRPr>
              <a:solidFill>
                <a:srgbClr val="1497FC"/>
              </a:solidFill>
              <a:latin typeface="Baskerville"/>
              <a:ea typeface="Baskerville"/>
              <a:cs typeface="Baskerville"/>
              <a:sym typeface="Baskerville"/>
            </a:endParaRPr>
          </a:p>
          <a:p>
            <a:pPr lvl="2" marL="565784"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Large movement of African Americans from the South to Northern cities (NYC, Chicago, St. Louis)</a:t>
            </a:r>
            <a:endParaRPr>
              <a:solidFill>
                <a:srgbClr val="FFFFFF"/>
              </a:solidFill>
              <a:latin typeface="Baskerville"/>
              <a:ea typeface="Baskerville"/>
              <a:cs typeface="Baskerville"/>
              <a:sym typeface="Baskerville"/>
            </a:endParaRPr>
          </a:p>
          <a:p>
            <a:pPr lvl="2" marL="565784"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Red Summer of 1919 - race riots in many northern cities </a:t>
            </a:r>
            <a:endParaRPr>
              <a:solidFill>
                <a:srgbClr val="FFFFFF"/>
              </a:solidFill>
              <a:latin typeface="Baskerville"/>
              <a:ea typeface="Baskerville"/>
              <a:cs typeface="Baskerville"/>
              <a:sym typeface="Baskerville"/>
            </a:endParaRPr>
          </a:p>
          <a:p>
            <a:pPr lvl="2" marL="565784"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Although they faced discrimination, many blacks benefitted from jobs that helped out in the war effort</a:t>
            </a:r>
            <a:endParaRPr>
              <a:solidFill>
                <a:srgbClr val="FFFFFF"/>
              </a:solidFill>
              <a:latin typeface="Baskerville"/>
              <a:ea typeface="Baskerville"/>
              <a:cs typeface="Baskerville"/>
              <a:sym typeface="Baskerville"/>
            </a:endParaRPr>
          </a:p>
          <a:p>
            <a:pPr lvl="2" marL="565784"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Mexican Americans moved from farms to cities to work in factories</a:t>
            </a:r>
            <a:endParaRPr>
              <a:solidFill>
                <a:srgbClr val="FFFFFF"/>
              </a:solidFill>
              <a:latin typeface="Baskerville"/>
              <a:ea typeface="Baskerville"/>
              <a:cs typeface="Baskerville"/>
              <a:sym typeface="Baskerville"/>
            </a:endParaRPr>
          </a:p>
          <a:p>
            <a:pPr lvl="2" marL="565784"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100,000 Mexicans came to the US between 1917 and 1920</a:t>
            </a:r>
            <a:endParaRPr>
              <a:solidFill>
                <a:srgbClr val="FFFFFF"/>
              </a:solidFill>
              <a:latin typeface="Baskerville"/>
              <a:ea typeface="Baskerville"/>
              <a:cs typeface="Baskerville"/>
              <a:sym typeface="Baskerville"/>
            </a:endParaRPr>
          </a:p>
          <a:p>
            <a:pPr lvl="1" marL="377189" indent="-188594" defTabSz="262889">
              <a:spcBef>
                <a:spcPts val="1700"/>
              </a:spcBef>
              <a:buSzPct val="100000"/>
              <a:defRPr sz="1800">
                <a:solidFill>
                  <a:srgbClr val="000000"/>
                </a:solidFill>
              </a:defRPr>
            </a:pPr>
            <a:r>
              <a:rPr>
                <a:solidFill>
                  <a:srgbClr val="1497FC"/>
                </a:solidFill>
                <a:latin typeface="Baskerville"/>
                <a:ea typeface="Baskerville"/>
                <a:cs typeface="Baskerville"/>
                <a:sym typeface="Baskerville"/>
              </a:rPr>
              <a:t>Women’s Voting Rights</a:t>
            </a:r>
            <a:endParaRPr>
              <a:solidFill>
                <a:srgbClr val="1497FC"/>
              </a:solidFill>
              <a:latin typeface="Baskerville"/>
              <a:ea typeface="Baskerville"/>
              <a:cs typeface="Baskerville"/>
              <a:sym typeface="Baskerville"/>
            </a:endParaRPr>
          </a:p>
          <a:p>
            <a:pPr lvl="2" marL="565784"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National American WomanSuffrage Association (NAWSA):</a:t>
            </a:r>
            <a:endParaRPr>
              <a:solidFill>
                <a:srgbClr val="FFFFFF"/>
              </a:solidFill>
              <a:latin typeface="Baskerville"/>
              <a:ea typeface="Baskerville"/>
              <a:cs typeface="Baskerville"/>
              <a:sym typeface="Baskerville"/>
            </a:endParaRPr>
          </a:p>
          <a:p>
            <a:pPr lvl="3" marL="754379"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Carrie Chapman Catt - supported the war effort in the hopes to gain suffrage</a:t>
            </a:r>
            <a:endParaRPr>
              <a:solidFill>
                <a:srgbClr val="FFFFFF"/>
              </a:solidFill>
              <a:latin typeface="Baskerville"/>
              <a:ea typeface="Baskerville"/>
              <a:cs typeface="Baskerville"/>
              <a:sym typeface="Baskerville"/>
            </a:endParaRPr>
          </a:p>
          <a:p>
            <a:pPr lvl="2" marL="565784"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National Woman’s Party (NWP):</a:t>
            </a:r>
            <a:endParaRPr>
              <a:solidFill>
                <a:srgbClr val="FFFFFF"/>
              </a:solidFill>
              <a:latin typeface="Baskerville"/>
              <a:ea typeface="Baskerville"/>
              <a:cs typeface="Baskerville"/>
              <a:sym typeface="Baskerville"/>
            </a:endParaRPr>
          </a:p>
          <a:p>
            <a:pPr lvl="3" marL="754379"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Alice Paul - picketed the White House, went on a hunger strike</a:t>
            </a:r>
            <a:endParaRPr>
              <a:solidFill>
                <a:srgbClr val="FFFFFF"/>
              </a:solidFill>
              <a:latin typeface="Baskerville"/>
              <a:ea typeface="Baskerville"/>
              <a:cs typeface="Baskerville"/>
              <a:sym typeface="Baskerville"/>
            </a:endParaRPr>
          </a:p>
          <a:p>
            <a:pPr lvl="3" marL="754379" indent="-188594" defTabSz="262889">
              <a:spcBef>
                <a:spcPts val="1700"/>
              </a:spcBef>
              <a:buSzPct val="100000"/>
              <a:defRPr sz="1800">
                <a:solidFill>
                  <a:srgbClr val="000000"/>
                </a:solidFill>
              </a:defRPr>
            </a:pPr>
            <a:r>
              <a:rPr>
                <a:solidFill>
                  <a:srgbClr val="FFFFFF"/>
                </a:solidFill>
                <a:latin typeface="Baskerville"/>
                <a:ea typeface="Baskerville"/>
                <a:cs typeface="Baskerville"/>
                <a:sym typeface="Baskerville"/>
              </a:rPr>
              <a:t>Wilson supported female suffrage, and in 1920, the 19th amendment was ratified</a:t>
            </a:r>
          </a:p>
        </p:txBody>
      </p:sp>
      <p:sp>
        <p:nvSpPr>
          <p:cNvPr id="74" name="Shape 74"/>
          <p:cNvSpPr/>
          <p:nvPr/>
        </p:nvSpPr>
        <p:spPr>
          <a:xfrm>
            <a:off x="9698434" y="5727699"/>
            <a:ext cx="3099743" cy="3454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457200" indent="-457200" defTabSz="457200">
              <a:spcBef>
                <a:spcPts val="1600"/>
              </a:spcBef>
              <a:tabLst>
                <a:tab pos="139700" algn="l"/>
                <a:tab pos="457200" algn="l"/>
              </a:tabLst>
              <a:defRPr sz="2000">
                <a:solidFill>
                  <a:srgbClr val="DCDEE0"/>
                </a:solidFill>
                <a:latin typeface="Times"/>
                <a:ea typeface="Times"/>
                <a:cs typeface="Times"/>
                <a:sym typeface="Times"/>
              </a:defRPr>
            </a:lvl1pPr>
          </a:lstStyle>
          <a:p>
            <a:pPr lvl="0">
              <a:defRPr sz="1800">
                <a:solidFill>
                  <a:srgbClr val="000000"/>
                </a:solidFill>
              </a:defRPr>
            </a:pPr>
            <a:r>
              <a:rPr sz="2000">
                <a:solidFill>
                  <a:srgbClr val="DCDEE0"/>
                </a:solidFill>
              </a:rPr>
              <a:t>	Key Concept 7.2, III, A: Although most African Americans remained in the South despite legalized segregation and racial violence, some began a “Great Migration” out of the South to pursue new economic opportunities offered by World War I.</a:t>
            </a:r>
          </a:p>
        </p:txBody>
      </p:sp>
      <p:pic>
        <p:nvPicPr>
          <p:cNvPr id="75" name="800px-During_World_War_I_there_was_a_great_migration_north_by_southern_Negroes_-_NARA_-_559091.jpg"/>
          <p:cNvPicPr/>
          <p:nvPr/>
        </p:nvPicPr>
        <p:blipFill>
          <a:blip r:embed="rId2">
            <a:extLst/>
          </a:blip>
          <a:stretch>
            <a:fillRect/>
          </a:stretch>
        </p:blipFill>
        <p:spPr>
          <a:xfrm>
            <a:off x="4095445" y="5994400"/>
            <a:ext cx="4813910" cy="3273458"/>
          </a:xfrm>
          <a:prstGeom prst="rect">
            <a:avLst/>
          </a:prstGeom>
          <a:ln w="12700">
            <a:miter lim="400000"/>
          </a:ln>
        </p:spPr>
      </p:pic>
      <p:pic>
        <p:nvPicPr>
          <p:cNvPr id="76" name="424px-Alice_paul.jpg"/>
          <p:cNvPicPr/>
          <p:nvPr/>
        </p:nvPicPr>
        <p:blipFill>
          <a:blip r:embed="rId3">
            <a:extLst/>
          </a:blip>
          <a:stretch>
            <a:fillRect/>
          </a:stretch>
        </p:blipFill>
        <p:spPr>
          <a:xfrm>
            <a:off x="4991818" y="2393950"/>
            <a:ext cx="3707682" cy="523797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2" fill="hold">
                                  <p:stCondLst>
                                    <p:cond delay="0"/>
                                  </p:stCondLst>
                                  <p:iterate type="el" backwards="0">
                                    <p:tmAbs val="0"/>
                                  </p:iterate>
                                  <p:childTnLst>
                                    <p:set>
                                      <p:cBhvr>
                                        <p:cTn id="16" fill="hold"/>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7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73">
                                            <p:txEl>
                                              <p:pRg st="7" end="7"/>
                                            </p:txEl>
                                          </p:spTgt>
                                        </p:tgtEl>
                                        <p:attrNameLst>
                                          <p:attrName>style.visibility</p:attrName>
                                        </p:attrNameLst>
                                      </p:cBhvr>
                                      <p:to>
                                        <p:strVal val="visible"/>
                                      </p:to>
                                    </p:set>
                                  </p:childTnLst>
                                </p:cTn>
                              </p:par>
                            </p:childTnLst>
                          </p:cTn>
                        </p:par>
                        <p:par>
                          <p:cTn id="41" fill="hold">
                            <p:stCondLst>
                              <p:cond delay="0"/>
                            </p:stCondLst>
                            <p:childTnLst>
                              <p:par>
                                <p:cTn id="42" nodeType="afterEffect" presetClass="exit" presetSubtype="0" presetID="1" grpId="3" fill="hold">
                                  <p:stCondLst>
                                    <p:cond delay="0"/>
                                  </p:stCondLst>
                                  <p:iterate type="el" backwards="0">
                                    <p:tmAbs val="0"/>
                                  </p:iterate>
                                  <p:childTnLst>
                                    <p:set>
                                      <p:cBhvr>
                                        <p:cTn id="43" fill="hold">
                                          <p:stCondLst>
                                            <p:cond delay="0"/>
                                          </p:stCondLst>
                                        </p:cTn>
                                        <p:tgtEl>
                                          <p:spTgt spid="7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73">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 fill="hold">
                                  <p:stCondLst>
                                    <p:cond delay="0"/>
                                  </p:stCondLst>
                                  <p:iterate type="el" backwards="0">
                                    <p:tmAbs val="0"/>
                                  </p:iterate>
                                  <p:childTnLst>
                                    <p:set>
                                      <p:cBhvr>
                                        <p:cTn id="51" fill="hold"/>
                                        <p:tgtEl>
                                          <p:spTgt spid="73">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1" fill="hold">
                                  <p:stCondLst>
                                    <p:cond delay="0"/>
                                  </p:stCondLst>
                                  <p:iterate type="el" backwards="0">
                                    <p:tmAbs val="0"/>
                                  </p:iterate>
                                  <p:childTnLst>
                                    <p:set>
                                      <p:cBhvr>
                                        <p:cTn id="55" fill="hold"/>
                                        <p:tgtEl>
                                          <p:spTgt spid="73">
                                            <p:txEl>
                                              <p:pRg st="10" end="1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0" presetID="1" grpId="1" fill="hold">
                                  <p:stCondLst>
                                    <p:cond delay="0"/>
                                  </p:stCondLst>
                                  <p:iterate type="el" backwards="0">
                                    <p:tmAbs val="0"/>
                                  </p:iterate>
                                  <p:childTnLst>
                                    <p:set>
                                      <p:cBhvr>
                                        <p:cTn id="59" fill="hold"/>
                                        <p:tgtEl>
                                          <p:spTgt spid="73">
                                            <p:txEl>
                                              <p:pRg st="11" end="11"/>
                                            </p:txEl>
                                          </p:spTgt>
                                        </p:tgtEl>
                                        <p:attrNameLst>
                                          <p:attrName>style.visibility</p:attrName>
                                        </p:attrNameLst>
                                      </p:cBhvr>
                                      <p:to>
                                        <p:strVal val="visible"/>
                                      </p:to>
                                    </p:set>
                                  </p:childTnLst>
                                </p:cTn>
                              </p:par>
                            </p:childTnLst>
                          </p:cTn>
                        </p:par>
                        <p:par>
                          <p:cTn id="60" fill="hold">
                            <p:stCondLst>
                              <p:cond delay="0"/>
                            </p:stCondLst>
                            <p:childTnLst>
                              <p:par>
                                <p:cTn id="61" nodeType="afterEffect" presetClass="entr" presetSubtype="0" presetID="1" grpId="4" fill="hold">
                                  <p:stCondLst>
                                    <p:cond delay="0"/>
                                  </p:stCondLst>
                                  <p:iterate type="el" backwards="0">
                                    <p:tmAbs val="0"/>
                                  </p:iterate>
                                  <p:childTnLst>
                                    <p:set>
                                      <p:cBhvr>
                                        <p:cTn id="62" fill="hold"/>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 fill="hold">
                                  <p:stCondLst>
                                    <p:cond delay="0"/>
                                  </p:stCondLst>
                                  <p:iterate type="el" backwards="0">
                                    <p:tmAbs val="0"/>
                                  </p:iterate>
                                  <p:childTnLst>
                                    <p:set>
                                      <p:cBhvr>
                                        <p:cTn id="66" fill="hold"/>
                                        <p:tgtEl>
                                          <p:spTgt spid="73">
                                            <p:txEl>
                                              <p:pRg st="12" end="1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presetClass="exit" presetSubtype="0" presetID="1" grpId="5" fill="hold">
                                  <p:stCondLst>
                                    <p:cond delay="0"/>
                                  </p:stCondLst>
                                  <p:iterate type="el" backwards="0">
                                    <p:tmAbs val="0"/>
                                  </p:iterate>
                                  <p:childTnLst>
                                    <p:set>
                                      <p:cBhvr>
                                        <p:cTn id="70"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5"/>
      <p:bldP build="whole" bldLvl="1" animBg="1" rev="0" advAuto="0" spid="75" grpId="2"/>
      <p:bldP build="whole" bldLvl="1" animBg="1" rev="0" advAuto="0" spid="75" grpId="3"/>
      <p:bldP build="p" bldLvl="5" animBg="1" rev="0" advAuto="0" spid="73" grpId="1"/>
      <p:bldP build="whole" bldLvl="1" animBg="1" rev="0" advAuto="0" spid="76" grpId="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lvl1pPr defTabSz="566674">
              <a:defRPr sz="7760"/>
            </a:lvl1pPr>
          </a:lstStyle>
          <a:p>
            <a:pPr lvl="0">
              <a:defRPr sz="1800">
                <a:solidFill>
                  <a:srgbClr val="000000"/>
                </a:solidFill>
              </a:defRPr>
            </a:pPr>
            <a:r>
              <a:rPr sz="7760">
                <a:solidFill>
                  <a:srgbClr val="FFFFFF"/>
                </a:solidFill>
              </a:rPr>
              <a:t>Catastrophe at Versailles</a:t>
            </a:r>
          </a:p>
        </p:txBody>
      </p:sp>
      <p:sp>
        <p:nvSpPr>
          <p:cNvPr id="79" name="Shape 79"/>
          <p:cNvSpPr/>
          <p:nvPr>
            <p:ph type="body" idx="1"/>
          </p:nvPr>
        </p:nvSpPr>
        <p:spPr>
          <a:xfrm>
            <a:off x="952500" y="2590800"/>
            <a:ext cx="11099800" cy="6839496"/>
          </a:xfrm>
          <a:prstGeom prst="rect">
            <a:avLst/>
          </a:prstGeom>
        </p:spPr>
        <p:txBody>
          <a:bodyPr/>
          <a:lstStyle/>
          <a:p>
            <a:pPr lvl="0" marL="230504"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Wilson’s 14 Points:</a:t>
            </a:r>
            <a:endParaRPr sz="2200">
              <a:solidFill>
                <a:srgbClr val="FFFFFF"/>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Wilson’s plans for post World War I</a:t>
            </a:r>
            <a:endParaRPr sz="2200">
              <a:solidFill>
                <a:srgbClr val="FFFFFF"/>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Called for: open diplomacy, arms reduction, free trade, sovereignty, etc</a:t>
            </a:r>
            <a:endParaRPr sz="2200">
              <a:solidFill>
                <a:srgbClr val="FFFFFF"/>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Article X - called for the creation of the League of Nations</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Drastically different than Washington’s Farewell Address</a:t>
            </a:r>
            <a:endParaRPr sz="2200">
              <a:solidFill>
                <a:srgbClr val="FFFFFF"/>
              </a:solidFill>
              <a:latin typeface="Baskerville"/>
              <a:ea typeface="Baskerville"/>
              <a:cs typeface="Baskerville"/>
              <a:sym typeface="Baskerville"/>
            </a:endParaRPr>
          </a:p>
          <a:p>
            <a:pPr lvl="0" marL="230504" indent="-230504" defTabSz="321310">
              <a:spcBef>
                <a:spcPts val="2000"/>
              </a:spcBef>
              <a:buSzPct val="100000"/>
              <a:defRPr sz="1800">
                <a:solidFill>
                  <a:srgbClr val="000000"/>
                </a:solidFill>
              </a:defRPr>
            </a:pPr>
            <a:r>
              <a:rPr sz="2200">
                <a:solidFill>
                  <a:srgbClr val="E10000"/>
                </a:solidFill>
                <a:latin typeface="Baskerville"/>
                <a:ea typeface="Baskerville"/>
                <a:cs typeface="Baskerville"/>
                <a:sym typeface="Baskerville"/>
              </a:rPr>
              <a:t>The Fate of Wilson’s Ideas:</a:t>
            </a:r>
            <a:endParaRPr sz="2200">
              <a:solidFill>
                <a:srgbClr val="E10000"/>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Russia and Germany were excluded from the peace conference at Versailles</a:t>
            </a:r>
            <a:endParaRPr sz="2200">
              <a:solidFill>
                <a:srgbClr val="FFFFFF"/>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Germany was punished severely ($33 billion in reparations)</a:t>
            </a:r>
            <a:endParaRPr sz="2200">
              <a:solidFill>
                <a:srgbClr val="FFFFFF"/>
              </a:solidFill>
              <a:latin typeface="Baskerville"/>
              <a:ea typeface="Baskerville"/>
              <a:cs typeface="Baskerville"/>
              <a:sym typeface="Baskerville"/>
            </a:endParaRPr>
          </a:p>
          <a:p>
            <a:pPr lvl="0" marL="230504" indent="-230504" defTabSz="321310">
              <a:spcBef>
                <a:spcPts val="2000"/>
              </a:spcBef>
              <a:buSzPct val="100000"/>
              <a:defRPr sz="1800">
                <a:solidFill>
                  <a:srgbClr val="000000"/>
                </a:solidFill>
              </a:defRPr>
            </a:pPr>
            <a:r>
              <a:rPr sz="2200">
                <a:solidFill>
                  <a:srgbClr val="E10000"/>
                </a:solidFill>
                <a:latin typeface="Baskerville"/>
                <a:ea typeface="Baskerville"/>
                <a:cs typeface="Baskerville"/>
                <a:sym typeface="Baskerville"/>
              </a:rPr>
              <a:t>Congress Rejects the Treaty:</a:t>
            </a:r>
            <a:endParaRPr sz="2200">
              <a:solidFill>
                <a:srgbClr val="E10000"/>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“Irreconcilables” - opposed the treaty due to foreign affairs</a:t>
            </a:r>
            <a:endParaRPr sz="2200">
              <a:solidFill>
                <a:srgbClr val="FFFFFF"/>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Henry Cabot Lodge - despised Article X - would limit Congress’ war making powers </a:t>
            </a:r>
            <a:endParaRPr sz="2200">
              <a:solidFill>
                <a:srgbClr val="FFFFFF"/>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Ultimately, the US did not ratify the Treaty of Versailles</a:t>
            </a:r>
          </a:p>
        </p:txBody>
      </p:sp>
      <p:sp>
        <p:nvSpPr>
          <p:cNvPr id="80" name="Shape 80"/>
          <p:cNvSpPr/>
          <p:nvPr/>
        </p:nvSpPr>
        <p:spPr>
          <a:xfrm>
            <a:off x="9584134" y="2387599"/>
            <a:ext cx="3099743" cy="4064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457200" indent="-457200" defTabSz="457200">
              <a:spcBef>
                <a:spcPts val="1600"/>
              </a:spcBef>
              <a:tabLst>
                <a:tab pos="139700" algn="l"/>
                <a:tab pos="457200" algn="l"/>
              </a:tabLst>
              <a:defRPr sz="2000">
                <a:solidFill>
                  <a:srgbClr val="DCDEE0"/>
                </a:solidFill>
                <a:latin typeface="Times"/>
                <a:ea typeface="Times"/>
                <a:cs typeface="Times"/>
                <a:sym typeface="Times"/>
              </a:defRPr>
            </a:lvl1pPr>
          </a:lstStyle>
          <a:p>
            <a:pPr lvl="0">
              <a:defRPr sz="1800">
                <a:solidFill>
                  <a:srgbClr val="000000"/>
                </a:solidFill>
              </a:defRPr>
            </a:pPr>
            <a:r>
              <a:rPr sz="2000">
                <a:solidFill>
                  <a:srgbClr val="DCDEE0"/>
                </a:solidFill>
              </a:rPr>
              <a:t>	Key Concept 7.3, II, B: Although the American Expeditionary Force played a relatively limited roll in the war, Wilson was heavily involved in postwar negotiations, resulting in the Treaty Versailles and the League of Nations, both of which generated substantial debate within the United States.</a:t>
            </a:r>
          </a:p>
        </p:txBody>
      </p:sp>
      <p:pic>
        <p:nvPicPr>
          <p:cNvPr id="81" name="The_Gap_in_the_Bridge.png"/>
          <p:cNvPicPr/>
          <p:nvPr/>
        </p:nvPicPr>
        <p:blipFill>
          <a:blip r:embed="rId2">
            <a:extLst/>
          </a:blip>
          <a:stretch>
            <a:fillRect/>
          </a:stretch>
        </p:blipFill>
        <p:spPr>
          <a:xfrm>
            <a:off x="2862693" y="1844507"/>
            <a:ext cx="7279414" cy="515018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7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79">
                                            <p:txEl>
                                              <p:pRg st="8" end="8"/>
                                            </p:txEl>
                                          </p:spTgt>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0" presetID="1" grpId="2" fill="hold">
                                  <p:stCondLst>
                                    <p:cond delay="0"/>
                                  </p:stCondLst>
                                  <p:iterate type="el" backwards="0">
                                    <p:tmAbs val="0"/>
                                  </p:iterate>
                                  <p:childTnLst>
                                    <p:set>
                                      <p:cBhvr>
                                        <p:cTn id="43" fill="hold"/>
                                        <p:tgtEl>
                                          <p:spTgt spid="8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79">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 fill="hold">
                                  <p:stCondLst>
                                    <p:cond delay="0"/>
                                  </p:stCondLst>
                                  <p:iterate type="el" backwards="0">
                                    <p:tmAbs val="0"/>
                                  </p:iterate>
                                  <p:childTnLst>
                                    <p:set>
                                      <p:cBhvr>
                                        <p:cTn id="51" fill="hold"/>
                                        <p:tgtEl>
                                          <p:spTgt spid="79">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1" fill="hold">
                                  <p:stCondLst>
                                    <p:cond delay="0"/>
                                  </p:stCondLst>
                                  <p:iterate type="el" backwards="0">
                                    <p:tmAbs val="0"/>
                                  </p:iterate>
                                  <p:childTnLst>
                                    <p:set>
                                      <p:cBhvr>
                                        <p:cTn id="55" fill="hold"/>
                                        <p:tgtEl>
                                          <p:spTgt spid="79">
                                            <p:txEl>
                                              <p:pRg st="11" end="11"/>
                                            </p:txEl>
                                          </p:spTgt>
                                        </p:tgtEl>
                                        <p:attrNameLst>
                                          <p:attrName>style.visibility</p:attrName>
                                        </p:attrNameLst>
                                      </p:cBhvr>
                                      <p:to>
                                        <p:strVal val="visible"/>
                                      </p:to>
                                    </p:set>
                                  </p:childTnLst>
                                </p:cTn>
                              </p:par>
                            </p:childTnLst>
                          </p:cTn>
                        </p:par>
                        <p:par>
                          <p:cTn id="56" fill="hold">
                            <p:stCondLst>
                              <p:cond delay="0"/>
                            </p:stCondLst>
                            <p:childTnLst>
                              <p:par>
                                <p:cTn id="57" nodeType="afterEffect" presetClass="exit" presetSubtype="0" presetID="1" grpId="3" fill="hold">
                                  <p:stCondLst>
                                    <p:cond delay="0"/>
                                  </p:stCondLst>
                                  <p:iterate type="el" backwards="0">
                                    <p:tmAbs val="0"/>
                                  </p:iterate>
                                  <p:childTnLst>
                                    <p:set>
                                      <p:cBhvr>
                                        <p:cTn id="58" fill="hold">
                                          <p:stCondLst>
                                            <p:cond delay="0"/>
                                          </p:stCondLst>
                                        </p:cTn>
                                        <p:tgtEl>
                                          <p:spTgt spid="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3"/>
      <p:bldP build="p" bldLvl="5" animBg="1" rev="0" advAuto="0" spid="79" grpId="1"/>
      <p:bldP build="whole" bldLvl="1" animBg="1" rev="0" advAuto="0" spid="81"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prstGeom prst="rect">
            <a:avLst/>
          </a:prstGeom>
        </p:spPr>
        <p:txBody>
          <a:bodyPr/>
          <a:lstStyle/>
          <a:p>
            <a:pPr lvl="0">
              <a:defRPr sz="1800">
                <a:solidFill>
                  <a:srgbClr val="000000"/>
                </a:solidFill>
              </a:defRPr>
            </a:pPr>
            <a:r>
              <a:rPr sz="8000">
                <a:solidFill>
                  <a:srgbClr val="FFFFFF"/>
                </a:solidFill>
              </a:rPr>
              <a:t>Quick Recap</a:t>
            </a:r>
          </a:p>
        </p:txBody>
      </p:sp>
      <p:sp>
        <p:nvSpPr>
          <p:cNvPr id="84" name="Shape 84"/>
          <p:cNvSpPr/>
          <p:nvPr>
            <p:ph type="body" idx="1"/>
          </p:nvPr>
        </p:nvSpPr>
        <p:spPr>
          <a:prstGeom prst="rect">
            <a:avLst/>
          </a:prstGeom>
        </p:spPr>
        <p:txBody>
          <a:bodyPr/>
          <a:lstStyle/>
          <a:p>
            <a:pPr lvl="0" marL="333756" indent="-333756" defTabSz="426466">
              <a:spcBef>
                <a:spcPts val="3000"/>
              </a:spcBef>
              <a:defRPr sz="1800">
                <a:solidFill>
                  <a:srgbClr val="000000"/>
                </a:solidFill>
              </a:defRPr>
            </a:pPr>
            <a:r>
              <a:rPr sz="2774">
                <a:solidFill>
                  <a:srgbClr val="FFFFFF"/>
                </a:solidFill>
              </a:rPr>
              <a:t>Arguments for overseas expansion - Alfred T. Mahan</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Debates over Philippines and expansion</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Roosevelt Corollary </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Reasons for US entrance into WWI</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Creel Committee</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Great Migration</a:t>
            </a:r>
            <a:endParaRPr sz="2774">
              <a:solidFill>
                <a:srgbClr val="FFFFFF"/>
              </a:solidFill>
            </a:endParaRPr>
          </a:p>
          <a:p>
            <a:pPr lvl="0" marL="333756" indent="-333756" defTabSz="426466">
              <a:spcBef>
                <a:spcPts val="3000"/>
              </a:spcBef>
              <a:defRPr sz="1800">
                <a:solidFill>
                  <a:srgbClr val="000000"/>
                </a:solidFill>
              </a:defRPr>
            </a:pPr>
            <a:r>
              <a:rPr i="1" sz="2774">
                <a:solidFill>
                  <a:srgbClr val="FFFFFF"/>
                </a:solidFill>
              </a:rPr>
              <a:t>Schenck v. US</a:t>
            </a:r>
            <a:r>
              <a:rPr sz="2774">
                <a:solidFill>
                  <a:srgbClr val="FFFFFF"/>
                </a:solidFill>
              </a:rPr>
              <a:t> (1919)</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***14 Points, Treaty of Versailles***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8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8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8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See You Back Here for chapter 22!</a:t>
            </a:r>
          </a:p>
        </p:txBody>
      </p:sp>
      <p:sp>
        <p:nvSpPr>
          <p:cNvPr id="87" name="Shape 87"/>
          <p:cNvSpPr/>
          <p:nvPr>
            <p:ph type="body" idx="1"/>
          </p:nvPr>
        </p:nvSpPr>
        <p:spPr>
          <a:prstGeom prst="rect">
            <a:avLst/>
          </a:prstGeom>
        </p:spPr>
        <p:txBody>
          <a:bodyPr/>
          <a:lstStyle/>
          <a:p>
            <a:pPr lvl="0">
              <a:defRPr sz="1800">
                <a:solidFill>
                  <a:srgbClr val="000000"/>
                </a:solidFill>
              </a:defRPr>
            </a:pPr>
            <a:r>
              <a:rPr sz="2800">
                <a:solidFill>
                  <a:srgbClr val="FFFFFF"/>
                </a:solidFill>
              </a:rPr>
              <a:t>Thanks for Watching</a:t>
            </a:r>
            <a:endParaRPr sz="2800">
              <a:solidFill>
                <a:srgbClr val="FFFFFF"/>
              </a:solidFill>
            </a:endParaRPr>
          </a:p>
          <a:p>
            <a:pPr lvl="0" marL="280736" indent="-280736">
              <a:defRPr sz="1800">
                <a:solidFill>
                  <a:srgbClr val="000000"/>
                </a:solidFill>
              </a:defRPr>
            </a:pPr>
            <a:r>
              <a:rPr sz="2800">
                <a:solidFill>
                  <a:srgbClr val="FFFFFF"/>
                </a:solidFill>
              </a:rPr>
              <a:t>Please subscribe, share with others</a:t>
            </a:r>
            <a:endParaRPr sz="2800">
              <a:solidFill>
                <a:srgbClr val="FFFFFF"/>
              </a:solidFill>
            </a:endParaRPr>
          </a:p>
          <a:p>
            <a:pPr lvl="0" marL="280736" indent="-280736">
              <a:defRPr sz="1800">
                <a:solidFill>
                  <a:srgbClr val="000000"/>
                </a:solidFill>
              </a:defRPr>
            </a:pPr>
            <a:r>
              <a:rPr sz="2800">
                <a:solidFill>
                  <a:srgbClr val="FFFFFF"/>
                </a:solidFill>
              </a:rPr>
              <a:t>Check out all my videos related to the new curriculum</a:t>
            </a:r>
            <a:endParaRPr sz="2800">
              <a:solidFill>
                <a:srgbClr val="FFFFFF"/>
              </a:solidFill>
            </a:endParaRPr>
          </a:p>
          <a:p>
            <a:pPr lvl="0" marL="280736" indent="-280736">
              <a:defRPr sz="1800">
                <a:solidFill>
                  <a:srgbClr val="000000"/>
                </a:solidFill>
              </a:defRPr>
            </a:pPr>
            <a:r>
              <a:rPr sz="2800">
                <a:solidFill>
                  <a:srgbClr val="FFFFFF"/>
                </a:solidFill>
              </a:rPr>
              <a:t>Best of luck on all your tests!</a:t>
            </a:r>
          </a:p>
        </p:txBody>
      </p:sp>
      <p:pic>
        <p:nvPicPr>
          <p:cNvPr id="88" name="Raid_at_elk_lake.jpg"/>
          <p:cNvPicPr/>
          <p:nvPr/>
        </p:nvPicPr>
        <p:blipFill>
          <a:blip r:embed="rId2">
            <a:extLst/>
          </a:blip>
          <a:stretch>
            <a:fillRect/>
          </a:stretch>
        </p:blipFill>
        <p:spPr>
          <a:xfrm>
            <a:off x="6210300" y="3803650"/>
            <a:ext cx="6350000" cy="38608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From Expansion to Imperialism</a:t>
            </a:r>
          </a:p>
        </p:txBody>
      </p:sp>
      <p:sp>
        <p:nvSpPr>
          <p:cNvPr id="38" name="Shape 38"/>
          <p:cNvSpPr/>
          <p:nvPr>
            <p:ph type="body" idx="1"/>
          </p:nvPr>
        </p:nvSpPr>
        <p:spPr>
          <a:prstGeom prst="rect">
            <a:avLst/>
          </a:prstGeom>
        </p:spPr>
        <p:txBody>
          <a:bodyPr/>
          <a:lstStyle/>
          <a:p>
            <a:pPr lvl="0" marL="217931" indent="-217931" defTabSz="303783">
              <a:spcBef>
                <a:spcPts val="1900"/>
              </a:spcBef>
              <a:buSzPct val="100000"/>
              <a:defRPr sz="1800">
                <a:solidFill>
                  <a:srgbClr val="000000"/>
                </a:solidFill>
              </a:defRPr>
            </a:pPr>
            <a:r>
              <a:rPr sz="2080">
                <a:solidFill>
                  <a:srgbClr val="E10000"/>
                </a:solidFill>
                <a:latin typeface="Baskerville"/>
                <a:ea typeface="Baskerville"/>
                <a:cs typeface="Baskerville"/>
                <a:sym typeface="Baskerville"/>
              </a:rPr>
              <a:t>Foundations of Empire</a:t>
            </a:r>
            <a:endParaRPr sz="2080">
              <a:solidFill>
                <a:srgbClr val="E10000"/>
              </a:solidFill>
              <a:latin typeface="Baskerville"/>
              <a:ea typeface="Baskerville"/>
              <a:cs typeface="Baskerville"/>
              <a:sym typeface="Baskerville"/>
            </a:endParaRPr>
          </a:p>
          <a:p>
            <a:pPr lvl="1" marL="435863"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Many sought overseas markets to improve the US economy</a:t>
            </a:r>
            <a:endParaRPr sz="2080">
              <a:solidFill>
                <a:srgbClr val="FFFFFF"/>
              </a:solidFill>
              <a:latin typeface="Baskerville"/>
              <a:ea typeface="Baskerville"/>
              <a:cs typeface="Baskerville"/>
              <a:sym typeface="Baskerville"/>
            </a:endParaRPr>
          </a:p>
          <a:p>
            <a:pPr lvl="1" marL="435863"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Two books to know (use them in any essay about imperialism)</a:t>
            </a:r>
            <a:endParaRPr sz="2080">
              <a:solidFill>
                <a:srgbClr val="FFFFFF"/>
              </a:solidFill>
              <a:latin typeface="Baskerville"/>
              <a:ea typeface="Baskerville"/>
              <a:cs typeface="Baskerville"/>
              <a:sym typeface="Baskerville"/>
            </a:endParaRPr>
          </a:p>
          <a:p>
            <a:pPr lvl="2" marL="653795" indent="-217931" defTabSz="303783">
              <a:spcBef>
                <a:spcPts val="1900"/>
              </a:spcBef>
              <a:buSzPct val="100000"/>
              <a:defRPr sz="1800">
                <a:solidFill>
                  <a:srgbClr val="000000"/>
                </a:solidFill>
              </a:defRPr>
            </a:pPr>
            <a:r>
              <a:rPr i="1" sz="2080">
                <a:solidFill>
                  <a:srgbClr val="FFFFFF"/>
                </a:solidFill>
                <a:latin typeface="Baskerville"/>
                <a:ea typeface="Baskerville"/>
                <a:cs typeface="Baskerville"/>
                <a:sym typeface="Baskerville"/>
              </a:rPr>
              <a:t>Our Country</a:t>
            </a:r>
            <a:r>
              <a:rPr sz="2080">
                <a:solidFill>
                  <a:srgbClr val="FFFFFF"/>
                </a:solidFill>
                <a:latin typeface="Baskerville"/>
                <a:ea typeface="Baskerville"/>
                <a:cs typeface="Baskerville"/>
                <a:sym typeface="Baskerville"/>
              </a:rPr>
              <a:t> - Josiah Strong </a:t>
            </a:r>
            <a:endParaRPr sz="2080">
              <a:solidFill>
                <a:srgbClr val="FFFFFF"/>
              </a:solidFill>
              <a:latin typeface="Baskerville"/>
              <a:ea typeface="Baskerville"/>
              <a:cs typeface="Baskerville"/>
              <a:sym typeface="Baskerville"/>
            </a:endParaRPr>
          </a:p>
          <a:p>
            <a:pPr lvl="3" marL="871727"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Advocated the spread of Christianity overseas</a:t>
            </a:r>
            <a:endParaRPr sz="2080">
              <a:solidFill>
                <a:srgbClr val="FFFFFF"/>
              </a:solidFill>
              <a:latin typeface="Baskerville"/>
              <a:ea typeface="Baskerville"/>
              <a:cs typeface="Baskerville"/>
              <a:sym typeface="Baskerville"/>
            </a:endParaRPr>
          </a:p>
          <a:p>
            <a:pPr lvl="2" marL="653795" indent="-217931" defTabSz="303783">
              <a:spcBef>
                <a:spcPts val="1900"/>
              </a:spcBef>
              <a:buSzPct val="100000"/>
              <a:defRPr sz="1800">
                <a:solidFill>
                  <a:srgbClr val="000000"/>
                </a:solidFill>
              </a:defRPr>
            </a:pPr>
            <a:r>
              <a:rPr i="1" sz="2080">
                <a:solidFill>
                  <a:srgbClr val="FFFFFF"/>
                </a:solidFill>
                <a:latin typeface="Baskerville"/>
                <a:ea typeface="Baskerville"/>
                <a:cs typeface="Baskerville"/>
                <a:sym typeface="Baskerville"/>
              </a:rPr>
              <a:t>The Influence of Sea Power upon History</a:t>
            </a:r>
            <a:r>
              <a:rPr sz="2080">
                <a:solidFill>
                  <a:srgbClr val="FFFFFF"/>
                </a:solidFill>
                <a:latin typeface="Baskerville"/>
                <a:ea typeface="Baskerville"/>
                <a:cs typeface="Baskerville"/>
                <a:sym typeface="Baskerville"/>
              </a:rPr>
              <a:t> - Alfred T. Mahan</a:t>
            </a:r>
            <a:endParaRPr sz="2080">
              <a:solidFill>
                <a:srgbClr val="FFFFFF"/>
              </a:solidFill>
              <a:latin typeface="Baskerville"/>
              <a:ea typeface="Baskerville"/>
              <a:cs typeface="Baskerville"/>
              <a:sym typeface="Baskerville"/>
            </a:endParaRPr>
          </a:p>
          <a:p>
            <a:pPr lvl="3" marL="871727"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Believed that naval power was a key to strong empires</a:t>
            </a:r>
            <a:endParaRPr sz="2080">
              <a:solidFill>
                <a:srgbClr val="FFFFFF"/>
              </a:solidFill>
              <a:latin typeface="Baskerville"/>
              <a:ea typeface="Baskerville"/>
              <a:cs typeface="Baskerville"/>
              <a:sym typeface="Baskerville"/>
            </a:endParaRPr>
          </a:p>
          <a:p>
            <a:pPr lvl="3" marL="871727"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Helped encourage the US to build a new, steel, Navy</a:t>
            </a:r>
            <a:endParaRPr i="1" sz="2080">
              <a:solidFill>
                <a:srgbClr val="FFFFFF"/>
              </a:solidFill>
              <a:latin typeface="Baskerville"/>
              <a:ea typeface="Baskerville"/>
              <a:cs typeface="Baskerville"/>
              <a:sym typeface="Baskerville"/>
            </a:endParaRPr>
          </a:p>
          <a:p>
            <a:pPr lvl="1" marL="435863"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Other arguments for expansion?</a:t>
            </a:r>
            <a:endParaRPr sz="2080">
              <a:solidFill>
                <a:srgbClr val="FFFFFF"/>
              </a:solidFill>
              <a:latin typeface="Baskerville"/>
              <a:ea typeface="Baskerville"/>
              <a:cs typeface="Baskerville"/>
              <a:sym typeface="Baskerville"/>
            </a:endParaRPr>
          </a:p>
          <a:p>
            <a:pPr lvl="2" marL="653795"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American exceptionalism - belief that the US should help spread democracy and spread its civilization</a:t>
            </a:r>
            <a:endParaRPr sz="2080">
              <a:solidFill>
                <a:srgbClr val="FFFFFF"/>
              </a:solidFill>
              <a:latin typeface="Baskerville"/>
              <a:ea typeface="Baskerville"/>
              <a:cs typeface="Baskerville"/>
              <a:sym typeface="Baskerville"/>
            </a:endParaRPr>
          </a:p>
          <a:p>
            <a:pPr lvl="2" marL="653795" indent="-217931" defTabSz="303783">
              <a:spcBef>
                <a:spcPts val="1900"/>
              </a:spcBef>
              <a:buSzPct val="100000"/>
              <a:defRPr sz="1800">
                <a:solidFill>
                  <a:srgbClr val="000000"/>
                </a:solidFill>
              </a:defRPr>
            </a:pPr>
            <a:r>
              <a:rPr sz="2080">
                <a:solidFill>
                  <a:srgbClr val="FFFFFF"/>
                </a:solidFill>
                <a:latin typeface="Baskerville"/>
                <a:ea typeface="Baskerville"/>
                <a:cs typeface="Baskerville"/>
                <a:sym typeface="Baskerville"/>
              </a:rPr>
              <a:t>Belief that the frontier was “closed” - 1890 census - Frederick Jackson Turner’s </a:t>
            </a:r>
            <a:r>
              <a:rPr i="1" sz="2080">
                <a:solidFill>
                  <a:srgbClr val="FFFFFF"/>
                </a:solidFill>
                <a:latin typeface="Baskerville"/>
                <a:ea typeface="Baskerville"/>
                <a:cs typeface="Baskerville"/>
                <a:sym typeface="Baskerville"/>
              </a:rPr>
              <a:t>Frontier Thesis</a:t>
            </a:r>
          </a:p>
        </p:txBody>
      </p:sp>
      <p:sp>
        <p:nvSpPr>
          <p:cNvPr id="39" name="Shape 39"/>
          <p:cNvSpPr/>
          <p:nvPr/>
        </p:nvSpPr>
        <p:spPr>
          <a:xfrm>
            <a:off x="8428682" y="2425699"/>
            <a:ext cx="4293295" cy="3454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457200" indent="-457200" defTabSz="457200">
              <a:spcBef>
                <a:spcPts val="1600"/>
              </a:spcBef>
              <a:tabLst>
                <a:tab pos="139700" algn="l"/>
                <a:tab pos="457200" algn="l"/>
              </a:tabLst>
              <a:defRPr sz="2000">
                <a:solidFill>
                  <a:srgbClr val="DCDEE0"/>
                </a:solidFill>
                <a:latin typeface="Times"/>
                <a:ea typeface="Times"/>
                <a:cs typeface="Times"/>
                <a:sym typeface="Times"/>
              </a:defRPr>
            </a:lvl1pPr>
          </a:lstStyle>
          <a:p>
            <a:pPr lvl="0">
              <a:defRPr sz="1800">
                <a:solidFill>
                  <a:srgbClr val="000000"/>
                </a:solidFill>
              </a:defRPr>
            </a:pPr>
            <a:r>
              <a:rPr sz="2000">
                <a:solidFill>
                  <a:srgbClr val="DCDEE0"/>
                </a:solidFill>
              </a:rPr>
              <a:t>	Key Concept 7.3, I, A: The perception in the 1890s that the western frontier was “closed,” economic motives, competition with other European imperialist ventures at the time, and racial theories all furthered the arguments that Americans were destined to expand their culture and norms to others, especially the nonwhite nations of the globe.</a:t>
            </a:r>
          </a:p>
        </p:txBody>
      </p:sp>
      <p:pic>
        <p:nvPicPr>
          <p:cNvPr id="40" name="Alfred_Thayer_Mahan.jpg"/>
          <p:cNvPicPr/>
          <p:nvPr/>
        </p:nvPicPr>
        <p:blipFill>
          <a:blip r:embed="rId2">
            <a:extLst/>
          </a:blip>
          <a:stretch>
            <a:fillRect/>
          </a:stretch>
        </p:blipFill>
        <p:spPr>
          <a:xfrm>
            <a:off x="1185051" y="1458217"/>
            <a:ext cx="3107549" cy="3697983"/>
          </a:xfrm>
          <a:prstGeom prst="rect">
            <a:avLst/>
          </a:prstGeom>
          <a:ln w="12700">
            <a:miter lim="400000"/>
          </a:ln>
        </p:spPr>
      </p:pic>
      <p:pic>
        <p:nvPicPr>
          <p:cNvPr id="41" name="Frederick_Jackson_Turner.jpg"/>
          <p:cNvPicPr/>
          <p:nvPr/>
        </p:nvPicPr>
        <p:blipFill>
          <a:blip r:embed="rId3">
            <a:extLst/>
          </a:blip>
          <a:stretch>
            <a:fillRect/>
          </a:stretch>
        </p:blipFill>
        <p:spPr>
          <a:xfrm>
            <a:off x="5257800" y="4775200"/>
            <a:ext cx="2489200" cy="3378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3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2" fill="hold">
                                  <p:stCondLst>
                                    <p:cond delay="0"/>
                                  </p:stCondLst>
                                  <p:iterate type="el" backwards="0">
                                    <p:tmAbs val="0"/>
                                  </p:iterate>
                                  <p:childTnLst>
                                    <p:set>
                                      <p:cBhvr>
                                        <p:cTn id="28" fill="hold"/>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3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38">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38">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3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38">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38">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3" fill="hold">
                                  <p:stCondLst>
                                    <p:cond delay="0"/>
                                  </p:stCondLst>
                                  <p:iterate type="el" backwards="0">
                                    <p:tmAbs val="0"/>
                                  </p:iterate>
                                  <p:childTnLst>
                                    <p:set>
                                      <p:cBhvr>
                                        <p:cTn id="56" fill="hold"/>
                                        <p:tgtEl>
                                          <p:spTgt spid="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 grpId="1"/>
      <p:bldP build="whole" bldLvl="1" animBg="1" rev="0" advAuto="0" spid="40" grpId="2"/>
      <p:bldP build="whole" bldLvl="1" animBg="1" rev="0" advAuto="0" spid="41"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From Expansion to Imperialism</a:t>
            </a:r>
          </a:p>
        </p:txBody>
      </p:sp>
      <p:sp>
        <p:nvSpPr>
          <p:cNvPr id="44" name="Shape 44"/>
          <p:cNvSpPr/>
          <p:nvPr>
            <p:ph type="body" idx="1"/>
          </p:nvPr>
        </p:nvSpPr>
        <p:spPr>
          <a:xfrm>
            <a:off x="952500" y="2590800"/>
            <a:ext cx="9214992" cy="6713191"/>
          </a:xfrm>
          <a:prstGeom prst="rect">
            <a:avLst/>
          </a:prstGeom>
        </p:spPr>
        <p:txBody>
          <a:bodyPr/>
          <a:lstStyle/>
          <a:p>
            <a:pPr lvl="0" marL="230504" indent="-230504" defTabSz="321310">
              <a:spcBef>
                <a:spcPts val="2000"/>
              </a:spcBef>
              <a:buSzPct val="100000"/>
              <a:defRPr sz="1800">
                <a:solidFill>
                  <a:srgbClr val="000000"/>
                </a:solidFill>
              </a:defRPr>
            </a:pPr>
            <a:r>
              <a:rPr sz="2200">
                <a:solidFill>
                  <a:srgbClr val="E10000"/>
                </a:solidFill>
                <a:latin typeface="Baskerville"/>
                <a:ea typeface="Baskerville"/>
                <a:cs typeface="Baskerville"/>
                <a:sym typeface="Baskerville"/>
              </a:rPr>
              <a:t>The War of 1898</a:t>
            </a:r>
            <a:endParaRPr sz="2200">
              <a:solidFill>
                <a:srgbClr val="E10000"/>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Causes:</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Spanish placed Cubans in concentration camps, General “Butcher” Weyler</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Yellow Journalism - exaggeration of stories to sell newspapers</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“Remember the Maine” - US ship mysteriously exploded in Havana, the Spanish were blamed</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DeLome Letter - Spanish minister trash talked President McKinley</a:t>
            </a:r>
            <a:endParaRPr sz="2200">
              <a:solidFill>
                <a:srgbClr val="FFFFFF"/>
              </a:solidFill>
              <a:latin typeface="Baskerville"/>
              <a:ea typeface="Baskerville"/>
              <a:cs typeface="Baskerville"/>
              <a:sym typeface="Baskerville"/>
            </a:endParaRPr>
          </a:p>
          <a:p>
            <a:pPr lvl="1" marL="461009"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Effects:</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US wins the war in 4 months</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Teller Amendment - US promised independence to Cuba after the war</a:t>
            </a:r>
            <a:endParaRPr sz="2200">
              <a:solidFill>
                <a:srgbClr val="FFFFFF"/>
              </a:solidFill>
              <a:latin typeface="Baskerville"/>
              <a:ea typeface="Baskerville"/>
              <a:cs typeface="Baskerville"/>
              <a:sym typeface="Baskerville"/>
            </a:endParaRPr>
          </a:p>
          <a:p>
            <a:pPr lvl="2" marL="691515" indent="-230504" defTabSz="321310">
              <a:spcBef>
                <a:spcPts val="2000"/>
              </a:spcBef>
              <a:buSzPct val="100000"/>
              <a:defRPr sz="1800">
                <a:solidFill>
                  <a:srgbClr val="000000"/>
                </a:solidFill>
              </a:defRPr>
            </a:pPr>
            <a:r>
              <a:rPr sz="2200">
                <a:solidFill>
                  <a:srgbClr val="FFFFFF"/>
                </a:solidFill>
                <a:latin typeface="Baskerville"/>
                <a:ea typeface="Baskerville"/>
                <a:cs typeface="Baskerville"/>
                <a:sym typeface="Baskerville"/>
              </a:rPr>
              <a:t>US gained Guam, Cuba, Puerto Rico, and the Philippines</a:t>
            </a:r>
          </a:p>
        </p:txBody>
      </p:sp>
      <p:sp>
        <p:nvSpPr>
          <p:cNvPr id="45" name="Shape 45"/>
          <p:cNvSpPr/>
          <p:nvPr/>
        </p:nvSpPr>
        <p:spPr>
          <a:xfrm>
            <a:off x="9584134" y="1587499"/>
            <a:ext cx="3099743" cy="436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457200" indent="-457200" defTabSz="457200">
              <a:spcBef>
                <a:spcPts val="1600"/>
              </a:spcBef>
              <a:tabLst>
                <a:tab pos="139700" algn="l"/>
                <a:tab pos="457200" algn="l"/>
              </a:tabLst>
              <a:defRPr sz="2000">
                <a:solidFill>
                  <a:srgbClr val="DCDEE0"/>
                </a:solidFill>
                <a:latin typeface="Times"/>
                <a:ea typeface="Times"/>
                <a:cs typeface="Times"/>
                <a:sym typeface="Times"/>
              </a:defRPr>
            </a:lvl1pPr>
          </a:lstStyle>
          <a:p>
            <a:pPr lvl="0">
              <a:defRPr sz="1800">
                <a:solidFill>
                  <a:srgbClr val="000000"/>
                </a:solidFill>
              </a:defRPr>
            </a:pPr>
            <a:r>
              <a:rPr sz="2000">
                <a:solidFill>
                  <a:srgbClr val="DCDEE0"/>
                </a:solidFill>
              </a:rPr>
              <a:t>	Key Concept 7.3, I, B: The American victory in the Spanish-American War led to the U.S. acquisition of island territories, an expanded economic and military presence in the Caribbean and Latin America,engagement in a protracted insurrection in the Philippines, and increased involvement in Asia.</a:t>
            </a:r>
          </a:p>
        </p:txBody>
      </p:sp>
      <p:pic>
        <p:nvPicPr>
          <p:cNvPr id="46" name="800px-Independence_Seaport_Museum_224.jpg"/>
          <p:cNvPicPr/>
          <p:nvPr/>
        </p:nvPicPr>
        <p:blipFill>
          <a:blip r:embed="rId2">
            <a:extLst/>
          </a:blip>
          <a:stretch>
            <a:fillRect/>
          </a:stretch>
        </p:blipFill>
        <p:spPr>
          <a:xfrm>
            <a:off x="4683366" y="1238250"/>
            <a:ext cx="5009668" cy="3700892"/>
          </a:xfrm>
          <a:prstGeom prst="rect">
            <a:avLst/>
          </a:prstGeom>
          <a:ln w="12700">
            <a:miter lim="400000"/>
          </a:ln>
        </p:spPr>
      </p:pic>
      <p:pic>
        <p:nvPicPr>
          <p:cNvPr id="47" name="USSMaine.jpg"/>
          <p:cNvPicPr/>
          <p:nvPr/>
        </p:nvPicPr>
        <p:blipFill>
          <a:blip r:embed="rId3">
            <a:extLst/>
          </a:blip>
          <a:stretch>
            <a:fillRect/>
          </a:stretch>
        </p:blipFill>
        <p:spPr>
          <a:xfrm>
            <a:off x="50800" y="910645"/>
            <a:ext cx="5080000" cy="40005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3" fill="hold">
                                  <p:stCondLst>
                                    <p:cond delay="0"/>
                                  </p:stCondLst>
                                  <p:iterate type="el" backwards="0">
                                    <p:tmAbs val="0"/>
                                  </p:iterate>
                                  <p:childTnLst>
                                    <p:set>
                                      <p:cBhvr>
                                        <p:cTn id="24" fill="hold"/>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4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4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4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4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4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4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4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xit" presetSubtype="0" presetID="1" grpId="4" fill="hold">
                                  <p:stCondLst>
                                    <p:cond delay="0"/>
                                  </p:stCondLst>
                                  <p:iterate type="el" backwards="0">
                                    <p:tmAbs val="0"/>
                                  </p:iterate>
                                  <p:childTnLst>
                                    <p:set>
                                      <p:cBhvr>
                                        <p:cTn id="56" fill="hold">
                                          <p:stCondLst>
                                            <p:cond delay="0"/>
                                          </p:stCondLst>
                                        </p:cTn>
                                        <p:tgtEl>
                                          <p:spTgt spid="47"/>
                                        </p:tgtEl>
                                        <p:attrNameLst>
                                          <p:attrName>style.visibility</p:attrName>
                                        </p:attrNameLst>
                                      </p:cBhvr>
                                      <p:to>
                                        <p:strVal val="hidden"/>
                                      </p:to>
                                    </p:set>
                                  </p:childTnLst>
                                </p:cTn>
                              </p:par>
                            </p:childTnLst>
                          </p:cTn>
                        </p:par>
                        <p:par>
                          <p:cTn id="57" fill="hold">
                            <p:stCondLst>
                              <p:cond delay="0"/>
                            </p:stCondLst>
                            <p:childTnLst>
                              <p:par>
                                <p:cTn id="58" nodeType="afterEffect" presetClass="exit" presetSubtype="0" presetID="1" grpId="5" fill="hold">
                                  <p:stCondLst>
                                    <p:cond delay="0"/>
                                  </p:stCondLst>
                                  <p:iterate type="el" backwards="0">
                                    <p:tmAbs val="0"/>
                                  </p:iterate>
                                  <p:childTnLst>
                                    <p:set>
                                      <p:cBhvr>
                                        <p:cTn id="59"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 grpId="4"/>
      <p:bldP build="whole" bldLvl="1" animBg="1" rev="0" advAuto="0" spid="46" grpId="5"/>
      <p:bldP build="p" bldLvl="5" animBg="1" rev="0" advAuto="0" spid="44" grpId="1"/>
      <p:bldP build="whole" bldLvl="1" animBg="1" rev="0" advAuto="0" spid="46" grpId="3"/>
      <p:bldP build="whole" bldLvl="1" animBg="1" rev="0" advAuto="0" spid="47"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From Expansion to Imperialism</a:t>
            </a:r>
          </a:p>
        </p:txBody>
      </p:sp>
      <p:sp>
        <p:nvSpPr>
          <p:cNvPr id="50" name="Shape 50"/>
          <p:cNvSpPr/>
          <p:nvPr>
            <p:ph type="body" idx="1"/>
          </p:nvPr>
        </p:nvSpPr>
        <p:spPr>
          <a:prstGeom prst="rect">
            <a:avLst/>
          </a:prstGeom>
        </p:spPr>
        <p:txBody>
          <a:bodyPr/>
          <a:lstStyle/>
          <a:p>
            <a:pPr lvl="0" marL="297560" indent="-297560" defTabSz="414781">
              <a:spcBef>
                <a:spcPts val="2600"/>
              </a:spcBef>
              <a:buSzPct val="100000"/>
              <a:defRPr sz="1800">
                <a:solidFill>
                  <a:srgbClr val="000000"/>
                </a:solidFill>
              </a:defRPr>
            </a:pPr>
            <a:r>
              <a:rPr sz="2840">
                <a:solidFill>
                  <a:srgbClr val="E10000"/>
                </a:solidFill>
                <a:latin typeface="Baskerville"/>
                <a:ea typeface="Baskerville"/>
                <a:cs typeface="Baskerville"/>
                <a:sym typeface="Baskerville"/>
              </a:rPr>
              <a:t>Spoils of War</a:t>
            </a:r>
            <a:endParaRPr sz="2840">
              <a:solidFill>
                <a:srgbClr val="E10000"/>
              </a:solidFill>
              <a:latin typeface="Baskerville"/>
              <a:ea typeface="Baskerville"/>
              <a:cs typeface="Baskerville"/>
              <a:sym typeface="Baskerville"/>
            </a:endParaRPr>
          </a:p>
          <a:p>
            <a:pPr lvl="1" marL="595121"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Debates over the Philippines:</a:t>
            </a:r>
            <a:endParaRPr sz="2840">
              <a:solidFill>
                <a:srgbClr val="FFFFFF"/>
              </a:solidFill>
              <a:latin typeface="Baskerville"/>
              <a:ea typeface="Baskerville"/>
              <a:cs typeface="Baskerville"/>
              <a:sym typeface="Baskerville"/>
            </a:endParaRPr>
          </a:p>
          <a:p>
            <a:pPr lvl="2" marL="892683"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McKinley annexed the Philippines</a:t>
            </a:r>
            <a:endParaRPr sz="2840">
              <a:solidFill>
                <a:srgbClr val="FFFFFF"/>
              </a:solidFill>
              <a:latin typeface="Baskerville"/>
              <a:ea typeface="Baskerville"/>
              <a:cs typeface="Baskerville"/>
              <a:sym typeface="Baskerville"/>
            </a:endParaRPr>
          </a:p>
          <a:p>
            <a:pPr lvl="1" marL="595121"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Anti-Imperialist League:</a:t>
            </a:r>
            <a:endParaRPr sz="2840">
              <a:solidFill>
                <a:srgbClr val="FFFFFF"/>
              </a:solidFill>
              <a:latin typeface="Baskerville"/>
              <a:ea typeface="Baskerville"/>
              <a:cs typeface="Baskerville"/>
              <a:sym typeface="Baskerville"/>
            </a:endParaRPr>
          </a:p>
          <a:p>
            <a:pPr lvl="2" marL="892683"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Mark Twain, Jane Addams, Samuel Gompers and others spoke out against the acquisition of territories </a:t>
            </a:r>
            <a:endParaRPr sz="2840">
              <a:solidFill>
                <a:srgbClr val="FFFFFF"/>
              </a:solidFill>
              <a:latin typeface="Baskerville"/>
              <a:ea typeface="Baskerville"/>
              <a:cs typeface="Baskerville"/>
              <a:sym typeface="Baskerville"/>
            </a:endParaRPr>
          </a:p>
          <a:p>
            <a:pPr lvl="1" marL="595121"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Emilio Aguinaldo:</a:t>
            </a:r>
            <a:endParaRPr sz="2840">
              <a:solidFill>
                <a:srgbClr val="FFFFFF"/>
              </a:solidFill>
              <a:latin typeface="Baskerville"/>
              <a:ea typeface="Baskerville"/>
              <a:cs typeface="Baskerville"/>
              <a:sym typeface="Baskerville"/>
            </a:endParaRPr>
          </a:p>
          <a:p>
            <a:pPr lvl="2" marL="892683"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Led a rebellion in the Philippines against the US</a:t>
            </a:r>
            <a:endParaRPr sz="2840">
              <a:solidFill>
                <a:srgbClr val="FFFFFF"/>
              </a:solidFill>
              <a:latin typeface="Baskerville"/>
              <a:ea typeface="Baskerville"/>
              <a:cs typeface="Baskerville"/>
              <a:sym typeface="Baskerville"/>
            </a:endParaRPr>
          </a:p>
          <a:p>
            <a:pPr lvl="1" marL="595121"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Eventually, on July 4, 1946, the Philippines gained independence</a:t>
            </a:r>
          </a:p>
        </p:txBody>
      </p:sp>
      <p:pic>
        <p:nvPicPr>
          <p:cNvPr id="51" name="Mark_Twain_by_Abdullah_Frères,_1867.jpg"/>
          <p:cNvPicPr/>
          <p:nvPr/>
        </p:nvPicPr>
        <p:blipFill>
          <a:blip r:embed="rId2">
            <a:extLst/>
          </a:blip>
          <a:stretch>
            <a:fillRect/>
          </a:stretch>
        </p:blipFill>
        <p:spPr>
          <a:xfrm>
            <a:off x="9477976" y="1485900"/>
            <a:ext cx="3095025" cy="412669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2" fill="hold">
                                  <p:stCondLst>
                                    <p:cond delay="0"/>
                                  </p:stCondLst>
                                  <p:iterate type="el" backwards="0">
                                    <p:tmAbs val="0"/>
                                  </p:iterate>
                                  <p:childTnLst>
                                    <p:set>
                                      <p:cBhvr>
                                        <p:cTn id="28" fill="hold"/>
                                        <p:tgtEl>
                                          <p:spTgt spid="51"/>
                                        </p:tgtEl>
                                        <p:attrNameLst>
                                          <p:attrName>style.visibility</p:attrName>
                                        </p:attrNameLst>
                                      </p:cBhvr>
                                      <p:to>
                                        <p:strVal val="visible"/>
                                      </p:to>
                                    </p:set>
                                  </p:childTnLst>
                                </p:cTn>
                              </p:par>
                            </p:childTnLst>
                          </p:cTn>
                        </p:par>
                        <p:par>
                          <p:cTn id="29" fill="hold">
                            <p:stCondLst>
                              <p:cond delay="0"/>
                            </p:stCondLst>
                            <p:childTnLst>
                              <p:par>
                                <p:cTn id="30" nodeType="afterEffect" presetClass="entr" presetSubtype="0" presetID="1" grpId="1" fill="hold">
                                  <p:stCondLst>
                                    <p:cond delay="0"/>
                                  </p:stCondLst>
                                  <p:iterate type="el" backwards="0">
                                    <p:tmAbs val="0"/>
                                  </p:iterate>
                                  <p:childTnLst>
                                    <p:set>
                                      <p:cBhvr>
                                        <p:cTn id="31" fill="hold"/>
                                        <p:tgtEl>
                                          <p:spTgt spid="5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5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5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 grpId="1"/>
      <p:bldP build="whole" bldLvl="1" animBg="1" rev="0" advAuto="0" spid="51"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lvl="0">
              <a:defRPr sz="1800">
                <a:solidFill>
                  <a:srgbClr val="000000"/>
                </a:solidFill>
              </a:defRPr>
            </a:pPr>
            <a:r>
              <a:rPr sz="8000">
                <a:solidFill>
                  <a:srgbClr val="FFFFFF"/>
                </a:solidFill>
              </a:rPr>
              <a:t>A Power Among Powers</a:t>
            </a:r>
          </a:p>
        </p:txBody>
      </p:sp>
      <p:sp>
        <p:nvSpPr>
          <p:cNvPr id="54" name="Shape 54"/>
          <p:cNvSpPr/>
          <p:nvPr>
            <p:ph type="body" idx="1"/>
          </p:nvPr>
        </p:nvSpPr>
        <p:spPr>
          <a:prstGeom prst="rect">
            <a:avLst/>
          </a:prstGeom>
        </p:spPr>
        <p:txBody>
          <a:bodyPr/>
          <a:lstStyle/>
          <a:p>
            <a:pPr lvl="0" marL="297560" indent="-297560" defTabSz="414781">
              <a:spcBef>
                <a:spcPts val="2600"/>
              </a:spcBef>
              <a:buSzPct val="100000"/>
              <a:defRPr sz="1800">
                <a:solidFill>
                  <a:srgbClr val="000000"/>
                </a:solidFill>
              </a:defRPr>
            </a:pPr>
            <a:r>
              <a:rPr sz="2840">
                <a:solidFill>
                  <a:srgbClr val="E10000"/>
                </a:solidFill>
                <a:latin typeface="Baskerville"/>
                <a:ea typeface="Baskerville"/>
                <a:cs typeface="Baskerville"/>
                <a:sym typeface="Baskerville"/>
              </a:rPr>
              <a:t>The Open Door in Asia</a:t>
            </a:r>
            <a:endParaRPr sz="2840">
              <a:solidFill>
                <a:srgbClr val="E10000"/>
              </a:solidFill>
              <a:latin typeface="Baskerville"/>
              <a:ea typeface="Baskerville"/>
              <a:cs typeface="Baskerville"/>
              <a:sym typeface="Baskerville"/>
            </a:endParaRPr>
          </a:p>
          <a:p>
            <a:pPr lvl="1" marL="595121"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Secretary of State John Hay:</a:t>
            </a:r>
            <a:endParaRPr sz="2840">
              <a:solidFill>
                <a:srgbClr val="FFFFFF"/>
              </a:solidFill>
              <a:latin typeface="Baskerville"/>
              <a:ea typeface="Baskerville"/>
              <a:cs typeface="Baskerville"/>
              <a:sym typeface="Baskerville"/>
            </a:endParaRPr>
          </a:p>
          <a:p>
            <a:pPr lvl="2" marL="892683"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“Open Door Notes” - sought opportunity for all countries to have access to trade in China</a:t>
            </a:r>
            <a:endParaRPr sz="2840">
              <a:solidFill>
                <a:srgbClr val="FFFFFF"/>
              </a:solidFill>
              <a:latin typeface="Baskerville"/>
              <a:ea typeface="Baskerville"/>
              <a:cs typeface="Baskerville"/>
              <a:sym typeface="Baskerville"/>
            </a:endParaRPr>
          </a:p>
          <a:p>
            <a:pPr lvl="1" marL="595121"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Russo-Japanese War (1905)</a:t>
            </a:r>
            <a:endParaRPr sz="2840">
              <a:solidFill>
                <a:srgbClr val="FFFFFF"/>
              </a:solidFill>
              <a:latin typeface="Baskerville"/>
              <a:ea typeface="Baskerville"/>
              <a:cs typeface="Baskerville"/>
              <a:sym typeface="Baskerville"/>
            </a:endParaRPr>
          </a:p>
          <a:p>
            <a:pPr lvl="2" marL="892683"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Mediated by T. Roosevelt</a:t>
            </a:r>
            <a:endParaRPr sz="2840">
              <a:solidFill>
                <a:srgbClr val="FFFFFF"/>
              </a:solidFill>
              <a:latin typeface="Baskerville"/>
              <a:ea typeface="Baskerville"/>
              <a:cs typeface="Baskerville"/>
              <a:sym typeface="Baskerville"/>
            </a:endParaRPr>
          </a:p>
          <a:p>
            <a:pPr lvl="2" marL="892683"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Japan became an emerging world power</a:t>
            </a:r>
            <a:endParaRPr sz="2840">
              <a:solidFill>
                <a:srgbClr val="FFFFFF"/>
              </a:solidFill>
              <a:latin typeface="Baskerville"/>
              <a:ea typeface="Baskerville"/>
              <a:cs typeface="Baskerville"/>
              <a:sym typeface="Baskerville"/>
            </a:endParaRPr>
          </a:p>
          <a:p>
            <a:pPr lvl="1" marL="595121"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Root-Takahira Agreement:</a:t>
            </a:r>
            <a:endParaRPr sz="2840">
              <a:solidFill>
                <a:srgbClr val="FFFFFF"/>
              </a:solidFill>
              <a:latin typeface="Baskerville"/>
              <a:ea typeface="Baskerville"/>
              <a:cs typeface="Baskerville"/>
              <a:sym typeface="Baskerville"/>
            </a:endParaRPr>
          </a:p>
          <a:p>
            <a:pPr lvl="2" marL="892683" indent="-297560" defTabSz="414781">
              <a:spcBef>
                <a:spcPts val="2600"/>
              </a:spcBef>
              <a:buSzPct val="100000"/>
              <a:defRPr sz="1800">
                <a:solidFill>
                  <a:srgbClr val="000000"/>
                </a:solidFill>
              </a:defRPr>
            </a:pPr>
            <a:r>
              <a:rPr sz="2840">
                <a:solidFill>
                  <a:srgbClr val="FFFFFF"/>
                </a:solidFill>
                <a:latin typeface="Baskerville"/>
                <a:ea typeface="Baskerville"/>
                <a:cs typeface="Baskerville"/>
                <a:sym typeface="Baskerville"/>
              </a:rPr>
              <a:t>US recognized Japan’s jurisdiction in Manchuria</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5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5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5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lvl="0">
              <a:defRPr sz="1800">
                <a:solidFill>
                  <a:srgbClr val="000000"/>
                </a:solidFill>
              </a:defRPr>
            </a:pPr>
            <a:r>
              <a:rPr sz="8000">
                <a:solidFill>
                  <a:srgbClr val="FFFFFF"/>
                </a:solidFill>
              </a:rPr>
              <a:t>A Power Among Powers</a:t>
            </a:r>
          </a:p>
        </p:txBody>
      </p:sp>
      <p:sp>
        <p:nvSpPr>
          <p:cNvPr id="57" name="Shape 57"/>
          <p:cNvSpPr/>
          <p:nvPr>
            <p:ph type="body" idx="1"/>
          </p:nvPr>
        </p:nvSpPr>
        <p:spPr>
          <a:prstGeom prst="rect">
            <a:avLst/>
          </a:prstGeom>
        </p:spPr>
        <p:txBody>
          <a:bodyPr/>
          <a:lstStyle/>
          <a:p>
            <a:pPr lvl="0" marL="222122" indent="-222122" defTabSz="309625">
              <a:spcBef>
                <a:spcPts val="2000"/>
              </a:spcBef>
              <a:buSzPct val="100000"/>
              <a:defRPr sz="1800">
                <a:solidFill>
                  <a:srgbClr val="000000"/>
                </a:solidFill>
              </a:defRPr>
            </a:pPr>
            <a:r>
              <a:rPr sz="2120">
                <a:solidFill>
                  <a:srgbClr val="E10000"/>
                </a:solidFill>
                <a:latin typeface="Baskerville"/>
                <a:ea typeface="Baskerville"/>
                <a:cs typeface="Baskerville"/>
                <a:sym typeface="Baskerville"/>
              </a:rPr>
              <a:t>The United States and Latin America</a:t>
            </a:r>
            <a:endParaRPr sz="2120">
              <a:solidFill>
                <a:srgbClr val="E10000"/>
              </a:solidFill>
              <a:latin typeface="Baskerville"/>
              <a:ea typeface="Baskerville"/>
              <a:cs typeface="Baskerville"/>
              <a:sym typeface="Baskerville"/>
            </a:endParaRPr>
          </a:p>
          <a:p>
            <a:pPr lvl="1" marL="444245"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“Speak Softly and Carry a Big Stick” - Under Roosevelt, the US would use its new navy if necessary</a:t>
            </a:r>
            <a:endParaRPr sz="2120">
              <a:solidFill>
                <a:srgbClr val="FFFFFF"/>
              </a:solidFill>
              <a:latin typeface="Baskerville"/>
              <a:ea typeface="Baskerville"/>
              <a:cs typeface="Baskerville"/>
              <a:sym typeface="Baskerville"/>
            </a:endParaRPr>
          </a:p>
          <a:p>
            <a:pPr lvl="1" marL="444245"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Panama Canal - US gained authorization to build the canal and controlled it for the 20th century</a:t>
            </a:r>
            <a:endParaRPr sz="2120">
              <a:solidFill>
                <a:srgbClr val="FFFFFF"/>
              </a:solidFill>
              <a:latin typeface="Baskerville"/>
              <a:ea typeface="Baskerville"/>
              <a:cs typeface="Baskerville"/>
              <a:sym typeface="Baskerville"/>
            </a:endParaRPr>
          </a:p>
          <a:p>
            <a:pPr lvl="1" marL="444245"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Roosevelt Corollary:</a:t>
            </a:r>
            <a:endParaRPr sz="2120">
              <a:solidFill>
                <a:srgbClr val="FFFFFF"/>
              </a:solidFill>
              <a:latin typeface="Baskerville"/>
              <a:ea typeface="Baskerville"/>
              <a:cs typeface="Baskerville"/>
              <a:sym typeface="Baskerville"/>
            </a:endParaRPr>
          </a:p>
          <a:p>
            <a:pPr lvl="2" marL="666368"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Extension to the Monroe Doctrine</a:t>
            </a:r>
            <a:endParaRPr sz="2120">
              <a:solidFill>
                <a:srgbClr val="FFFFFF"/>
              </a:solidFill>
              <a:latin typeface="Baskerville"/>
              <a:ea typeface="Baskerville"/>
              <a:cs typeface="Baskerville"/>
              <a:sym typeface="Baskerville"/>
            </a:endParaRPr>
          </a:p>
          <a:p>
            <a:pPr lvl="2" marL="666368"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US could intervene in Latin American affairs</a:t>
            </a:r>
            <a:endParaRPr sz="2120">
              <a:solidFill>
                <a:srgbClr val="FFFFFF"/>
              </a:solidFill>
              <a:latin typeface="Baskerville"/>
              <a:ea typeface="Baskerville"/>
              <a:cs typeface="Baskerville"/>
              <a:sym typeface="Baskerville"/>
            </a:endParaRPr>
          </a:p>
          <a:p>
            <a:pPr lvl="2" marL="666368"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US became a police power in Latin America</a:t>
            </a:r>
            <a:endParaRPr sz="2120">
              <a:solidFill>
                <a:srgbClr val="FFFFFF"/>
              </a:solidFill>
              <a:latin typeface="Baskerville"/>
              <a:ea typeface="Baskerville"/>
              <a:cs typeface="Baskerville"/>
              <a:sym typeface="Baskerville"/>
            </a:endParaRPr>
          </a:p>
          <a:p>
            <a:pPr lvl="1" marL="444245"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Revolutions in Mexico:</a:t>
            </a:r>
            <a:endParaRPr sz="2120">
              <a:solidFill>
                <a:srgbClr val="FFFFFF"/>
              </a:solidFill>
              <a:latin typeface="Baskerville"/>
              <a:ea typeface="Baskerville"/>
              <a:cs typeface="Baskerville"/>
              <a:sym typeface="Baskerville"/>
            </a:endParaRPr>
          </a:p>
          <a:p>
            <a:pPr lvl="2" marL="666368"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Beginning in 1911, Mexico went through a series of leaders</a:t>
            </a:r>
            <a:endParaRPr sz="2120">
              <a:solidFill>
                <a:srgbClr val="FFFFFF"/>
              </a:solidFill>
              <a:latin typeface="Baskerville"/>
              <a:ea typeface="Baskerville"/>
              <a:cs typeface="Baskerville"/>
              <a:sym typeface="Baskerville"/>
            </a:endParaRPr>
          </a:p>
          <a:p>
            <a:pPr lvl="2" marL="666368" indent="-222122" defTabSz="309625">
              <a:spcBef>
                <a:spcPts val="2000"/>
              </a:spcBef>
              <a:buSzPct val="100000"/>
              <a:defRPr sz="1800">
                <a:solidFill>
                  <a:srgbClr val="000000"/>
                </a:solidFill>
              </a:defRPr>
            </a:pPr>
            <a:r>
              <a:rPr sz="2120">
                <a:solidFill>
                  <a:srgbClr val="FFFFFF"/>
                </a:solidFill>
                <a:latin typeface="Baskerville"/>
                <a:ea typeface="Baskerville"/>
                <a:cs typeface="Baskerville"/>
                <a:sym typeface="Baskerville"/>
              </a:rPr>
              <a:t>Wilson became caught in the middle through his support and opposition of various leaders</a:t>
            </a:r>
          </a:p>
        </p:txBody>
      </p:sp>
      <p:pic>
        <p:nvPicPr>
          <p:cNvPr id="58" name="Roosevelt_monroe_Doctrine_cartoon.jpg"/>
          <p:cNvPicPr/>
          <p:nvPr/>
        </p:nvPicPr>
        <p:blipFill>
          <a:blip r:embed="rId2">
            <a:extLst/>
          </a:blip>
          <a:stretch>
            <a:fillRect/>
          </a:stretch>
        </p:blipFill>
        <p:spPr>
          <a:xfrm>
            <a:off x="7302500" y="2063750"/>
            <a:ext cx="4953000" cy="54483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5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2" fill="hold">
                                  <p:stCondLst>
                                    <p:cond delay="0"/>
                                  </p:stCondLst>
                                  <p:iterate type="el" backwards="0">
                                    <p:tmAbs val="0"/>
                                  </p:iterate>
                                  <p:childTnLst>
                                    <p:set>
                                      <p:cBhvr>
                                        <p:cTn id="32" fill="hold"/>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5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57">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57">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57">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7" grpId="1"/>
      <p:bldP build="whole" bldLvl="1" animBg="1" rev="0" advAuto="0" spid="58"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The United States in World War I</a:t>
            </a:r>
          </a:p>
        </p:txBody>
      </p:sp>
      <p:sp>
        <p:nvSpPr>
          <p:cNvPr id="61" name="Shape 61"/>
          <p:cNvSpPr/>
          <p:nvPr>
            <p:ph type="body" idx="1"/>
          </p:nvPr>
        </p:nvSpPr>
        <p:spPr>
          <a:prstGeom prst="rect">
            <a:avLst/>
          </a:prstGeom>
        </p:spPr>
        <p:txBody>
          <a:bodyPr/>
          <a:lstStyle/>
          <a:p>
            <a:pPr lvl="0" marL="201167" indent="-201167" defTabSz="280415">
              <a:spcBef>
                <a:spcPts val="1800"/>
              </a:spcBef>
              <a:buSzPct val="100000"/>
              <a:defRPr sz="1800">
                <a:solidFill>
                  <a:srgbClr val="000000"/>
                </a:solidFill>
              </a:defRPr>
            </a:pPr>
            <a:r>
              <a:rPr sz="1919">
                <a:solidFill>
                  <a:srgbClr val="E10000"/>
                </a:solidFill>
                <a:latin typeface="Baskerville"/>
                <a:ea typeface="Baskerville"/>
                <a:cs typeface="Baskerville"/>
                <a:sym typeface="Baskerville"/>
              </a:rPr>
              <a:t>From Neutrality to War</a:t>
            </a:r>
            <a:endParaRPr sz="1919">
              <a:solidFill>
                <a:srgbClr val="E10000"/>
              </a:solidFill>
              <a:latin typeface="Baskerville"/>
              <a:ea typeface="Baskerville"/>
              <a:cs typeface="Baskerville"/>
              <a:sym typeface="Baskerville"/>
            </a:endParaRPr>
          </a:p>
          <a:p>
            <a:pPr lvl="1" marL="402335"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MAIN causes of World War I - militarism, alliances, imperialism, nationalism</a:t>
            </a:r>
            <a:endParaRPr sz="1919">
              <a:solidFill>
                <a:srgbClr val="FFFFFF"/>
              </a:solidFill>
              <a:latin typeface="Baskerville"/>
              <a:ea typeface="Baskerville"/>
              <a:cs typeface="Baskerville"/>
              <a:sym typeface="Baskerville"/>
            </a:endParaRPr>
          </a:p>
          <a:p>
            <a:pPr lvl="1" marL="402335"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US sought neutrality at first - “neutral in fact as well as in name”</a:t>
            </a:r>
            <a:endParaRPr sz="1919">
              <a:solidFill>
                <a:srgbClr val="FFFFFF"/>
              </a:solidFill>
              <a:latin typeface="Baskerville"/>
              <a:ea typeface="Baskerville"/>
              <a:cs typeface="Baskerville"/>
              <a:sym typeface="Baskerville"/>
            </a:endParaRPr>
          </a:p>
          <a:p>
            <a:pPr lvl="1" marL="402335" indent="-201167" defTabSz="280415">
              <a:spcBef>
                <a:spcPts val="1800"/>
              </a:spcBef>
              <a:buSzPct val="100000"/>
              <a:defRPr sz="1800">
                <a:solidFill>
                  <a:srgbClr val="000000"/>
                </a:solidFill>
              </a:defRPr>
            </a:pPr>
            <a:r>
              <a:rPr sz="1919">
                <a:solidFill>
                  <a:srgbClr val="1497FC"/>
                </a:solidFill>
                <a:latin typeface="Baskerville"/>
                <a:ea typeface="Baskerville"/>
                <a:cs typeface="Baskerville"/>
                <a:sym typeface="Baskerville"/>
              </a:rPr>
              <a:t>The Struggle to Remain Neutral:</a:t>
            </a:r>
            <a:endParaRPr sz="1919">
              <a:solidFill>
                <a:srgbClr val="1497FC"/>
              </a:solidFill>
              <a:latin typeface="Baskerville"/>
              <a:ea typeface="Baskerville"/>
              <a:cs typeface="Baskerville"/>
              <a:sym typeface="Baskerville"/>
            </a:endParaRPr>
          </a:p>
          <a:p>
            <a:pPr lvl="2" marL="603504"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US traded more with Allies than Central powers</a:t>
            </a:r>
            <a:endParaRPr sz="1919">
              <a:solidFill>
                <a:srgbClr val="FFFFFF"/>
              </a:solidFill>
              <a:latin typeface="Baskerville"/>
              <a:ea typeface="Baskerville"/>
              <a:cs typeface="Baskerville"/>
              <a:sym typeface="Baskerville"/>
            </a:endParaRPr>
          </a:p>
          <a:p>
            <a:pPr lvl="2" marL="603504"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Germany’s Unrestricted Submarine Warfare:</a:t>
            </a:r>
            <a:endParaRPr sz="1919">
              <a:solidFill>
                <a:srgbClr val="FFFFFF"/>
              </a:solidFill>
              <a:latin typeface="Baskerville"/>
              <a:ea typeface="Baskerville"/>
              <a:cs typeface="Baskerville"/>
              <a:sym typeface="Baskerville"/>
            </a:endParaRPr>
          </a:p>
          <a:p>
            <a:pPr lvl="3" marL="804671"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Lusitania - sunk on May 7, 1915</a:t>
            </a:r>
            <a:endParaRPr sz="1919">
              <a:solidFill>
                <a:srgbClr val="FFFFFF"/>
              </a:solidFill>
              <a:latin typeface="Baskerville"/>
              <a:ea typeface="Baskerville"/>
              <a:cs typeface="Baskerville"/>
              <a:sym typeface="Baskerville"/>
            </a:endParaRPr>
          </a:p>
          <a:p>
            <a:pPr lvl="3" marL="804671"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Sussex Pledge - Germany promised not to sink merchant and passenger ships without a warning</a:t>
            </a:r>
            <a:endParaRPr sz="1919">
              <a:solidFill>
                <a:srgbClr val="FFFFFF"/>
              </a:solidFill>
              <a:latin typeface="Baskerville"/>
              <a:ea typeface="Baskerville"/>
              <a:cs typeface="Baskerville"/>
              <a:sym typeface="Baskerville"/>
            </a:endParaRPr>
          </a:p>
          <a:p>
            <a:pPr lvl="1" marL="402335" indent="-201167" defTabSz="280415">
              <a:spcBef>
                <a:spcPts val="1800"/>
              </a:spcBef>
              <a:buSzPct val="100000"/>
              <a:defRPr sz="1800">
                <a:solidFill>
                  <a:srgbClr val="000000"/>
                </a:solidFill>
              </a:defRPr>
            </a:pPr>
            <a:r>
              <a:rPr sz="1919">
                <a:solidFill>
                  <a:srgbClr val="1497FC"/>
                </a:solidFill>
                <a:latin typeface="Baskerville"/>
                <a:ea typeface="Baskerville"/>
                <a:cs typeface="Baskerville"/>
                <a:sym typeface="Baskerville"/>
              </a:rPr>
              <a:t>America Enters the War:</a:t>
            </a:r>
            <a:endParaRPr sz="1919">
              <a:solidFill>
                <a:srgbClr val="1497FC"/>
              </a:solidFill>
              <a:latin typeface="Baskerville"/>
              <a:ea typeface="Baskerville"/>
              <a:cs typeface="Baskerville"/>
              <a:sym typeface="Baskerville"/>
            </a:endParaRPr>
          </a:p>
          <a:p>
            <a:pPr lvl="2" marL="603504"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Zimmermann Telegram:</a:t>
            </a:r>
            <a:endParaRPr sz="1919">
              <a:solidFill>
                <a:srgbClr val="FFFFFF"/>
              </a:solidFill>
              <a:latin typeface="Baskerville"/>
              <a:ea typeface="Baskerville"/>
              <a:cs typeface="Baskerville"/>
              <a:sym typeface="Baskerville"/>
            </a:endParaRPr>
          </a:p>
          <a:p>
            <a:pPr lvl="3" marL="804671"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Germany encouraged Mexico to attack the US</a:t>
            </a:r>
            <a:endParaRPr sz="1919">
              <a:solidFill>
                <a:srgbClr val="FFFFFF"/>
              </a:solidFill>
              <a:latin typeface="Baskerville"/>
              <a:ea typeface="Baskerville"/>
              <a:cs typeface="Baskerville"/>
              <a:sym typeface="Baskerville"/>
            </a:endParaRPr>
          </a:p>
          <a:p>
            <a:pPr lvl="3" marL="804671" indent="-201167" defTabSz="280415">
              <a:spcBef>
                <a:spcPts val="1800"/>
              </a:spcBef>
              <a:buSzPct val="100000"/>
              <a:defRPr sz="1800">
                <a:solidFill>
                  <a:srgbClr val="000000"/>
                </a:solidFill>
              </a:defRPr>
            </a:pPr>
            <a:r>
              <a:rPr sz="1919">
                <a:solidFill>
                  <a:srgbClr val="FFFFFF"/>
                </a:solidFill>
                <a:latin typeface="Baskerville"/>
                <a:ea typeface="Baskerville"/>
                <a:cs typeface="Baskerville"/>
                <a:sym typeface="Baskerville"/>
              </a:rPr>
              <a:t>Promised Mexico it would regain land lost to US in Mexican-American War</a:t>
            </a:r>
          </a:p>
        </p:txBody>
      </p:sp>
      <p:pic>
        <p:nvPicPr>
          <p:cNvPr id="62" name="Lusitania_launch.jpg"/>
          <p:cNvPicPr/>
          <p:nvPr/>
        </p:nvPicPr>
        <p:blipFill>
          <a:blip r:embed="rId2">
            <a:extLst/>
          </a:blip>
          <a:stretch>
            <a:fillRect/>
          </a:stretch>
        </p:blipFill>
        <p:spPr>
          <a:xfrm>
            <a:off x="7488457" y="2914650"/>
            <a:ext cx="5040094" cy="326283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6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2" fill="hold">
                                  <p:stCondLst>
                                    <p:cond delay="0"/>
                                  </p:stCondLst>
                                  <p:iterate type="el" backwards="0">
                                    <p:tmAbs val="0"/>
                                  </p:iterate>
                                  <p:childTnLst>
                                    <p:set>
                                      <p:cBhvr>
                                        <p:cTn id="36" fill="hold"/>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61">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61">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61">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61">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 fill="hold">
                                  <p:stCondLst>
                                    <p:cond delay="0"/>
                                  </p:stCondLst>
                                  <p:iterate type="el" backwards="0">
                                    <p:tmAbs val="0"/>
                                  </p:iterate>
                                  <p:childTnLst>
                                    <p:set>
                                      <p:cBhvr>
                                        <p:cTn id="56" fill="hold"/>
                                        <p:tgtEl>
                                          <p:spTgt spid="61">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2"/>
      <p:bldP build="p" bldLvl="5" animBg="1" rev="0" advAuto="0" spid="6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The United States in World War I</a:t>
            </a:r>
          </a:p>
        </p:txBody>
      </p:sp>
      <p:sp>
        <p:nvSpPr>
          <p:cNvPr id="65" name="Shape 65"/>
          <p:cNvSpPr/>
          <p:nvPr>
            <p:ph type="body" idx="1"/>
          </p:nvPr>
        </p:nvSpPr>
        <p:spPr>
          <a:prstGeom prst="rect">
            <a:avLst/>
          </a:prstGeom>
        </p:spPr>
        <p:txBody>
          <a:bodyPr/>
          <a:lstStyle/>
          <a:p>
            <a:pPr lvl="0" marL="209550" indent="-209550" defTabSz="292100">
              <a:spcBef>
                <a:spcPts val="1900"/>
              </a:spcBef>
              <a:buSzPct val="100000"/>
              <a:defRPr sz="1800">
                <a:solidFill>
                  <a:srgbClr val="000000"/>
                </a:solidFill>
              </a:defRPr>
            </a:pPr>
            <a:r>
              <a:rPr sz="2000">
                <a:solidFill>
                  <a:srgbClr val="E10000"/>
                </a:solidFill>
                <a:latin typeface="Baskerville"/>
                <a:ea typeface="Baskerville"/>
                <a:cs typeface="Baskerville"/>
                <a:sym typeface="Baskerville"/>
              </a:rPr>
              <a:t>“Over There”</a:t>
            </a:r>
            <a:endParaRPr sz="2000">
              <a:solidFill>
                <a:srgbClr val="E10000"/>
              </a:solidFill>
              <a:latin typeface="Baskerville"/>
              <a:ea typeface="Baskerville"/>
              <a:cs typeface="Baskerville"/>
              <a:sym typeface="Baskerville"/>
            </a:endParaRPr>
          </a:p>
          <a:p>
            <a:pPr lvl="1" marL="419100" indent="-209550" defTabSz="292100">
              <a:spcBef>
                <a:spcPts val="1900"/>
              </a:spcBef>
              <a:buSzPct val="100000"/>
              <a:defRPr sz="1800">
                <a:solidFill>
                  <a:srgbClr val="000000"/>
                </a:solidFill>
              </a:defRPr>
            </a:pPr>
            <a:r>
              <a:rPr sz="2000">
                <a:solidFill>
                  <a:srgbClr val="1497FC"/>
                </a:solidFill>
                <a:latin typeface="Baskerville"/>
                <a:ea typeface="Baskerville"/>
                <a:cs typeface="Baskerville"/>
                <a:sym typeface="Baskerville"/>
              </a:rPr>
              <a:t>Americans Join the War</a:t>
            </a:r>
            <a:endParaRPr sz="2000">
              <a:solidFill>
                <a:srgbClr val="1497FC"/>
              </a:solidFill>
              <a:latin typeface="Baskerville"/>
              <a:ea typeface="Baskerville"/>
              <a:cs typeface="Baskerville"/>
              <a:sym typeface="Baskerville"/>
            </a:endParaRPr>
          </a:p>
          <a:p>
            <a:pPr lvl="2" marL="62865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Congress instituted conscription (draft)</a:t>
            </a:r>
            <a:endParaRPr sz="2000">
              <a:solidFill>
                <a:srgbClr val="FFFFFF"/>
              </a:solidFill>
              <a:latin typeface="Baskerville"/>
              <a:ea typeface="Baskerville"/>
              <a:cs typeface="Baskerville"/>
              <a:sym typeface="Baskerville"/>
            </a:endParaRPr>
          </a:p>
          <a:p>
            <a:pPr lvl="2" marL="62865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American Expeditionary Force (AEF)</a:t>
            </a:r>
            <a:endParaRPr sz="2000">
              <a:solidFill>
                <a:srgbClr val="FFFFFF"/>
              </a:solidFill>
              <a:latin typeface="Baskerville"/>
              <a:ea typeface="Baskerville"/>
              <a:cs typeface="Baskerville"/>
              <a:sym typeface="Baskerville"/>
            </a:endParaRPr>
          </a:p>
          <a:p>
            <a:pPr lvl="2" marL="62865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US joined fighting in 1917</a:t>
            </a:r>
            <a:endParaRPr sz="2000">
              <a:solidFill>
                <a:srgbClr val="FFFFFF"/>
              </a:solidFill>
              <a:latin typeface="Baskerville"/>
              <a:ea typeface="Baskerville"/>
              <a:cs typeface="Baskerville"/>
              <a:sym typeface="Baskerville"/>
            </a:endParaRPr>
          </a:p>
          <a:p>
            <a:pPr lvl="2" marL="62865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Bolshevik Revolution (1917)</a:t>
            </a:r>
            <a:endParaRPr sz="2000">
              <a:solidFill>
                <a:srgbClr val="FFFFFF"/>
              </a:solidFill>
              <a:latin typeface="Baskerville"/>
              <a:ea typeface="Baskerville"/>
              <a:cs typeface="Baskerville"/>
              <a:sym typeface="Baskerville"/>
            </a:endParaRPr>
          </a:p>
          <a:p>
            <a:pPr lvl="3" marL="83820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Russia became communist, withdrew from WWI</a:t>
            </a:r>
            <a:endParaRPr sz="2000">
              <a:solidFill>
                <a:srgbClr val="FFFFFF"/>
              </a:solidFill>
              <a:latin typeface="Baskerville"/>
              <a:ea typeface="Baskerville"/>
              <a:cs typeface="Baskerville"/>
              <a:sym typeface="Baskerville"/>
            </a:endParaRPr>
          </a:p>
          <a:p>
            <a:pPr lvl="2" marL="62865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11/11/18 - armistice to end fighting</a:t>
            </a:r>
            <a:endParaRPr sz="2000">
              <a:solidFill>
                <a:srgbClr val="FFFFFF"/>
              </a:solidFill>
              <a:latin typeface="Baskerville"/>
              <a:ea typeface="Baskerville"/>
              <a:cs typeface="Baskerville"/>
              <a:sym typeface="Baskerville"/>
            </a:endParaRPr>
          </a:p>
          <a:p>
            <a:pPr lvl="1" marL="419100" indent="-209550" defTabSz="292100">
              <a:spcBef>
                <a:spcPts val="1900"/>
              </a:spcBef>
              <a:buSzPct val="100000"/>
              <a:defRPr sz="1800">
                <a:solidFill>
                  <a:srgbClr val="000000"/>
                </a:solidFill>
              </a:defRPr>
            </a:pPr>
            <a:r>
              <a:rPr sz="2000">
                <a:solidFill>
                  <a:srgbClr val="1497FC"/>
                </a:solidFill>
                <a:latin typeface="Baskerville"/>
                <a:ea typeface="Baskerville"/>
                <a:cs typeface="Baskerville"/>
                <a:sym typeface="Baskerville"/>
              </a:rPr>
              <a:t>The American Fighting Force</a:t>
            </a:r>
            <a:endParaRPr sz="2000">
              <a:solidFill>
                <a:srgbClr val="1497FC"/>
              </a:solidFill>
              <a:latin typeface="Baskerville"/>
              <a:ea typeface="Baskerville"/>
              <a:cs typeface="Baskerville"/>
              <a:sym typeface="Baskerville"/>
            </a:endParaRPr>
          </a:p>
          <a:p>
            <a:pPr lvl="2" marL="62865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4 million men were in the military during WWI - 10% were African American</a:t>
            </a:r>
            <a:endParaRPr sz="2000">
              <a:solidFill>
                <a:srgbClr val="FFFFFF"/>
              </a:solidFill>
              <a:latin typeface="Baskerville"/>
              <a:ea typeface="Baskerville"/>
              <a:cs typeface="Baskerville"/>
              <a:sym typeface="Baskerville"/>
            </a:endParaRPr>
          </a:p>
          <a:p>
            <a:pPr lvl="3" marL="83820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Fought in segregated units, excluded from victory parade in Paris </a:t>
            </a:r>
            <a:endParaRPr sz="2000">
              <a:solidFill>
                <a:srgbClr val="FFFFFF"/>
              </a:solidFill>
              <a:latin typeface="Baskerville"/>
              <a:ea typeface="Baskerville"/>
              <a:cs typeface="Baskerville"/>
              <a:sym typeface="Baskerville"/>
            </a:endParaRPr>
          </a:p>
          <a:p>
            <a:pPr lvl="2" marL="628650" indent="-209550" defTabSz="292100">
              <a:spcBef>
                <a:spcPts val="1900"/>
              </a:spcBef>
              <a:buSzPct val="100000"/>
              <a:defRPr sz="1800">
                <a:solidFill>
                  <a:srgbClr val="000000"/>
                </a:solidFill>
              </a:defRPr>
            </a:pPr>
            <a:r>
              <a:rPr sz="2000">
                <a:solidFill>
                  <a:srgbClr val="FFFFFF"/>
                </a:solidFill>
                <a:latin typeface="Baskerville"/>
                <a:ea typeface="Baskerville"/>
                <a:cs typeface="Baskerville"/>
                <a:sym typeface="Baskerville"/>
              </a:rPr>
              <a:t>Influenza killed as many as 50 million after WWI worldwide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6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6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6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6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65">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65">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The United States in World War I</a:t>
            </a:r>
          </a:p>
        </p:txBody>
      </p:sp>
      <p:sp>
        <p:nvSpPr>
          <p:cNvPr id="68" name="Shape 68"/>
          <p:cNvSpPr/>
          <p:nvPr>
            <p:ph type="body" idx="1"/>
          </p:nvPr>
        </p:nvSpPr>
        <p:spPr>
          <a:xfrm>
            <a:off x="952500" y="2590800"/>
            <a:ext cx="11099800" cy="6983959"/>
          </a:xfrm>
          <a:prstGeom prst="rect">
            <a:avLst/>
          </a:prstGeom>
        </p:spPr>
        <p:txBody>
          <a:bodyPr/>
          <a:lstStyle/>
          <a:p>
            <a:pPr lvl="0" marL="171830" indent="-171830" defTabSz="239522">
              <a:spcBef>
                <a:spcPts val="1500"/>
              </a:spcBef>
              <a:buSzPct val="100000"/>
              <a:defRPr sz="1800">
                <a:solidFill>
                  <a:srgbClr val="000000"/>
                </a:solidFill>
              </a:defRPr>
            </a:pPr>
            <a:r>
              <a:rPr sz="1640">
                <a:solidFill>
                  <a:srgbClr val="E10000"/>
                </a:solidFill>
                <a:latin typeface="Baskerville"/>
                <a:ea typeface="Baskerville"/>
                <a:cs typeface="Baskerville"/>
                <a:sym typeface="Baskerville"/>
              </a:rPr>
              <a:t>War on the Home Front</a:t>
            </a:r>
            <a:endParaRPr sz="1640">
              <a:solidFill>
                <a:srgbClr val="E10000"/>
              </a:solidFill>
              <a:latin typeface="Baskerville"/>
              <a:ea typeface="Baskerville"/>
              <a:cs typeface="Baskerville"/>
              <a:sym typeface="Baskerville"/>
            </a:endParaRPr>
          </a:p>
          <a:p>
            <a:pPr lvl="1" marL="343661" indent="-171830" defTabSz="239522">
              <a:spcBef>
                <a:spcPts val="1500"/>
              </a:spcBef>
              <a:buSzPct val="100000"/>
              <a:defRPr sz="1800">
                <a:solidFill>
                  <a:srgbClr val="000000"/>
                </a:solidFill>
              </a:defRPr>
            </a:pPr>
            <a:r>
              <a:rPr sz="1640">
                <a:solidFill>
                  <a:srgbClr val="1497FC"/>
                </a:solidFill>
                <a:latin typeface="Baskerville"/>
                <a:ea typeface="Baskerville"/>
                <a:cs typeface="Baskerville"/>
                <a:sym typeface="Baskerville"/>
              </a:rPr>
              <a:t>Mobilizing the Economy</a:t>
            </a:r>
            <a:endParaRPr sz="1640">
              <a:solidFill>
                <a:srgbClr val="1497FC"/>
              </a:solidFill>
              <a:latin typeface="Baskerville"/>
              <a:ea typeface="Baskerville"/>
              <a:cs typeface="Baskerville"/>
              <a:sym typeface="Baskerville"/>
            </a:endParaRPr>
          </a:p>
          <a:p>
            <a:pPr lvl="2" marL="51549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War Industries Board:</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Helped direct production for the military</a:t>
            </a:r>
            <a:endParaRPr sz="1640">
              <a:solidFill>
                <a:srgbClr val="FFFFFF"/>
              </a:solidFill>
              <a:latin typeface="Baskerville"/>
              <a:ea typeface="Baskerville"/>
              <a:cs typeface="Baskerville"/>
              <a:sym typeface="Baskerville"/>
            </a:endParaRPr>
          </a:p>
          <a:p>
            <a:pPr lvl="2" marL="51549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National War Labor Board:</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8-hour workday for war workers and overtime</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Many unions promised not to strike </a:t>
            </a:r>
            <a:endParaRPr sz="1640">
              <a:solidFill>
                <a:srgbClr val="FFFFFF"/>
              </a:solidFill>
              <a:latin typeface="Baskerville"/>
              <a:ea typeface="Baskerville"/>
              <a:cs typeface="Baskerville"/>
              <a:sym typeface="Baskerville"/>
            </a:endParaRPr>
          </a:p>
          <a:p>
            <a:pPr lvl="2" marL="51549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Food Administration: </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Herbert Hoover - relied on volunteerism to promote war effort</a:t>
            </a:r>
            <a:endParaRPr sz="1640">
              <a:solidFill>
                <a:srgbClr val="FFFFFF"/>
              </a:solidFill>
              <a:latin typeface="Baskerville"/>
              <a:ea typeface="Baskerville"/>
              <a:cs typeface="Baskerville"/>
              <a:sym typeface="Baskerville"/>
            </a:endParaRPr>
          </a:p>
          <a:p>
            <a:pPr lvl="1" marL="343661" indent="-171830" defTabSz="239522">
              <a:spcBef>
                <a:spcPts val="1500"/>
              </a:spcBef>
              <a:buSzPct val="100000"/>
              <a:defRPr sz="1800">
                <a:solidFill>
                  <a:srgbClr val="000000"/>
                </a:solidFill>
              </a:defRPr>
            </a:pPr>
            <a:r>
              <a:rPr sz="1640">
                <a:solidFill>
                  <a:srgbClr val="1497FC"/>
                </a:solidFill>
                <a:latin typeface="Baskerville"/>
                <a:ea typeface="Baskerville"/>
                <a:cs typeface="Baskerville"/>
                <a:sym typeface="Baskerville"/>
              </a:rPr>
              <a:t>Promoting National Unity</a:t>
            </a:r>
            <a:endParaRPr sz="1640">
              <a:solidFill>
                <a:srgbClr val="1497FC"/>
              </a:solidFill>
              <a:latin typeface="Baskerville"/>
              <a:ea typeface="Baskerville"/>
              <a:cs typeface="Baskerville"/>
              <a:sym typeface="Baskerville"/>
            </a:endParaRPr>
          </a:p>
          <a:p>
            <a:pPr lvl="2" marL="51549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Committee on Public Information (Creel Committee):</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Led by George Creel and “Four Minute Men”</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Promoted the war effort on the home front </a:t>
            </a:r>
            <a:endParaRPr sz="1640">
              <a:solidFill>
                <a:srgbClr val="FFFFFF"/>
              </a:solidFill>
              <a:latin typeface="Baskerville"/>
              <a:ea typeface="Baskerville"/>
              <a:cs typeface="Baskerville"/>
              <a:sym typeface="Baskerville"/>
            </a:endParaRPr>
          </a:p>
          <a:p>
            <a:pPr lvl="2" marL="51549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Sedition Act of 1918:</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Made it illegal to criticize the war effort</a:t>
            </a:r>
            <a:endParaRPr sz="1640">
              <a:solidFill>
                <a:srgbClr val="FFFFFF"/>
              </a:solidFill>
              <a:latin typeface="Baskerville"/>
              <a:ea typeface="Baskerville"/>
              <a:cs typeface="Baskerville"/>
              <a:sym typeface="Baskerville"/>
            </a:endParaRPr>
          </a:p>
          <a:p>
            <a:pPr lvl="3" marL="687323" indent="-171830" defTabSz="239522">
              <a:spcBef>
                <a:spcPts val="1500"/>
              </a:spcBef>
              <a:buSzPct val="100000"/>
              <a:defRPr sz="1800">
                <a:solidFill>
                  <a:srgbClr val="000000"/>
                </a:solidFill>
              </a:defRPr>
            </a:pPr>
            <a:r>
              <a:rPr sz="1640">
                <a:solidFill>
                  <a:srgbClr val="FFFFFF"/>
                </a:solidFill>
                <a:latin typeface="Baskerville"/>
                <a:ea typeface="Baskerville"/>
                <a:cs typeface="Baskerville"/>
                <a:sym typeface="Baskerville"/>
              </a:rPr>
              <a:t>Upheld by </a:t>
            </a:r>
            <a:r>
              <a:rPr i="1" sz="1640">
                <a:solidFill>
                  <a:srgbClr val="FFFFFF"/>
                </a:solidFill>
                <a:latin typeface="Baskerville"/>
                <a:ea typeface="Baskerville"/>
                <a:cs typeface="Baskerville"/>
                <a:sym typeface="Baskerville"/>
              </a:rPr>
              <a:t>Schenck v. US</a:t>
            </a:r>
            <a:r>
              <a:rPr sz="1640">
                <a:solidFill>
                  <a:srgbClr val="FFFFFF"/>
                </a:solidFill>
                <a:latin typeface="Baskerville"/>
                <a:ea typeface="Baskerville"/>
                <a:cs typeface="Baskerville"/>
                <a:sym typeface="Baskerville"/>
              </a:rPr>
              <a:t> (1918) </a:t>
            </a:r>
          </a:p>
        </p:txBody>
      </p:sp>
      <p:pic>
        <p:nvPicPr>
          <p:cNvPr id="69" name="441px-HHoover.jpg"/>
          <p:cNvPicPr/>
          <p:nvPr/>
        </p:nvPicPr>
        <p:blipFill>
          <a:blip r:embed="rId2">
            <a:extLst/>
          </a:blip>
          <a:stretch>
            <a:fillRect/>
          </a:stretch>
        </p:blipFill>
        <p:spPr>
          <a:xfrm>
            <a:off x="9472801" y="1498600"/>
            <a:ext cx="3030349" cy="4122923"/>
          </a:xfrm>
          <a:prstGeom prst="rect">
            <a:avLst/>
          </a:prstGeom>
          <a:ln w="12700">
            <a:miter lim="400000"/>
          </a:ln>
        </p:spPr>
      </p:pic>
      <p:pic>
        <p:nvPicPr>
          <p:cNvPr id="70" name="GeorgeCreel2.jpg"/>
          <p:cNvPicPr/>
          <p:nvPr/>
        </p:nvPicPr>
        <p:blipFill>
          <a:blip r:embed="rId3">
            <a:extLst/>
          </a:blip>
          <a:stretch>
            <a:fillRect/>
          </a:stretch>
        </p:blipFill>
        <p:spPr>
          <a:xfrm>
            <a:off x="10003725" y="5975350"/>
            <a:ext cx="1968501" cy="32385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6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6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68">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2" fill="hold">
                                  <p:stCondLst>
                                    <p:cond delay="0"/>
                                  </p:stCondLst>
                                  <p:iterate type="el" backwards="0">
                                    <p:tmAbs val="0"/>
                                  </p:iterate>
                                  <p:childTnLst>
                                    <p:set>
                                      <p:cBhvr>
                                        <p:cTn id="44" fill="hold"/>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68">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68">
                                            <p:txEl>
                                              <p:pRg st="10" end="10"/>
                                            </p:txEl>
                                          </p:spTgt>
                                        </p:tgtEl>
                                        <p:attrNameLst>
                                          <p:attrName>style.visibility</p:attrName>
                                        </p:attrNameLst>
                                      </p:cBhvr>
                                      <p:to>
                                        <p:strVal val="visible"/>
                                      </p:to>
                                    </p:set>
                                  </p:childTnLst>
                                </p:cTn>
                              </p:par>
                            </p:childTnLst>
                          </p:cTn>
                        </p:par>
                        <p:par>
                          <p:cTn id="53" fill="hold">
                            <p:stCondLst>
                              <p:cond delay="0"/>
                            </p:stCondLst>
                            <p:childTnLst>
                              <p:par>
                                <p:cTn id="54" nodeType="afterEffect" presetClass="entr" presetSubtype="0" presetID="1" grpId="3" fill="hold">
                                  <p:stCondLst>
                                    <p:cond delay="0"/>
                                  </p:stCondLst>
                                  <p:iterate type="el" backwards="0">
                                    <p:tmAbs val="0"/>
                                  </p:iterate>
                                  <p:childTnLst>
                                    <p:set>
                                      <p:cBhvr>
                                        <p:cTn id="55" fill="hold"/>
                                        <p:tgtEl>
                                          <p:spTgt spid="7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0" presetID="1" grpId="1" fill="hold">
                                  <p:stCondLst>
                                    <p:cond delay="0"/>
                                  </p:stCondLst>
                                  <p:iterate type="el" backwards="0">
                                    <p:tmAbs val="0"/>
                                  </p:iterate>
                                  <p:childTnLst>
                                    <p:set>
                                      <p:cBhvr>
                                        <p:cTn id="59" fill="hold"/>
                                        <p:tgtEl>
                                          <p:spTgt spid="68">
                                            <p:txEl>
                                              <p:pRg st="11" end="1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0" presetID="1" grpId="1" fill="hold">
                                  <p:stCondLst>
                                    <p:cond delay="0"/>
                                  </p:stCondLst>
                                  <p:iterate type="el" backwards="0">
                                    <p:tmAbs val="0"/>
                                  </p:iterate>
                                  <p:childTnLst>
                                    <p:set>
                                      <p:cBhvr>
                                        <p:cTn id="63" fill="hold"/>
                                        <p:tgtEl>
                                          <p:spTgt spid="68">
                                            <p:txEl>
                                              <p:pRg st="12" end="12"/>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nodeType="clickEffect" presetClass="entr" presetSubtype="0" presetID="1" grpId="1" fill="hold">
                                  <p:stCondLst>
                                    <p:cond delay="0"/>
                                  </p:stCondLst>
                                  <p:iterate type="el" backwards="0">
                                    <p:tmAbs val="0"/>
                                  </p:iterate>
                                  <p:childTnLst>
                                    <p:set>
                                      <p:cBhvr>
                                        <p:cTn id="67" fill="hold"/>
                                        <p:tgtEl>
                                          <p:spTgt spid="68">
                                            <p:txEl>
                                              <p:pRg st="13" end="13"/>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0" presetID="1" grpId="1" fill="hold">
                                  <p:stCondLst>
                                    <p:cond delay="0"/>
                                  </p:stCondLst>
                                  <p:iterate type="el" backwards="0">
                                    <p:tmAbs val="0"/>
                                  </p:iterate>
                                  <p:childTnLst>
                                    <p:set>
                                      <p:cBhvr>
                                        <p:cTn id="71" fill="hold"/>
                                        <p:tgtEl>
                                          <p:spTgt spid="68">
                                            <p:txEl>
                                              <p:pRg st="14" end="1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nodeType="clickEffect" presetClass="entr" presetSubtype="0" presetID="1" grpId="1" fill="hold">
                                  <p:stCondLst>
                                    <p:cond delay="0"/>
                                  </p:stCondLst>
                                  <p:iterate type="el" backwards="0">
                                    <p:tmAbs val="0"/>
                                  </p:iterate>
                                  <p:childTnLst>
                                    <p:set>
                                      <p:cBhvr>
                                        <p:cTn id="75" fill="hold"/>
                                        <p:tgtEl>
                                          <p:spTgt spid="68">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 grpId="1"/>
      <p:bldP build="whole" bldLvl="1" animBg="1" rev="0" advAuto="0" spid="69" grpId="2"/>
      <p:bldP build="whole" bldLvl="1" animBg="1" rev="0" advAuto="0" spid="70" grpId="3"/>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