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422400" y="6261100"/>
            <a:ext cx="10541000" cy="2628900"/>
          </a:xfrm>
          <a:prstGeom prst="rect">
            <a:avLst/>
          </a:prstGeom>
        </p:spPr>
        <p:txBody>
          <a:bodyPr/>
          <a:lstStyle/>
          <a:p>
            <a:pPr lvl="0" algn="ctr" defTabSz="473201">
              <a:defRPr cap="none" sz="1800">
                <a:solidFill>
                  <a:srgbClr val="000000"/>
                </a:solidFill>
              </a:defRPr>
            </a:pPr>
            <a:r>
              <a:rPr cap="all" sz="5832">
                <a:solidFill>
                  <a:srgbClr val="DEDEDE"/>
                </a:solidFill>
              </a:rPr>
              <a:t>APUSH Review: </a:t>
            </a:r>
            <a:r>
              <a:rPr cap="all" sz="5832">
                <a:solidFill>
                  <a:srgbClr val="DEDEDE"/>
                </a:solidFill>
              </a:rPr>
              <a:t>America’s History</a:t>
            </a:r>
            <a:r>
              <a:rPr cap="all" sz="5832">
                <a:solidFill>
                  <a:srgbClr val="DEDEDE"/>
                </a:solidFill>
              </a:rPr>
              <a:t>, Chapter 22 (8th Edition)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5" name="APUSH 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905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Intellectual Modernism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902422"/>
                </a:solidFill>
              </a:rPr>
              <a:t>***Harlem in Vogue***</a:t>
            </a:r>
            <a:endParaRPr sz="2124">
              <a:solidFill>
                <a:srgbClr val="902422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4100FF"/>
                </a:solidFill>
              </a:rPr>
              <a:t>Marcus Garvey and the UNIA</a:t>
            </a:r>
            <a:endParaRPr sz="2124">
              <a:solidFill>
                <a:srgbClr val="4100FF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United Negro Improvement Association - advocated black separatism (ideas would be influential in the 1960s Civil Rights Movement)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Promoted a back to Africa movement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Pan-Africanism - hoped to unite all individuals of African descent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91E1C"/>
                </a:solidFill>
              </a:rPr>
              <a:t>Critiquing American Life</a:t>
            </a:r>
            <a:endParaRPr sz="2124">
              <a:solidFill>
                <a:srgbClr val="791E1C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The Lost Generation:</a:t>
            </a:r>
            <a:endParaRPr sz="2124">
              <a:solidFill>
                <a:srgbClr val="53585F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Writers of the 1920s that criticized consumerism and American culture (Similar to the Beat Generation of the 1950s)</a:t>
            </a:r>
            <a:endParaRPr sz="2124">
              <a:solidFill>
                <a:srgbClr val="53585F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Examples:</a:t>
            </a:r>
            <a:endParaRPr sz="2124">
              <a:solidFill>
                <a:srgbClr val="53585F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Hemingway’s </a:t>
            </a:r>
            <a:r>
              <a:rPr i="1" sz="2124">
                <a:solidFill>
                  <a:srgbClr val="53585F"/>
                </a:solidFill>
              </a:rPr>
              <a:t>A Farewell to Arms</a:t>
            </a:r>
            <a:endParaRPr sz="2124">
              <a:solidFill>
                <a:srgbClr val="53585F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Sinclair Lewis’ </a:t>
            </a:r>
            <a:r>
              <a:rPr i="1" sz="2124">
                <a:solidFill>
                  <a:srgbClr val="53585F"/>
                </a:solidFill>
              </a:rPr>
              <a:t>Babbitt</a:t>
            </a:r>
            <a:endParaRPr i="1" sz="2124">
              <a:solidFill>
                <a:srgbClr val="53585F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53585F"/>
                </a:solidFill>
              </a:rPr>
              <a:t>F. Scott Fitzgerald’s</a:t>
            </a:r>
            <a:r>
              <a:rPr i="1" sz="2124">
                <a:solidFill>
                  <a:srgbClr val="53585F"/>
                </a:solidFill>
              </a:rPr>
              <a:t> The Great Gatsby</a:t>
            </a:r>
          </a:p>
        </p:txBody>
      </p:sp>
      <p:pic>
        <p:nvPicPr>
          <p:cNvPr id="99" name="391px-Marcus_Garvey_1924-08-0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774" y="5073650"/>
            <a:ext cx="2958827" cy="4532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1"/>
      <p:bldP build="whole" bldLvl="1" animBg="1" rev="0" advAuto="0" spid="99" grpId="2"/>
      <p:bldP build="whole" bldLvl="1" animBg="1" rev="0" advAuto="0" spid="9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From Boom to Bust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31115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902422"/>
                </a:solidFill>
              </a:rPr>
              <a:t>The Postwar Economy:</a:t>
            </a:r>
            <a:endParaRPr sz="2520">
              <a:solidFill>
                <a:srgbClr val="902422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Rampant inflation in 1919</a:t>
            </a:r>
            <a:endParaRPr sz="2520">
              <a:solidFill>
                <a:srgbClr val="53585F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Many big businesses merged</a:t>
            </a:r>
            <a:endParaRPr sz="2520">
              <a:solidFill>
                <a:srgbClr val="53585F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Farmers were left out of much of the economic prosperity of the 1920s</a:t>
            </a:r>
            <a:endParaRPr sz="2520">
              <a:solidFill>
                <a:srgbClr val="53585F"/>
              </a:solidFill>
            </a:endParaRPr>
          </a:p>
          <a:p>
            <a:pPr lvl="2" marL="93345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Competition from European farmers drove the price of crops down</a:t>
            </a:r>
            <a:endParaRPr sz="2520">
              <a:solidFill>
                <a:srgbClr val="53585F"/>
              </a:solidFill>
            </a:endParaRPr>
          </a:p>
          <a:p>
            <a:pPr lvl="2" marL="93345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Farmers produced more in the hopes of making $, helped reduce prices of goods</a:t>
            </a:r>
            <a:endParaRPr sz="2520">
              <a:solidFill>
                <a:srgbClr val="53585F"/>
              </a:solidFill>
            </a:endParaRPr>
          </a:p>
          <a:p>
            <a:pPr lvl="0" marL="31115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91E1C"/>
                </a:solidFill>
              </a:rPr>
              <a:t>Consumer Culture</a:t>
            </a:r>
            <a:endParaRPr sz="2520">
              <a:solidFill>
                <a:srgbClr val="791E1C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New consumer products - vacuum cleaners, refrigerators</a:t>
            </a:r>
            <a:endParaRPr sz="2520">
              <a:solidFill>
                <a:srgbClr val="53585F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Advertising industry began to sell “hope”</a:t>
            </a:r>
            <a:endParaRPr sz="2520">
              <a:solidFill>
                <a:srgbClr val="53585F"/>
              </a:solidFill>
            </a:endParaRPr>
          </a:p>
          <a:p>
            <a:pPr lvl="1" marL="62230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53585F"/>
                </a:solidFill>
              </a:rPr>
              <a:t>Goods were purchased more on credit - “buy now, pay later”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From Boom to Bust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91E1C"/>
                </a:solidFill>
              </a:rPr>
              <a:t>Consumer Culture</a:t>
            </a:r>
            <a:endParaRPr sz="2124">
              <a:solidFill>
                <a:srgbClr val="791E1C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4100FF"/>
                </a:solidFill>
              </a:rPr>
              <a:t>The Automobile</a:t>
            </a:r>
            <a:endParaRPr sz="2124">
              <a:solidFill>
                <a:srgbClr val="4100FF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1 car for every 6 Americans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Highway construction increased drastically</a:t>
            </a:r>
            <a:endParaRPr sz="2124">
              <a:solidFill>
                <a:srgbClr val="737373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Hotels, restaurants, and gas stations increased</a:t>
            </a:r>
            <a:endParaRPr sz="2124">
              <a:solidFill>
                <a:srgbClr val="737373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Railroads were hurt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More Americans travelled by car on vacation - 1/3 of Americans by 1929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4100FF"/>
                </a:solidFill>
              </a:rPr>
              <a:t>Hollywood</a:t>
            </a:r>
            <a:endParaRPr sz="2124">
              <a:solidFill>
                <a:srgbClr val="4100FF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Southern California provided land, good weather, and nice scenery 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Flapper</a:t>
            </a:r>
            <a:r>
              <a:rPr sz="2124">
                <a:solidFill>
                  <a:srgbClr val="737373"/>
                </a:solidFill>
              </a:rPr>
              <a:t>:</a:t>
            </a:r>
            <a:endParaRPr sz="2124">
              <a:solidFill>
                <a:srgbClr val="737373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More of an image than reality</a:t>
            </a:r>
            <a:endParaRPr sz="2124">
              <a:solidFill>
                <a:srgbClr val="737373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Short(er) dresses and short hair</a:t>
            </a:r>
            <a:endParaRPr sz="2124">
              <a:solidFill>
                <a:srgbClr val="737373"/>
              </a:solidFill>
            </a:endParaRPr>
          </a:p>
          <a:p>
            <a:pPr lvl="3" marL="104901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Smoked, drank, and (gasp!) danced</a:t>
            </a:r>
          </a:p>
        </p:txBody>
      </p:sp>
      <p:pic>
        <p:nvPicPr>
          <p:cNvPr id="106" name="1908_Ford_Model_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150" y="2482850"/>
            <a:ext cx="4256317" cy="195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402px-Normatalmadge_cro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7611" y="3876900"/>
            <a:ext cx="3605539" cy="53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2"/>
      <p:bldP build="whole" bldLvl="1" animBg="1" rev="0" advAuto="0" spid="107" grpId="3"/>
      <p:bldP build="p" bldLvl="5" animBg="1" rev="0" advAuto="0" spid="1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From Boom to Bust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32892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91E1C"/>
                </a:solidFill>
              </a:rPr>
              <a:t>The Coming of the Great Depression </a:t>
            </a:r>
            <a:endParaRPr sz="2664">
              <a:solidFill>
                <a:srgbClr val="791E1C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More Americans bought stock in the 1920s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Buying on </a:t>
            </a:r>
            <a:r>
              <a:rPr b="1" sz="2664">
                <a:solidFill>
                  <a:srgbClr val="737373"/>
                </a:solidFill>
              </a:rPr>
              <a:t>margin</a:t>
            </a:r>
            <a:r>
              <a:rPr sz="2664">
                <a:solidFill>
                  <a:srgbClr val="737373"/>
                </a:solidFill>
              </a:rPr>
              <a:t>:</a:t>
            </a:r>
            <a:endParaRPr sz="2664">
              <a:solidFill>
                <a:srgbClr val="737373"/>
              </a:solidFill>
            </a:endParaRP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Putting little money down to purchase a stock</a:t>
            </a:r>
            <a:endParaRPr sz="2664">
              <a:solidFill>
                <a:srgbClr val="737373"/>
              </a:solidFill>
            </a:endParaRPr>
          </a:p>
          <a:p>
            <a:pPr lvl="3" marL="131571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(sometimes 5 - 20%)</a:t>
            </a:r>
            <a:endParaRPr sz="2664">
              <a:solidFill>
                <a:srgbClr val="737373"/>
              </a:solidFill>
            </a:endParaRP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Stock Market Crash in October, 1929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Farming, construction, and industries saw their production and/or prices plummet 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Unemployment would soon reach almost 25%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Banks closed - savings were not guaranteed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Charities had a difficult time keeping pace with those in need</a:t>
            </a:r>
          </a:p>
        </p:txBody>
      </p:sp>
      <p:pic>
        <p:nvPicPr>
          <p:cNvPr id="111" name="Crowd_outside_nys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8952" y="2025650"/>
            <a:ext cx="3054848" cy="4247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p" bldLvl="5" animBg="1" rev="0" advAuto="0" spid="1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1041400" y="2022078"/>
            <a:ext cx="10922000" cy="7208044"/>
          </a:xfrm>
          <a:prstGeom prst="rect">
            <a:avLst/>
          </a:prstGeom>
        </p:spPr>
        <p:txBody>
          <a:bodyPr/>
          <a:lstStyle/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Red Summer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Red Scare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Return to Normalcy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Equal Rights Amendment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Teapot Dome Scandal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Dollar Diplomacy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National Origins Act of 1924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Harlem Renaissance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Marcus Garvey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The Lost Generation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Impacts of the automobile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See You Back Here For Chapter 23!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3700" indent="-393700">
              <a:lnSpc>
                <a:spcPct val="9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rPr>
              <a:t>Thanks for Watching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0" marL="320842" indent="-320842">
              <a:lnSpc>
                <a:spcPct val="9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rPr>
              <a:t>Please subscribe, share with others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0" marL="320842" indent="-320842">
              <a:lnSpc>
                <a:spcPct val="9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rPr>
              <a:t>Check out all my videos related to the new curriculum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0" marL="320842" indent="-320842">
              <a:lnSpc>
                <a:spcPct val="9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rPr>
              <a:t>Best of luck on all your tests!</a:t>
            </a:r>
          </a:p>
        </p:txBody>
      </p:sp>
      <p:pic>
        <p:nvPicPr>
          <p:cNvPr id="118" name="US_Unemployment_1910-1960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849" y="3375464"/>
            <a:ext cx="6806801" cy="4501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Conflicted Legacies of World War I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3113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902422"/>
                </a:solidFill>
              </a:rPr>
              <a:t>The Red Scare</a:t>
            </a:r>
            <a:endParaRPr sz="1871">
              <a:solidFill>
                <a:srgbClr val="902422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Great Migration - mass movement of African Americans from the South to Northern cities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“Red Summer” of 1919 - race riots in many northern cities</a:t>
            </a:r>
            <a:endParaRPr sz="1871">
              <a:solidFill>
                <a:srgbClr val="737373"/>
              </a:solidFill>
            </a:endParaRPr>
          </a:p>
          <a:p>
            <a:pPr lvl="2" marL="69341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120 died in race riots by September, 1919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Blacks competed with northern whites for jobs and housing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In the South, lynching rose from 1917 - 1919</a:t>
            </a:r>
            <a:endParaRPr sz="1871">
              <a:solidFill>
                <a:srgbClr val="737373"/>
              </a:solidFill>
            </a:endParaRPr>
          </a:p>
          <a:p>
            <a:pPr lvl="0" marL="23113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91E1C"/>
                </a:solidFill>
              </a:rPr>
              <a:t>Erosion of Labor Rights </a:t>
            </a:r>
            <a:endParaRPr sz="1871">
              <a:solidFill>
                <a:srgbClr val="791E1C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AFL grew during WWI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1 in 5 workers went on strike in 1919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MA Governor Calvin Coolidge won support for opposing strikes</a:t>
            </a:r>
            <a:endParaRPr sz="1871">
              <a:solidFill>
                <a:srgbClr val="737373"/>
              </a:solidFill>
            </a:endParaRPr>
          </a:p>
          <a:p>
            <a:pPr lvl="1" marL="462279" indent="-231139" defTabSz="303783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737373"/>
                </a:solidFill>
              </a:rPr>
              <a:t>Some companies, notably Ford, practiced welfare capitalism during the booming economic times of the 1920s</a:t>
            </a:r>
          </a:p>
        </p:txBody>
      </p:sp>
      <p:pic>
        <p:nvPicPr>
          <p:cNvPr id="59" name="Chicago-race-rio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500" y="939800"/>
            <a:ext cx="7543800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433px-CoolidgeLtGov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1134" y="1346200"/>
            <a:ext cx="4292132" cy="5947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  <p:bldP build="whole" bldLvl="1" animBg="1" rev="0" advAuto="0" spid="59" grpId="2"/>
      <p:bldP build="whole" bldLvl="1" animBg="1" rev="0" advAuto="0" spid="6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Conflicted Legacies of World War I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902422"/>
                </a:solidFill>
              </a:rPr>
              <a:t>The Red Scare</a:t>
            </a:r>
            <a:endParaRPr sz="1980">
              <a:solidFill>
                <a:srgbClr val="902422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Unions were often associated with radicalism and socialism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Many new immigrants had socialist views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The Bolshevik Revolution in Russia frightened many Americans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A. Mitchell Palmer and the first “Red Scare”: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After a bomb explosion at his house, Palmer cracked down radical organizations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Palmer Raids - over 6,000 people arrested 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Sacco and Vanzetti: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Two Italian immigrants accused of murder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Eventually, they were sentenced to death in 1927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Guilty? Innocent? It’s heavily debated, although most agree they did not get a fair trial</a:t>
            </a:r>
          </a:p>
        </p:txBody>
      </p:sp>
      <p:pic>
        <p:nvPicPr>
          <p:cNvPr id="64" name="Palmer_Bomb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6991" y="406400"/>
            <a:ext cx="3209509" cy="5081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acva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2400" y="1016000"/>
            <a:ext cx="76200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2"/>
      <p:bldP build="whole" bldLvl="1" animBg="1" rev="0" advAuto="0" spid="65" grpId="3"/>
      <p:bldP build="p" bldLvl="5" animBg="1" rev="0" advAuto="0" spid="63" grpId="1"/>
      <p:bldP build="whole" bldLvl="1" animBg="1" rev="0" advAuto="0" spid="64" grpId="4"/>
      <p:bldP build="whole" bldLvl="1" animBg="1" rev="0" advAuto="0" spid="65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Politics in the 1920s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1041400" y="2768600"/>
            <a:ext cx="10922000" cy="6560295"/>
          </a:xfrm>
          <a:prstGeom prst="rect">
            <a:avLst/>
          </a:prstGeom>
        </p:spPr>
        <p:txBody>
          <a:bodyPr/>
          <a:lstStyle/>
          <a:p>
            <a:pPr lvl="0" marL="20002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3585F"/>
                </a:solidFill>
              </a:rPr>
              <a:t>The 1920s called for a “Return to Normalcy” </a:t>
            </a:r>
            <a:endParaRPr sz="1619">
              <a:solidFill>
                <a:srgbClr val="53585F"/>
              </a:solidFill>
            </a:endParaRPr>
          </a:p>
          <a:p>
            <a:pPr lvl="1" marL="400050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3585F"/>
                </a:solidFill>
              </a:rPr>
              <a:t>Limited government (as opposed to the Progressive Era) and staying out of European affairs (Rejection of the Treaty of Versailles)</a:t>
            </a:r>
            <a:endParaRPr sz="1619">
              <a:solidFill>
                <a:srgbClr val="53585F"/>
              </a:solidFill>
            </a:endParaRPr>
          </a:p>
          <a:p>
            <a:pPr lvl="0" marL="20002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902422"/>
                </a:solidFill>
              </a:rPr>
              <a:t>Women in Politics</a:t>
            </a:r>
            <a:endParaRPr sz="1619">
              <a:solidFill>
                <a:srgbClr val="902422"/>
              </a:solidFill>
            </a:endParaRPr>
          </a:p>
          <a:p>
            <a:pPr lvl="1" marL="400050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Sheppard-Towner Federal Maternity and Infancy Act: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Provided federal funds for education programs and clinics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Helped improve healthcare for poor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1st time Congress allotted $ to states for social welfare programs</a:t>
            </a:r>
            <a:endParaRPr sz="1619">
              <a:solidFill>
                <a:srgbClr val="737373"/>
              </a:solidFill>
            </a:endParaRPr>
          </a:p>
          <a:p>
            <a:pPr lvl="3" marL="800100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Theme during the 1930s forward</a:t>
            </a:r>
            <a:endParaRPr sz="1619">
              <a:solidFill>
                <a:srgbClr val="737373"/>
              </a:solidFill>
            </a:endParaRPr>
          </a:p>
          <a:p>
            <a:pPr lvl="1" marL="400050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Equal Rights Amendment (ERA)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Proposed by Alice Paul in the 1920s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Not ratified by Congress until the 1970s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Never ratified by the necessary number of states</a:t>
            </a:r>
            <a:endParaRPr sz="1619">
              <a:solidFill>
                <a:srgbClr val="737373"/>
              </a:solidFill>
            </a:endParaRPr>
          </a:p>
          <a:p>
            <a:pPr lvl="1" marL="400050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Women’s International League for Peace and Freedom: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Led by Jane Addams and others</a:t>
            </a:r>
            <a:endParaRPr sz="1619">
              <a:solidFill>
                <a:srgbClr val="737373"/>
              </a:solidFill>
            </a:endParaRPr>
          </a:p>
          <a:p>
            <a:pPr lvl="2" marL="600075" indent="-200025" defTabSz="262889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737373"/>
                </a:solidFill>
              </a:rPr>
              <a:t>Criticized imperialism and militarism</a:t>
            </a:r>
          </a:p>
        </p:txBody>
      </p:sp>
      <p:pic>
        <p:nvPicPr>
          <p:cNvPr id="69" name="424px-Alice_pau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5524" y="3879850"/>
            <a:ext cx="3305026" cy="466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  <p:bldP build="whole" bldLvl="1" animBg="1" rev="0" advAuto="0" spid="6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Politics in the 1920s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1041400" y="2768600"/>
            <a:ext cx="10922000" cy="6560295"/>
          </a:xfrm>
          <a:prstGeom prst="rect">
            <a:avLst/>
          </a:prstGeom>
        </p:spPr>
        <p:txBody>
          <a:bodyPr/>
          <a:lstStyle/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902422"/>
                </a:solidFill>
              </a:rPr>
              <a:t>Republicans and Business</a:t>
            </a:r>
            <a:endParaRPr sz="2340">
              <a:solidFill>
                <a:srgbClr val="902422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Warren G…….. wins the presidency in 1920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Appoints Herbert Hoover as Commerce Secretary</a:t>
            </a:r>
            <a:endParaRPr sz="2340">
              <a:solidFill>
                <a:srgbClr val="737373"/>
              </a:solidFill>
            </a:endParaRP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Associated state - cooperation between the government and business leaders to achieve economic stability 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Teapot Dome Scandal:</a:t>
            </a:r>
            <a:endParaRPr sz="2340">
              <a:solidFill>
                <a:srgbClr val="737373"/>
              </a:solidFill>
            </a:endParaRP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Secretary of Interior Alber Fall leased government land to private companies in exchange for $300,000 in bribes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Calvin Coolidge: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Warren G……’s VP, became president upon Warren’s death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He and Secretary of the Treasury Andrew Mellon advocated tax cuts for businesses (similar to Reagan’s “Trickle-down” economics)</a:t>
            </a:r>
          </a:p>
        </p:txBody>
      </p:sp>
      <p:pic>
        <p:nvPicPr>
          <p:cNvPr id="73" name="Nat_Powers_&amp;_Warren_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6989" y="1930400"/>
            <a:ext cx="2083761" cy="2552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441px-Warren_G_Harding-Harris_&amp;_Ewin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89002" y="1263650"/>
            <a:ext cx="2439736" cy="331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eapot_Rock_postcard_crop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2450" y="1543050"/>
            <a:ext cx="6502400" cy="394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3"/>
      <p:bldP build="whole" bldLvl="1" animBg="1" rev="0" advAuto="0" spid="73" grpId="2"/>
      <p:bldP build="whole" bldLvl="1" animBg="1" rev="0" advAuto="0" spid="75" grpId="4"/>
      <p:bldP build="whole" bldLvl="1" animBg="1" rev="0" advAuto="0" spid="75" grpId="5"/>
      <p:bldP build="p" bldLvl="5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Politics in the 1920s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041400" y="2768600"/>
            <a:ext cx="10922000" cy="6560295"/>
          </a:xfrm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902422"/>
                </a:solidFill>
              </a:rPr>
              <a:t>Dollar Diplomacy</a:t>
            </a:r>
            <a:endParaRPr sz="3132">
              <a:solidFill>
                <a:srgbClr val="902422"/>
              </a:solidFill>
            </a:endParaRPr>
          </a:p>
          <a:p>
            <a:pPr lvl="1" marL="773430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Began under Taft’s administration</a:t>
            </a:r>
            <a:endParaRPr sz="3132">
              <a:solidFill>
                <a:srgbClr val="737373"/>
              </a:solidFill>
            </a:endParaRPr>
          </a:p>
          <a:p>
            <a:pPr lvl="1" marL="773430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Advocated US banks providing loans to foreign countries</a:t>
            </a:r>
            <a:endParaRPr sz="3132">
              <a:solidFill>
                <a:srgbClr val="737373"/>
              </a:solidFill>
            </a:endParaRPr>
          </a:p>
          <a:p>
            <a:pPr lvl="1" marL="773430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In some cases, the US military intervened to ensure repayment of loans:</a:t>
            </a:r>
            <a:endParaRPr sz="3132">
              <a:solidFill>
                <a:srgbClr val="737373"/>
              </a:solidFill>
            </a:endParaRPr>
          </a:p>
          <a:p>
            <a:pPr lvl="2" marL="1160144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Nicaragua from 1912 - 1933</a:t>
            </a:r>
            <a:endParaRPr sz="3132">
              <a:solidFill>
                <a:srgbClr val="737373"/>
              </a:solidFill>
            </a:endParaRPr>
          </a:p>
          <a:p>
            <a:pPr lvl="2" marL="1160144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Dominican Republic from 1916 - 1924 </a:t>
            </a:r>
            <a:endParaRPr sz="3132">
              <a:solidFill>
                <a:srgbClr val="737373"/>
              </a:solidFill>
            </a:endParaRPr>
          </a:p>
          <a:p>
            <a:pPr lvl="2" marL="1160144" indent="-386715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737373"/>
                </a:solidFill>
              </a:rPr>
              <a:t>Haiti from 1915 - 1934</a:t>
            </a:r>
          </a:p>
        </p:txBody>
      </p:sp>
      <p:pic>
        <p:nvPicPr>
          <p:cNvPr id="79" name="457px-Anders_L._Zorn_-_William_Howard_Taft_-_Google_Art_Projec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1070" y="412750"/>
            <a:ext cx="3094330" cy="4055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  <p:bldP build="whole" bldLvl="1" animBg="1" rev="0" advAuto="0" spid="7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Politics in the 1920s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217804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902422"/>
                </a:solidFill>
              </a:rPr>
              <a:t>***Culture Wars***</a:t>
            </a:r>
            <a:endParaRPr sz="1764">
              <a:solidFill>
                <a:srgbClr val="902422"/>
              </a:solidFill>
            </a:endParaRPr>
          </a:p>
          <a:p>
            <a:pPr lvl="1" marL="43560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4100FF"/>
                </a:solidFill>
              </a:rPr>
              <a:t>Prohibition:</a:t>
            </a:r>
            <a:endParaRPr sz="1764">
              <a:solidFill>
                <a:srgbClr val="4100FF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18th amendment, passed in part due to:</a:t>
            </a:r>
            <a:endParaRPr sz="1764">
              <a:solidFill>
                <a:srgbClr val="737373"/>
              </a:solidFill>
            </a:endParaRPr>
          </a:p>
          <a:p>
            <a:pPr lvl="3" marL="87121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Anti-German sentiments during WWI</a:t>
            </a:r>
            <a:endParaRPr sz="1764">
              <a:solidFill>
                <a:srgbClr val="737373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The law was often broken (speakeasies) and not adequately enforced</a:t>
            </a:r>
            <a:endParaRPr sz="1764">
              <a:solidFill>
                <a:srgbClr val="737373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Organized crime grew as a result</a:t>
            </a:r>
            <a:endParaRPr sz="1764">
              <a:solidFill>
                <a:srgbClr val="737373"/>
              </a:solidFill>
            </a:endParaRPr>
          </a:p>
          <a:p>
            <a:pPr lvl="1" marL="43560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4100FF"/>
                </a:solidFill>
              </a:rPr>
              <a:t>Evolution in the Schools:</a:t>
            </a:r>
            <a:endParaRPr sz="1764">
              <a:solidFill>
                <a:srgbClr val="4100FF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The Scopes “Monkey” Trial:</a:t>
            </a:r>
            <a:endParaRPr sz="1764">
              <a:solidFill>
                <a:srgbClr val="737373"/>
              </a:solidFill>
            </a:endParaRPr>
          </a:p>
          <a:p>
            <a:pPr lvl="3" marL="87121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Conflict between science and religious fundamentalism</a:t>
            </a:r>
            <a:endParaRPr sz="1764">
              <a:solidFill>
                <a:srgbClr val="737373"/>
              </a:solidFill>
            </a:endParaRPr>
          </a:p>
          <a:p>
            <a:pPr lvl="3" marL="87121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Scopes was supported by the ACLU and defended by Clarence Darrow</a:t>
            </a:r>
            <a:endParaRPr sz="1764">
              <a:solidFill>
                <a:srgbClr val="737373"/>
              </a:solidFill>
            </a:endParaRPr>
          </a:p>
          <a:p>
            <a:pPr lvl="1" marL="43560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4100FF"/>
                </a:solidFill>
              </a:rPr>
              <a:t>Nativism:</a:t>
            </a:r>
            <a:endParaRPr sz="1764">
              <a:solidFill>
                <a:srgbClr val="4100FF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“New” Immigrants were often Catholic and Jewish, from Southern and Eastern Europe</a:t>
            </a:r>
            <a:endParaRPr sz="1764">
              <a:solidFill>
                <a:srgbClr val="737373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Gentlemen’s Agreement - Teddy Roosevelt and Japan agreed to limit Japanese immigration</a:t>
            </a:r>
            <a:endParaRPr sz="1764">
              <a:solidFill>
                <a:srgbClr val="737373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Emergency Quota Act (1921) - restricted European immigration </a:t>
            </a:r>
            <a:endParaRPr sz="1764">
              <a:solidFill>
                <a:srgbClr val="737373"/>
              </a:solidFill>
            </a:endParaRPr>
          </a:p>
          <a:p>
            <a:pPr lvl="2" marL="653415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National Origins Act (1924) - Restricted European immigration even further</a:t>
            </a:r>
            <a:endParaRPr sz="1764">
              <a:solidFill>
                <a:srgbClr val="737373"/>
              </a:solidFill>
            </a:endParaRPr>
          </a:p>
          <a:p>
            <a:pPr lvl="3" marL="871219" indent="-217804" defTabSz="28625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737373"/>
                </a:solidFill>
              </a:rPr>
              <a:t>There were no restrictions on immigrants from Latin America</a:t>
            </a:r>
          </a:p>
        </p:txBody>
      </p:sp>
      <p:pic>
        <p:nvPicPr>
          <p:cNvPr id="83" name="Al_Capone_in_193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2449" y="1968500"/>
            <a:ext cx="2608002" cy="3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419px-John_t_scop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8663" y="1365250"/>
            <a:ext cx="2987474" cy="427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800px-European_immigration_to_the_United_States_1881-194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2400" y="1301750"/>
            <a:ext cx="10160000" cy="715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whole" bldLvl="1" animBg="1" rev="0" advAuto="0" spid="84" grpId="3"/>
      <p:bldP build="p" bldLvl="5" animBg="1" rev="0" advAuto="0" spid="82" grpId="1"/>
      <p:bldP build="whole" bldLvl="1" animBg="1" rev="0" advAuto="0" spid="85" grpId="5"/>
      <p:bldP build="whole" bldLvl="1" animBg="1" rev="0" advAuto="0" spid="8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Politics in the 1920s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902422"/>
                </a:solidFill>
              </a:rPr>
              <a:t>***Culture Wars***</a:t>
            </a:r>
            <a:endParaRPr sz="2988">
              <a:solidFill>
                <a:srgbClr val="902422"/>
              </a:solidFill>
            </a:endParaRP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4100FF"/>
                </a:solidFill>
              </a:rPr>
              <a:t>The National Klan:</a:t>
            </a:r>
            <a:endParaRPr sz="2988">
              <a:solidFill>
                <a:srgbClr val="4100FF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2988">
                <a:solidFill>
                  <a:srgbClr val="737373"/>
                </a:solidFill>
              </a:rPr>
              <a:t>Birth of a Nation</a:t>
            </a:r>
            <a:r>
              <a:rPr sz="2988">
                <a:solidFill>
                  <a:srgbClr val="737373"/>
                </a:solidFill>
              </a:rPr>
              <a:t> (1915) glorified the KKK and it resurged in the 1920s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In addition to targeting blacks, the new klan targeted Catholics, Jews, and immigrants (Non “WASPs”)</a:t>
            </a:r>
            <a:endParaRPr sz="2988">
              <a:solidFill>
                <a:srgbClr val="737373"/>
              </a:solidFill>
            </a:endParaRPr>
          </a:p>
          <a:p>
            <a:pPr lvl="1" marL="737869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4100FF"/>
                </a:solidFill>
              </a:rPr>
              <a:t>The Election of 1928</a:t>
            </a:r>
            <a:endParaRPr sz="2988">
              <a:solidFill>
                <a:srgbClr val="4100FF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Democrats nominated NY governor Al Smith</a:t>
            </a:r>
            <a:endParaRPr sz="2988">
              <a:solidFill>
                <a:srgbClr val="737373"/>
              </a:solidFill>
            </a:endParaRPr>
          </a:p>
          <a:p>
            <a:pPr lvl="3" marL="1475739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First candidate to run for office that was Catholic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Republicans nominated Herbert Hoover, who won overwhelmingly</a:t>
            </a:r>
          </a:p>
        </p:txBody>
      </p:sp>
      <p:pic>
        <p:nvPicPr>
          <p:cNvPr id="89" name="389px-Birth_of_a_Nation_theatrical_post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90068" y="5711812"/>
            <a:ext cx="2448032" cy="377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lfredSmith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5826" y="1739900"/>
            <a:ext cx="3760924" cy="4863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3"/>
      <p:bldP build="p" bldLvl="5" animBg="1" rev="0" advAuto="0" spid="88" grpId="1"/>
      <p:bldP build="whole" bldLvl="1" animBg="1" rev="0" advAuto="0" spid="90" grpId="4"/>
      <p:bldP build="whole" bldLvl="1" animBg="1" rev="0" advAuto="0" spid="90" grpId="5"/>
      <p:bldP build="whole" bldLvl="1" animBg="1" rev="0" advAuto="0" spid="8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Intellectual Modernism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1041400" y="1923305"/>
            <a:ext cx="10922000" cy="7405590"/>
          </a:xfrm>
          <a:prstGeom prst="rect">
            <a:avLst/>
          </a:prstGeom>
        </p:spPr>
        <p:txBody>
          <a:bodyPr/>
          <a:lstStyle/>
          <a:p>
            <a:pPr lvl="0" marL="28892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902422"/>
                </a:solidFill>
              </a:rPr>
              <a:t>***Harlem in Vogue***</a:t>
            </a:r>
            <a:endParaRPr sz="2340">
              <a:solidFill>
                <a:srgbClr val="902422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00FF"/>
                </a:solidFill>
              </a:rPr>
              <a:t>Black Writers and Artists:</a:t>
            </a:r>
            <a:endParaRPr sz="2340">
              <a:solidFill>
                <a:srgbClr val="4100FF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***Harlem Renaissance*** (Post-WWI - 1930s)</a:t>
            </a:r>
            <a:endParaRPr sz="2340">
              <a:solidFill>
                <a:srgbClr val="737373"/>
              </a:solidFill>
            </a:endParaRP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Cultural, social, and artistic movement in Harlem that expressed pride in being black</a:t>
            </a:r>
            <a:endParaRPr sz="2340">
              <a:solidFill>
                <a:srgbClr val="737373"/>
              </a:solidFill>
            </a:endParaRP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“I am a Negro - and beautiful” - Langston Hughes</a:t>
            </a:r>
            <a:endParaRPr sz="2340">
              <a:solidFill>
                <a:srgbClr val="737373"/>
              </a:solidFill>
            </a:endParaRPr>
          </a:p>
          <a:p>
            <a:pPr lvl="3" marL="115570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Zora Neale Hurston:</a:t>
            </a:r>
            <a:endParaRPr sz="2340">
              <a:solidFill>
                <a:srgbClr val="737373"/>
              </a:solidFill>
            </a:endParaRPr>
          </a:p>
          <a:p>
            <a:pPr lvl="4" marL="1444624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Focused on the impact of white oppression on blacks</a:t>
            </a:r>
            <a:endParaRPr sz="2340">
              <a:solidFill>
                <a:srgbClr val="737373"/>
              </a:solidFill>
            </a:endParaRPr>
          </a:p>
          <a:p>
            <a:pPr lvl="1" marL="57785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00FF"/>
                </a:solidFill>
              </a:rPr>
              <a:t>Jazz:</a:t>
            </a:r>
            <a:endParaRPr sz="2340">
              <a:solidFill>
                <a:srgbClr val="4100FF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Began in New Orleans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Louis Armstrong helped spread jazz when he moved to Chicago from NOLA</a:t>
            </a:r>
            <a:endParaRPr sz="2340">
              <a:solidFill>
                <a:srgbClr val="737373"/>
              </a:solidFill>
            </a:endParaRPr>
          </a:p>
          <a:p>
            <a:pPr lvl="2" marL="866775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Duke Ellington - prominent jazz player in Harlem</a:t>
            </a:r>
          </a:p>
        </p:txBody>
      </p:sp>
      <p:pic>
        <p:nvPicPr>
          <p:cNvPr id="94" name="LangstonHugh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8950" y="863600"/>
            <a:ext cx="3454400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770px-Louis_Armstrong_restored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8875" y="2311400"/>
            <a:ext cx="6087050" cy="474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3" grpId="1"/>
      <p:bldP build="whole" bldLvl="1" animBg="1" rev="0" advAuto="0" spid="95" grpId="4"/>
      <p:bldP build="whole" bldLvl="1" animBg="1" rev="0" advAuto="0" spid="94" grpId="2"/>
      <p:bldP build="whole" bldLvl="1" animBg="1" rev="0" advAuto="0" spid="95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