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3004800" cy="9753600"/>
  <p:notesSz cx="6858000" cy="9144000"/>
  <p:defaultTextStyle>
    <a:lvl1pPr algn="ctr" defTabSz="584200">
      <a:defRPr sz="3600">
        <a:solidFill>
          <a:srgbClr val="6E603B"/>
        </a:solidFill>
        <a:latin typeface="Palatino"/>
        <a:ea typeface="Palatino"/>
        <a:cs typeface="Palatino"/>
        <a:sym typeface="Palatino"/>
      </a:defRPr>
    </a:lvl1pPr>
    <a:lvl2pPr indent="228600" algn="ctr" defTabSz="584200">
      <a:defRPr sz="3600">
        <a:solidFill>
          <a:srgbClr val="6E603B"/>
        </a:solidFill>
        <a:latin typeface="Palatino"/>
        <a:ea typeface="Palatino"/>
        <a:cs typeface="Palatino"/>
        <a:sym typeface="Palatino"/>
      </a:defRPr>
    </a:lvl2pPr>
    <a:lvl3pPr indent="457200" algn="ctr" defTabSz="584200">
      <a:defRPr sz="3600">
        <a:solidFill>
          <a:srgbClr val="6E603B"/>
        </a:solidFill>
        <a:latin typeface="Palatino"/>
        <a:ea typeface="Palatino"/>
        <a:cs typeface="Palatino"/>
        <a:sym typeface="Palatino"/>
      </a:defRPr>
    </a:lvl3pPr>
    <a:lvl4pPr indent="685800" algn="ctr" defTabSz="584200">
      <a:defRPr sz="3600">
        <a:solidFill>
          <a:srgbClr val="6E603B"/>
        </a:solidFill>
        <a:latin typeface="Palatino"/>
        <a:ea typeface="Palatino"/>
        <a:cs typeface="Palatino"/>
        <a:sym typeface="Palatino"/>
      </a:defRPr>
    </a:lvl4pPr>
    <a:lvl5pPr indent="914400" algn="ctr" defTabSz="584200">
      <a:defRPr sz="3600">
        <a:solidFill>
          <a:srgbClr val="6E603B"/>
        </a:solidFill>
        <a:latin typeface="Palatino"/>
        <a:ea typeface="Palatino"/>
        <a:cs typeface="Palatino"/>
        <a:sym typeface="Palatino"/>
      </a:defRPr>
    </a:lvl5pPr>
    <a:lvl6pPr indent="1143000" algn="ctr" defTabSz="584200">
      <a:defRPr sz="3600">
        <a:solidFill>
          <a:srgbClr val="6E603B"/>
        </a:solidFill>
        <a:latin typeface="Palatino"/>
        <a:ea typeface="Palatino"/>
        <a:cs typeface="Palatino"/>
        <a:sym typeface="Palatino"/>
      </a:defRPr>
    </a:lvl6pPr>
    <a:lvl7pPr indent="1371600" algn="ctr" defTabSz="584200">
      <a:defRPr sz="3600">
        <a:solidFill>
          <a:srgbClr val="6E603B"/>
        </a:solidFill>
        <a:latin typeface="Palatino"/>
        <a:ea typeface="Palatino"/>
        <a:cs typeface="Palatino"/>
        <a:sym typeface="Palatino"/>
      </a:defRPr>
    </a:lvl7pPr>
    <a:lvl8pPr indent="1600200" algn="ctr" defTabSz="584200">
      <a:defRPr sz="3600">
        <a:solidFill>
          <a:srgbClr val="6E603B"/>
        </a:solidFill>
        <a:latin typeface="Palatino"/>
        <a:ea typeface="Palatino"/>
        <a:cs typeface="Palatino"/>
        <a:sym typeface="Palatino"/>
      </a:defRPr>
    </a:lvl8pPr>
    <a:lvl9pPr indent="1828800" algn="ctr" defTabSz="584200">
      <a:defRPr sz="3600">
        <a:solidFill>
          <a:srgbClr val="6E603B"/>
        </a:solidFill>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254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C7B018BB-80A7-4F77-B60F-C8B233D01FF8}"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wholeTbl>
    <a:band2H>
      <a:tcTxStyle/>
      <a:tcStyle>
        <a:tcBdr/>
        <a:fill>
          <a:solidFill>
            <a:srgbClr val="CC9833">
              <a:alpha val="8000"/>
            </a:srgbClr>
          </a:solidFill>
        </a:fill>
      </a:tcStyle>
    </a:band2H>
    <a:firstCol>
      <a:tcTxStyle b="off" i="off">
        <a:font>
          <a:latin typeface="Palatino"/>
          <a:ea typeface="Palatino"/>
          <a:cs typeface="Palatino"/>
        </a:font>
        <a:srgbClr val="5D5449">
          <a:alpha val="91000"/>
        </a:srgbClr>
      </a:tcTxStyle>
      <a:tcStyle>
        <a:tcBdr>
          <a:left>
            <a:ln w="12700" cap="flat">
              <a:solidFill>
                <a:srgbClr val="9B854B">
                  <a:alpha val="56000"/>
                </a:srgbClr>
              </a:solidFill>
              <a:prstDash val="solid"/>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solidFill>
            <a:srgbClr val="C6BAA9">
              <a:alpha val="31000"/>
            </a:srgbClr>
          </a:solid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254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10000"/>
                </a:srgbClr>
              </a:solidFill>
              <a:prstDash val="solid"/>
              <a:miter lim="400000"/>
            </a:ln>
          </a:top>
          <a:bottom>
            <a:ln w="12700" cap="flat">
              <a:solidFill>
                <a:srgbClr val="9B854B">
                  <a:alpha val="10000"/>
                </a:srgbClr>
              </a:solidFill>
              <a:prstDash val="solid"/>
              <a:miter lim="400000"/>
            </a:ln>
          </a:bottom>
          <a:insideH>
            <a:ln w="12700" cap="flat">
              <a:solidFill>
                <a:srgbClr val="9B854B">
                  <a:alpha val="10000"/>
                </a:srgbClr>
              </a:solidFill>
              <a:prstDash val="solid"/>
              <a:miter lim="400000"/>
            </a:ln>
          </a:insideH>
          <a:insideV>
            <a:ln w="12700" cap="flat">
              <a:noFill/>
              <a:miter lim="400000"/>
            </a:ln>
          </a:insideV>
        </a:tcBdr>
        <a:fill>
          <a:solidFill>
            <a:srgbClr val="A6BBBB"/>
          </a:solidFill>
        </a:fill>
      </a:tcStyle>
    </a:firstRow>
  </a:tblStyle>
  <a:tblStyle styleId="{EEE7283C-3CF3-47DC-8721-378D4A62B228}" styleName="">
    <a:tblBg/>
    <a:wholeTbl>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wholeTbl>
    <a:band2H>
      <a:tcTxStyle/>
      <a:tcStyle>
        <a:tcBdr/>
        <a:fill>
          <a:blipFill rotWithShape="1">
            <a:blip xmlns:r="http://schemas.openxmlformats.org/officeDocument/2006/relationships" r:embed="rId1"/>
            <a:srcRect/>
            <a:tile tx="0" ty="0" sx="100000" sy="100000" flip="none" algn="tl"/>
          </a:blipFill>
        </a:fill>
      </a:tcStyle>
    </a:band2H>
    <a:firstCol>
      <a:tcTxStyle b="off" i="off">
        <a:font>
          <a:latin typeface="Palatino"/>
          <a:ea typeface="Palatino"/>
          <a:cs typeface="Palatino"/>
        </a:font>
        <a:srgbClr val="FFFDE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solidFill>
                <a:srgbClr val="FFFDEF"/>
              </a:solidFill>
              <a:prstDash val="solid"/>
              <a:miter lim="400000"/>
            </a:ln>
          </a:insideV>
        </a:tcBdr>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noFill/>
              <a:miter lim="400000"/>
            </a:ln>
          </a:insideV>
        </a:tcBdr>
        <a:fill>
          <a:noFill/>
        </a:fill>
      </a:tcStyle>
    </a:wholeTbl>
    <a:band2H>
      <a:tcTxStyle/>
      <a:tcStyle>
        <a:tcBdr/>
        <a:fill>
          <a:solidFill>
            <a:srgbClr val="D1C6B8">
              <a:alpha val="31000"/>
            </a:srgbClr>
          </a:solidFill>
        </a:fill>
      </a:tcStyle>
    </a:band2H>
    <a:firstCol>
      <a:tcTxStyle b="off" i="off">
        <a:font>
          <a:latin typeface="Palatino"/>
          <a:ea typeface="Palatino"/>
          <a:cs typeface="Palatino"/>
        </a:font>
        <a:srgbClr val="5D5449">
          <a:alpha val="91000"/>
        </a:srgbClr>
      </a:tcTxStyle>
      <a:tcStyle>
        <a:tcBdr>
          <a:left>
            <a:ln w="12700" cap="flat">
              <a:solidFill>
                <a:srgbClr val="653B32">
                  <a:alpha val="51000"/>
                </a:srgbClr>
              </a:solidFill>
              <a:prstDash val="solid"/>
              <a:miter lim="400000"/>
            </a:ln>
          </a:left>
          <a:right>
            <a:ln w="12700" cap="flat">
              <a:solidFill>
                <a:srgbClr val="653B32">
                  <a:alpha val="51000"/>
                </a:srgbClr>
              </a:solidFill>
              <a:prstDash val="solid"/>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solidFill>
                <a:srgbClr val="653B32">
                  <a:alpha val="51000"/>
                </a:srgbClr>
              </a:solidFill>
              <a:prstDash val="solid"/>
              <a:miter lim="400000"/>
            </a:ln>
          </a:insideV>
        </a:tcBdr>
        <a:fill>
          <a:no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6BAA9">
              <a:alpha val="31000"/>
            </a:srgbClr>
          </a:solidFill>
        </a:fill>
      </a:tcStyle>
    </a:wholeTbl>
    <a:band2H>
      <a:tcTxStyle/>
      <a:tcStyle>
        <a:tcBdr/>
        <a:fill>
          <a:solidFill>
            <a:srgbClr val="C6BAA9">
              <a:alpha val="31000"/>
            </a:srgbClr>
          </a:solidFill>
        </a:fill>
      </a:tcStyle>
    </a:band2H>
    <a:firstCol>
      <a:tcTxStyle b="off" i="off">
        <a:font>
          <a:latin typeface="Palatino"/>
          <a:ea typeface="Palatino"/>
          <a:cs typeface="Palatino"/>
        </a:font>
        <a:srgbClr val="5D5449">
          <a:alpha val="91000"/>
        </a:srgbClr>
      </a:tcTxStyle>
      <a:tcStyle>
        <a:tcBdr>
          <a:left>
            <a:ln w="25400" cap="flat">
              <a:noFill/>
              <a:miter lim="400000"/>
            </a:ln>
          </a:left>
          <a:right>
            <a:ln w="12700" cap="flat">
              <a:solidFill>
                <a:srgbClr val="797B80">
                  <a:alpha val="8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797C80">
                  <a:alpha val="80000"/>
                </a:srgbClr>
              </a:solidFill>
              <a:prstDash val="solid"/>
              <a:miter lim="400000"/>
            </a:ln>
          </a:insideV>
        </a:tcBdr>
        <a:fill>
          <a:solidFill>
            <a:srgbClr val="C6BAA9">
              <a:alpha val="31000"/>
            </a:srgbClr>
          </a:solid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797B80">
                  <a:alpha val="80000"/>
                </a:srgbClr>
              </a:solidFill>
              <a:prstDash val="solid"/>
              <a:miter lim="400000"/>
            </a:ln>
          </a:top>
          <a:bottom>
            <a:ln w="25400" cap="flat">
              <a:noFill/>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25400" cap="flat">
              <a:noFill/>
              <a:miter lim="400000"/>
            </a:ln>
          </a:top>
          <a:bottom>
            <a:ln w="12700" cap="flat">
              <a:solidFill>
                <a:srgbClr val="797B80">
                  <a:alpha val="80000"/>
                </a:srgbClr>
              </a:solidFill>
              <a:prstDash val="solid"/>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Palatino"/>
          <a:ea typeface="Palatino"/>
          <a:cs typeface="Palatino"/>
        </a:font>
        <a:srgbClr val="5D5449">
          <a:alpha val="91000"/>
        </a:srgbClr>
      </a:tcTxStyle>
      <a:tcStyle>
        <a:tcBdr>
          <a:left>
            <a:ln w="12700" cap="flat">
              <a:noFill/>
              <a:miter lim="400000"/>
            </a:ln>
          </a:left>
          <a:right>
            <a:ln w="12700" cap="flat">
              <a:solidFill>
                <a:srgbClr val="5C5A52"/>
              </a:solidFill>
              <a:prstDash val="solid"/>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solidFill>
                <a:srgbClr val="5C5A52"/>
              </a:solidFill>
              <a:custDash>
                <a:ds d="200000" sp="200000"/>
              </a:custDash>
              <a:miter lim="400000"/>
            </a:ln>
          </a:insideV>
        </a:tcBdr>
        <a:fill>
          <a:no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prstDash val="solid"/>
              <a:miter lim="400000"/>
            </a:ln>
          </a:top>
          <a:bottom>
            <a:ln w="12700" cap="flat">
              <a:noFill/>
              <a:miter lim="400000"/>
            </a:ln>
          </a:bottom>
          <a:insideH>
            <a:ln w="12700" cap="flat">
              <a:solidFill>
                <a:srgbClr val="5C5A52"/>
              </a:solidFill>
              <a:custDash>
                <a:ds d="200000" sp="200000"/>
              </a:custDash>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solidFill>
                <a:srgbClr val="5C5A52"/>
              </a:solidFill>
              <a:prstDash val="solid"/>
              <a:miter lim="400000"/>
            </a:ln>
          </a:bottom>
          <a:insideH>
            <a:ln w="12700" cap="flat">
              <a:solidFill>
                <a:srgbClr val="5C5A52"/>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8" d="100"/>
          <a:sy n="38" d="100"/>
        </p:scale>
        <p:origin x="-120" y="-13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tableStyles.x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923850631"/>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1270000" y="2540000"/>
            <a:ext cx="10464800" cy="2603500"/>
          </a:xfrm>
          <a:prstGeom prst="rect">
            <a:avLst/>
          </a:prstGeom>
        </p:spPr>
        <p:txBody>
          <a:bodyPr anchor="b"/>
          <a:lstStyle>
            <a:lvl1pPr>
              <a:lnSpc>
                <a:spcPct val="80000"/>
              </a:lnSpc>
              <a:defRPr>
                <a:solidFill>
                  <a:srgbClr val="3E382B"/>
                </a:solidFill>
                <a:effectLst>
                  <a:outerShdw blurRad="38100" dist="12700" dir="5400000" rotWithShape="0">
                    <a:srgbClr val="E0DEC7">
                      <a:alpha val="80000"/>
                    </a:srgbClr>
                  </a:outerShdw>
                </a:effectLst>
              </a:defRPr>
            </a:lvl1pPr>
          </a:lstStyle>
          <a:p>
            <a:pPr lvl="0">
              <a:defRPr sz="1800" spc="0">
                <a:solidFill>
                  <a:srgbClr val="000000"/>
                </a:solidFill>
                <a:effectLst/>
              </a:defRPr>
            </a:pPr>
            <a:r>
              <a:rPr sz="7000" spc="70">
                <a:solidFill>
                  <a:srgbClr val="3E382B"/>
                </a:solidFill>
                <a:effectLst>
                  <a:outerShdw blurRad="38100" dist="12700" dir="5400000" rotWithShape="0">
                    <a:srgbClr val="E0DEC7">
                      <a:alpha val="80000"/>
                    </a:srgbClr>
                  </a:outerShdw>
                </a:effectLst>
              </a:rPr>
              <a:t>Title Text</a:t>
            </a:r>
          </a:p>
        </p:txBody>
      </p:sp>
      <p:sp>
        <p:nvSpPr>
          <p:cNvPr id="6" name="Shape 6"/>
          <p:cNvSpPr>
            <a:spLocks noGrp="1"/>
          </p:cNvSpPr>
          <p:nvPr>
            <p:ph type="body" idx="1"/>
          </p:nvPr>
        </p:nvSpPr>
        <p:spPr>
          <a:xfrm>
            <a:off x="1270000" y="5130800"/>
            <a:ext cx="10464800" cy="1270000"/>
          </a:xfrm>
          <a:prstGeom prst="rect">
            <a:avLst/>
          </a:prstGeom>
        </p:spPr>
        <p:txBody>
          <a:bodyPr anchor="t"/>
          <a:lstStyle>
            <a:lvl1pPr marL="0" indent="0" algn="ctr">
              <a:spcBef>
                <a:spcPts val="600"/>
              </a:spcBef>
              <a:buSzTx/>
              <a:buFont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5pPr>
          </a:lstStyle>
          <a:p>
            <a:pPr lvl="0">
              <a:defRPr sz="1800" spc="0">
                <a:solidFill>
                  <a:srgbClr val="000000"/>
                </a:solidFill>
                <a:effectLst/>
              </a:defRPr>
            </a:pPr>
            <a:r>
              <a:rPr sz="3600" spc="36">
                <a:solidFill>
                  <a:srgbClr val="3E382B"/>
                </a:solidFill>
                <a:effectLst>
                  <a:outerShdw blurRad="38100" dist="12700" dir="5400000" rotWithShape="0">
                    <a:srgbClr val="E0DEC7">
                      <a:alpha val="80000"/>
                    </a:srgbClr>
                  </a:outerShdw>
                </a:effectLst>
              </a:rPr>
              <a:t>Body Level One</a:t>
            </a:r>
          </a:p>
          <a:p>
            <a:pPr lvl="1">
              <a:defRPr sz="1800" spc="0">
                <a:solidFill>
                  <a:srgbClr val="000000"/>
                </a:solidFill>
                <a:effectLst/>
              </a:defRPr>
            </a:pPr>
            <a:r>
              <a:rPr sz="3600" spc="36">
                <a:solidFill>
                  <a:srgbClr val="3E382B"/>
                </a:solidFill>
                <a:effectLst>
                  <a:outerShdw blurRad="38100" dist="12700" dir="5400000" rotWithShape="0">
                    <a:srgbClr val="E0DEC7">
                      <a:alpha val="80000"/>
                    </a:srgbClr>
                  </a:outerShdw>
                </a:effectLst>
              </a:rPr>
              <a:t>Body Level Two</a:t>
            </a:r>
          </a:p>
          <a:p>
            <a:pPr lvl="2">
              <a:defRPr sz="1800" spc="0">
                <a:solidFill>
                  <a:srgbClr val="000000"/>
                </a:solidFill>
                <a:effectLst/>
              </a:defRPr>
            </a:pPr>
            <a:r>
              <a:rPr sz="3600" spc="36">
                <a:solidFill>
                  <a:srgbClr val="3E382B"/>
                </a:solidFill>
                <a:effectLst>
                  <a:outerShdw blurRad="38100" dist="12700" dir="5400000" rotWithShape="0">
                    <a:srgbClr val="E0DEC7">
                      <a:alpha val="80000"/>
                    </a:srgbClr>
                  </a:outerShdw>
                </a:effectLst>
              </a:rPr>
              <a:t>Body Level Three</a:t>
            </a:r>
          </a:p>
          <a:p>
            <a:pPr lvl="3">
              <a:defRPr sz="1800" spc="0">
                <a:solidFill>
                  <a:srgbClr val="000000"/>
                </a:solidFill>
                <a:effectLst/>
              </a:defRPr>
            </a:pPr>
            <a:r>
              <a:rPr sz="3600" spc="36">
                <a:solidFill>
                  <a:srgbClr val="3E382B"/>
                </a:solidFill>
                <a:effectLst>
                  <a:outerShdw blurRad="38100" dist="12700" dir="5400000" rotWithShape="0">
                    <a:srgbClr val="E0DEC7">
                      <a:alpha val="80000"/>
                    </a:srgbClr>
                  </a:outerShdw>
                </a:effectLst>
              </a:rPr>
              <a:t>Body Level Four</a:t>
            </a:r>
          </a:p>
          <a:p>
            <a:pPr lvl="4">
              <a:defRPr sz="1800" spc="0">
                <a:solidFill>
                  <a:srgbClr val="000000"/>
                </a:solidFill>
                <a:effectLst/>
              </a:defRPr>
            </a:pPr>
            <a:r>
              <a:rPr sz="3600" spc="36">
                <a:solidFill>
                  <a:srgbClr val="3E382B"/>
                </a:solidFill>
                <a:effectLst>
                  <a:outerShdw blurRad="38100" dist="12700" dir="5400000" rotWithShape="0">
                    <a:srgbClr val="E0DEC7">
                      <a:alpha val="80000"/>
                    </a:srgbClr>
                  </a:outerShdw>
                </a:effectLst>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1270000" y="6845300"/>
            <a:ext cx="10464800" cy="1244600"/>
          </a:xfrm>
          <a:prstGeom prst="rect">
            <a:avLst/>
          </a:prstGeom>
        </p:spPr>
        <p:txBody>
          <a:bodyPr/>
          <a:lstStyle>
            <a:lvl1pPr>
              <a:lnSpc>
                <a:spcPct val="80000"/>
              </a:lnSpc>
              <a:defRPr>
                <a:solidFill>
                  <a:srgbClr val="3E382B"/>
                </a:solidFill>
                <a:effectLst>
                  <a:outerShdw blurRad="38100" dist="12700" dir="5400000" rotWithShape="0">
                    <a:srgbClr val="E0DEC7">
                      <a:alpha val="80000"/>
                    </a:srgbClr>
                  </a:outerShdw>
                </a:effectLst>
              </a:defRPr>
            </a:lvl1pPr>
          </a:lstStyle>
          <a:p>
            <a:pPr lvl="0">
              <a:defRPr sz="1800" spc="0">
                <a:solidFill>
                  <a:srgbClr val="000000"/>
                </a:solidFill>
                <a:effectLst/>
              </a:defRPr>
            </a:pPr>
            <a:r>
              <a:rPr sz="7000" spc="70">
                <a:solidFill>
                  <a:srgbClr val="3E382B"/>
                </a:solidFill>
                <a:effectLst>
                  <a:outerShdw blurRad="38100" dist="12700" dir="5400000" rotWithShape="0">
                    <a:srgbClr val="E0DEC7">
                      <a:alpha val="80000"/>
                    </a:srgbClr>
                  </a:outerShdw>
                </a:effectLst>
              </a:rPr>
              <a:t>Title Text</a:t>
            </a:r>
          </a:p>
        </p:txBody>
      </p:sp>
      <p:sp>
        <p:nvSpPr>
          <p:cNvPr id="9" name="Shape 9"/>
          <p:cNvSpPr>
            <a:spLocks noGrp="1"/>
          </p:cNvSpPr>
          <p:nvPr>
            <p:ph type="body" idx="1"/>
          </p:nvPr>
        </p:nvSpPr>
        <p:spPr>
          <a:xfrm>
            <a:off x="1270000" y="8077200"/>
            <a:ext cx="10464800" cy="1244600"/>
          </a:xfrm>
          <a:prstGeom prst="rect">
            <a:avLst/>
          </a:prstGeom>
        </p:spPr>
        <p:txBody>
          <a:bodyPr anchor="t"/>
          <a:lstStyle>
            <a:lvl1pPr marL="0" indent="0" algn="ctr">
              <a:spcBef>
                <a:spcPts val="600"/>
              </a:spcBef>
              <a:buSzTx/>
              <a:buFont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5pPr>
          </a:lstStyle>
          <a:p>
            <a:pPr lvl="0">
              <a:defRPr sz="1800" spc="0">
                <a:solidFill>
                  <a:srgbClr val="000000"/>
                </a:solidFill>
                <a:effectLst/>
              </a:defRPr>
            </a:pPr>
            <a:r>
              <a:rPr sz="3600" spc="36">
                <a:solidFill>
                  <a:srgbClr val="3E382B"/>
                </a:solidFill>
                <a:effectLst>
                  <a:outerShdw blurRad="38100" dist="12700" dir="5400000" rotWithShape="0">
                    <a:srgbClr val="E0DEC7">
                      <a:alpha val="80000"/>
                    </a:srgbClr>
                  </a:outerShdw>
                </a:effectLst>
              </a:rPr>
              <a:t>Body Level One</a:t>
            </a:r>
          </a:p>
          <a:p>
            <a:pPr lvl="1">
              <a:defRPr sz="1800" spc="0">
                <a:solidFill>
                  <a:srgbClr val="000000"/>
                </a:solidFill>
                <a:effectLst/>
              </a:defRPr>
            </a:pPr>
            <a:r>
              <a:rPr sz="3600" spc="36">
                <a:solidFill>
                  <a:srgbClr val="3E382B"/>
                </a:solidFill>
                <a:effectLst>
                  <a:outerShdw blurRad="38100" dist="12700" dir="5400000" rotWithShape="0">
                    <a:srgbClr val="E0DEC7">
                      <a:alpha val="80000"/>
                    </a:srgbClr>
                  </a:outerShdw>
                </a:effectLst>
              </a:rPr>
              <a:t>Body Level Two</a:t>
            </a:r>
          </a:p>
          <a:p>
            <a:pPr lvl="2">
              <a:defRPr sz="1800" spc="0">
                <a:solidFill>
                  <a:srgbClr val="000000"/>
                </a:solidFill>
                <a:effectLst/>
              </a:defRPr>
            </a:pPr>
            <a:r>
              <a:rPr sz="3600" spc="36">
                <a:solidFill>
                  <a:srgbClr val="3E382B"/>
                </a:solidFill>
                <a:effectLst>
                  <a:outerShdw blurRad="38100" dist="12700" dir="5400000" rotWithShape="0">
                    <a:srgbClr val="E0DEC7">
                      <a:alpha val="80000"/>
                    </a:srgbClr>
                  </a:outerShdw>
                </a:effectLst>
              </a:rPr>
              <a:t>Body Level Three</a:t>
            </a:r>
          </a:p>
          <a:p>
            <a:pPr lvl="3">
              <a:defRPr sz="1800" spc="0">
                <a:solidFill>
                  <a:srgbClr val="000000"/>
                </a:solidFill>
                <a:effectLst/>
              </a:defRPr>
            </a:pPr>
            <a:r>
              <a:rPr sz="3600" spc="36">
                <a:solidFill>
                  <a:srgbClr val="3E382B"/>
                </a:solidFill>
                <a:effectLst>
                  <a:outerShdw blurRad="38100" dist="12700" dir="5400000" rotWithShape="0">
                    <a:srgbClr val="E0DEC7">
                      <a:alpha val="80000"/>
                    </a:srgbClr>
                  </a:outerShdw>
                </a:effectLst>
              </a:rPr>
              <a:t>Body Level Four</a:t>
            </a:r>
          </a:p>
          <a:p>
            <a:pPr lvl="4">
              <a:defRPr sz="1800" spc="0">
                <a:solidFill>
                  <a:srgbClr val="000000"/>
                </a:solidFill>
                <a:effectLst/>
              </a:defRPr>
            </a:pPr>
            <a:r>
              <a:rPr sz="3600" spc="36">
                <a:solidFill>
                  <a:srgbClr val="3E382B"/>
                </a:solidFill>
                <a:effectLst>
                  <a:outerShdw blurRad="38100" dist="12700" dir="5400000" rotWithShape="0">
                    <a:srgbClr val="E0DEC7">
                      <a:alpha val="80000"/>
                    </a:srgbClr>
                  </a:outerShdw>
                </a:effectLst>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587500" y="3568700"/>
            <a:ext cx="10464800" cy="2603500"/>
          </a:xfrm>
          <a:prstGeom prst="rect">
            <a:avLst/>
          </a:prstGeom>
        </p:spPr>
        <p:txBody>
          <a:bodyPr/>
          <a:lstStyle/>
          <a:p>
            <a:pPr lvl="0">
              <a:defRPr sz="1800" spc="0">
                <a:solidFill>
                  <a:srgbClr val="000000"/>
                </a:solidFill>
              </a:defRPr>
            </a:pPr>
            <a:r>
              <a:rPr sz="7000" spc="70">
                <a:solidFill>
                  <a:srgbClr val="6E603B"/>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1155700" y="1828800"/>
            <a:ext cx="6070600" cy="3302000"/>
          </a:xfrm>
          <a:prstGeom prst="rect">
            <a:avLst/>
          </a:prstGeom>
        </p:spPr>
        <p:txBody>
          <a:bodyPr anchor="b"/>
          <a:lstStyle/>
          <a:p>
            <a:pPr lvl="0">
              <a:defRPr sz="1800" spc="0">
                <a:solidFill>
                  <a:srgbClr val="000000"/>
                </a:solidFill>
              </a:defRPr>
            </a:pPr>
            <a:r>
              <a:rPr sz="7000" spc="70">
                <a:solidFill>
                  <a:srgbClr val="6E603B"/>
                </a:solidFill>
              </a:rPr>
              <a:t>Title Text</a:t>
            </a:r>
          </a:p>
        </p:txBody>
      </p:sp>
      <p:sp>
        <p:nvSpPr>
          <p:cNvPr id="14" name="Shape 14"/>
          <p:cNvSpPr>
            <a:spLocks noGrp="1"/>
          </p:cNvSpPr>
          <p:nvPr>
            <p:ph type="body" idx="1"/>
          </p:nvPr>
        </p:nvSpPr>
        <p:spPr>
          <a:xfrm>
            <a:off x="1155700" y="5168900"/>
            <a:ext cx="6070600" cy="3302000"/>
          </a:xfrm>
          <a:prstGeom prst="rect">
            <a:avLst/>
          </a:prstGeom>
        </p:spPr>
        <p:txBody>
          <a:bodyPr anchor="t"/>
          <a:lstStyle>
            <a:lvl1pPr marL="0" indent="0" algn="ctr">
              <a:spcBef>
                <a:spcPts val="600"/>
              </a:spcBef>
              <a:buSzTx/>
              <a:buFont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blurRad="38100" dist="12700" dir="5400000" rotWithShape="0">
                    <a:srgbClr val="E0DEC7">
                      <a:alpha val="80000"/>
                    </a:srgbClr>
                  </a:outerShdw>
                </a:effectLst>
                <a:latin typeface="+mn-lt"/>
                <a:ea typeface="+mn-ea"/>
                <a:cs typeface="+mn-cs"/>
                <a:sym typeface="American Typewriter"/>
              </a:defRPr>
            </a:lvl5pPr>
          </a:lstStyle>
          <a:p>
            <a:pPr lvl="0">
              <a:defRPr sz="1800" spc="0">
                <a:solidFill>
                  <a:srgbClr val="000000"/>
                </a:solidFill>
                <a:effectLst/>
              </a:defRPr>
            </a:pPr>
            <a:r>
              <a:rPr sz="3600" spc="36">
                <a:solidFill>
                  <a:srgbClr val="3E382B"/>
                </a:solidFill>
                <a:effectLst>
                  <a:outerShdw blurRad="38100" dist="12700" dir="5400000" rotWithShape="0">
                    <a:srgbClr val="E0DEC7">
                      <a:alpha val="80000"/>
                    </a:srgbClr>
                  </a:outerShdw>
                </a:effectLst>
              </a:rPr>
              <a:t>Body Level One</a:t>
            </a:r>
          </a:p>
          <a:p>
            <a:pPr lvl="1">
              <a:defRPr sz="1800" spc="0">
                <a:solidFill>
                  <a:srgbClr val="000000"/>
                </a:solidFill>
                <a:effectLst/>
              </a:defRPr>
            </a:pPr>
            <a:r>
              <a:rPr sz="3600" spc="36">
                <a:solidFill>
                  <a:srgbClr val="3E382B"/>
                </a:solidFill>
                <a:effectLst>
                  <a:outerShdw blurRad="38100" dist="12700" dir="5400000" rotWithShape="0">
                    <a:srgbClr val="E0DEC7">
                      <a:alpha val="80000"/>
                    </a:srgbClr>
                  </a:outerShdw>
                </a:effectLst>
              </a:rPr>
              <a:t>Body Level Two</a:t>
            </a:r>
          </a:p>
          <a:p>
            <a:pPr lvl="2">
              <a:defRPr sz="1800" spc="0">
                <a:solidFill>
                  <a:srgbClr val="000000"/>
                </a:solidFill>
                <a:effectLst/>
              </a:defRPr>
            </a:pPr>
            <a:r>
              <a:rPr sz="3600" spc="36">
                <a:solidFill>
                  <a:srgbClr val="3E382B"/>
                </a:solidFill>
                <a:effectLst>
                  <a:outerShdw blurRad="38100" dist="12700" dir="5400000" rotWithShape="0">
                    <a:srgbClr val="E0DEC7">
                      <a:alpha val="80000"/>
                    </a:srgbClr>
                  </a:outerShdw>
                </a:effectLst>
              </a:rPr>
              <a:t>Body Level Three</a:t>
            </a:r>
          </a:p>
          <a:p>
            <a:pPr lvl="3">
              <a:defRPr sz="1800" spc="0">
                <a:solidFill>
                  <a:srgbClr val="000000"/>
                </a:solidFill>
                <a:effectLst/>
              </a:defRPr>
            </a:pPr>
            <a:r>
              <a:rPr sz="3600" spc="36">
                <a:solidFill>
                  <a:srgbClr val="3E382B"/>
                </a:solidFill>
                <a:effectLst>
                  <a:outerShdw blurRad="38100" dist="12700" dir="5400000" rotWithShape="0">
                    <a:srgbClr val="E0DEC7">
                      <a:alpha val="80000"/>
                    </a:srgbClr>
                  </a:outerShdw>
                </a:effectLst>
              </a:rPr>
              <a:t>Body Level Four</a:t>
            </a:r>
          </a:p>
          <a:p>
            <a:pPr lvl="4">
              <a:defRPr sz="1800" spc="0">
                <a:solidFill>
                  <a:srgbClr val="000000"/>
                </a:solidFill>
                <a:effectLst/>
              </a:defRPr>
            </a:pPr>
            <a:r>
              <a:rPr sz="3600" spc="36">
                <a:solidFill>
                  <a:srgbClr val="3E382B"/>
                </a:solidFill>
                <a:effectLst>
                  <a:outerShdw blurRad="38100" dist="12700" dir="5400000" rotWithShape="0">
                    <a:srgbClr val="E0DEC7">
                      <a:alpha val="80000"/>
                    </a:srgbClr>
                  </a:outerShdw>
                </a:effectLst>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spc="0">
                <a:solidFill>
                  <a:srgbClr val="000000"/>
                </a:solidFill>
              </a:defRPr>
            </a:pPr>
            <a:r>
              <a:rPr sz="7000" spc="70">
                <a:solidFill>
                  <a:srgbClr val="6E603B"/>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spc="0">
                <a:solidFill>
                  <a:srgbClr val="000000"/>
                </a:solidFill>
              </a:defRPr>
            </a:pPr>
            <a:r>
              <a:rPr sz="7000" spc="70">
                <a:solidFill>
                  <a:srgbClr val="6E603B"/>
                </a:solidFill>
              </a:rPr>
              <a:t>Title Text</a:t>
            </a: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p>
          <a:p>
            <a:pPr lvl="1">
              <a:defRPr sz="1800">
                <a:solidFill>
                  <a:srgbClr val="000000"/>
                </a:solidFill>
              </a:defRPr>
            </a:pPr>
            <a:r>
              <a:rPr sz="3600">
                <a:solidFill>
                  <a:srgbClr val="93741C"/>
                </a:solidFill>
              </a:rPr>
              <a:t>Body Level Two</a:t>
            </a:r>
          </a:p>
          <a:p>
            <a:pPr lvl="2">
              <a:defRPr sz="1800">
                <a:solidFill>
                  <a:srgbClr val="000000"/>
                </a:solidFill>
              </a:defRPr>
            </a:pPr>
            <a:r>
              <a:rPr sz="3600">
                <a:solidFill>
                  <a:srgbClr val="93741C"/>
                </a:solidFill>
              </a:rPr>
              <a:t>Body Level Three</a:t>
            </a:r>
          </a:p>
          <a:p>
            <a:pPr lvl="3">
              <a:defRPr sz="1800">
                <a:solidFill>
                  <a:srgbClr val="000000"/>
                </a:solidFill>
              </a:defRPr>
            </a:pPr>
            <a:r>
              <a:rPr sz="3600">
                <a:solidFill>
                  <a:srgbClr val="93741C"/>
                </a:solidFill>
              </a:rPr>
              <a:t>Body Level Four</a:t>
            </a:r>
          </a:p>
          <a:p>
            <a:pPr lvl="4">
              <a:defRPr sz="1800">
                <a:solidFill>
                  <a:srgbClr val="000000"/>
                </a:solidFill>
              </a:defRPr>
            </a:pPr>
            <a:r>
              <a:rPr sz="3600">
                <a:solidFill>
                  <a:srgbClr val="93741C"/>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spc="0">
                <a:solidFill>
                  <a:srgbClr val="000000"/>
                </a:solidFill>
              </a:defRPr>
            </a:pPr>
            <a:r>
              <a:rPr sz="7000" spc="70">
                <a:solidFill>
                  <a:srgbClr val="6E603B"/>
                </a:solidFill>
              </a:rPr>
              <a:t>Title Text</a:t>
            </a:r>
          </a:p>
        </p:txBody>
      </p:sp>
      <p:sp>
        <p:nvSpPr>
          <p:cNvPr id="22" name="Shape 22"/>
          <p:cNvSpPr>
            <a:spLocks noGrp="1"/>
          </p:cNvSpPr>
          <p:nvPr>
            <p:ph type="body" idx="1"/>
          </p:nvPr>
        </p:nvSpPr>
        <p:spPr>
          <a:xfrm>
            <a:off x="1587500" y="2743200"/>
            <a:ext cx="5041900" cy="6032500"/>
          </a:xfrm>
          <a:prstGeom prst="rect">
            <a:avLst/>
          </a:prstGeom>
        </p:spPr>
        <p:txBody>
          <a:bodyPr/>
          <a:lstStyle>
            <a:lvl1pPr marL="406400" indent="-406400">
              <a:spcBef>
                <a:spcPts val="3200"/>
              </a:spcBef>
              <a:buBlip>
                <a:blip r:embed="rId2"/>
              </a:buBlip>
              <a:defRPr sz="3200"/>
            </a:lvl1pPr>
            <a:lvl2pPr marL="812800" indent="-406400">
              <a:spcBef>
                <a:spcPts val="3200"/>
              </a:spcBef>
              <a:buBlip>
                <a:blip r:embed="rId2"/>
              </a:buBlip>
              <a:defRPr sz="3200"/>
            </a:lvl2pPr>
            <a:lvl3pPr marL="1219200" indent="-406400">
              <a:spcBef>
                <a:spcPts val="3200"/>
              </a:spcBef>
              <a:buBlip>
                <a:blip r:embed="rId2"/>
              </a:buBlip>
              <a:defRPr sz="3200"/>
            </a:lvl3pPr>
            <a:lvl4pPr marL="1625600" indent="-406400">
              <a:spcBef>
                <a:spcPts val="3200"/>
              </a:spcBef>
              <a:buBlip>
                <a:blip r:embed="rId2"/>
              </a:buBlip>
              <a:defRPr sz="3200"/>
            </a:lvl4pPr>
            <a:lvl5pPr marL="2032000" indent="-406400">
              <a:spcBef>
                <a:spcPts val="3200"/>
              </a:spcBef>
              <a:buBlip>
                <a:blip r:embed="rId2"/>
              </a:buBlip>
              <a:defRPr sz="3200"/>
            </a:lvl5pPr>
          </a:lstStyle>
          <a:p>
            <a:pPr lvl="0">
              <a:defRPr sz="1800">
                <a:solidFill>
                  <a:srgbClr val="000000"/>
                </a:solidFill>
              </a:defRPr>
            </a:pPr>
            <a:r>
              <a:rPr sz="3200">
                <a:solidFill>
                  <a:srgbClr val="93741C"/>
                </a:solidFill>
              </a:rPr>
              <a:t>Body Level One</a:t>
            </a:r>
          </a:p>
          <a:p>
            <a:pPr lvl="1">
              <a:defRPr sz="1800">
                <a:solidFill>
                  <a:srgbClr val="000000"/>
                </a:solidFill>
              </a:defRPr>
            </a:pPr>
            <a:r>
              <a:rPr sz="3200">
                <a:solidFill>
                  <a:srgbClr val="93741C"/>
                </a:solidFill>
              </a:rPr>
              <a:t>Body Level Two</a:t>
            </a:r>
          </a:p>
          <a:p>
            <a:pPr lvl="2">
              <a:defRPr sz="1800">
                <a:solidFill>
                  <a:srgbClr val="000000"/>
                </a:solidFill>
              </a:defRPr>
            </a:pPr>
            <a:r>
              <a:rPr sz="3200">
                <a:solidFill>
                  <a:srgbClr val="93741C"/>
                </a:solidFill>
              </a:rPr>
              <a:t>Body Level Three</a:t>
            </a:r>
          </a:p>
          <a:p>
            <a:pPr lvl="3">
              <a:defRPr sz="1800">
                <a:solidFill>
                  <a:srgbClr val="000000"/>
                </a:solidFill>
              </a:defRPr>
            </a:pPr>
            <a:r>
              <a:rPr sz="3200">
                <a:solidFill>
                  <a:srgbClr val="93741C"/>
                </a:solidFill>
              </a:rPr>
              <a:t>Body Level Four</a:t>
            </a:r>
          </a:p>
          <a:p>
            <a:pPr lvl="4">
              <a:defRPr sz="1800">
                <a:solidFill>
                  <a:srgbClr val="000000"/>
                </a:solidFill>
              </a:defRPr>
            </a:pPr>
            <a:r>
              <a:rPr sz="3200">
                <a:solidFill>
                  <a:srgbClr val="93741C"/>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5875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p>
          <a:p>
            <a:pPr lvl="1">
              <a:defRPr sz="1800">
                <a:solidFill>
                  <a:srgbClr val="000000"/>
                </a:solidFill>
              </a:defRPr>
            </a:pPr>
            <a:r>
              <a:rPr sz="3600">
                <a:solidFill>
                  <a:srgbClr val="93741C"/>
                </a:solidFill>
              </a:rPr>
              <a:t>Body Level Two</a:t>
            </a:r>
          </a:p>
          <a:p>
            <a:pPr lvl="2">
              <a:defRPr sz="1800">
                <a:solidFill>
                  <a:srgbClr val="000000"/>
                </a:solidFill>
              </a:defRPr>
            </a:pPr>
            <a:r>
              <a:rPr sz="3600">
                <a:solidFill>
                  <a:srgbClr val="93741C"/>
                </a:solidFill>
              </a:rPr>
              <a:t>Body Level Three</a:t>
            </a:r>
          </a:p>
          <a:p>
            <a:pPr lvl="3">
              <a:defRPr sz="1800">
                <a:solidFill>
                  <a:srgbClr val="000000"/>
                </a:solidFill>
              </a:defRPr>
            </a:pPr>
            <a:r>
              <a:rPr sz="3600">
                <a:solidFill>
                  <a:srgbClr val="93741C"/>
                </a:solidFill>
              </a:rPr>
              <a:t>Body Level Four</a:t>
            </a:r>
          </a:p>
          <a:p>
            <a:pPr lvl="4">
              <a:defRPr sz="1800">
                <a:solidFill>
                  <a:srgbClr val="000000"/>
                </a:solidFill>
              </a:defRPr>
            </a:pPr>
            <a:r>
              <a:rPr sz="3600">
                <a:solidFill>
                  <a:srgbClr val="93741C"/>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587500" y="254000"/>
            <a:ext cx="10464800" cy="2349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spc="0">
                <a:solidFill>
                  <a:srgbClr val="000000"/>
                </a:solidFill>
              </a:defRPr>
            </a:pPr>
            <a:r>
              <a:rPr sz="7000" spc="70">
                <a:solidFill>
                  <a:srgbClr val="6E603B"/>
                </a:solidFill>
              </a:rPr>
              <a:t>Title Text</a:t>
            </a:r>
          </a:p>
        </p:txBody>
      </p:sp>
      <p:sp>
        <p:nvSpPr>
          <p:cNvPr id="3" name="Shape 3"/>
          <p:cNvSpPr>
            <a:spLocks noGrp="1"/>
          </p:cNvSpPr>
          <p:nvPr>
            <p:ph type="body" idx="1"/>
          </p:nvPr>
        </p:nvSpPr>
        <p:spPr>
          <a:xfrm>
            <a:off x="1587500" y="2730500"/>
            <a:ext cx="10464800" cy="6032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pPr lvl="0">
              <a:defRPr sz="1800">
                <a:solidFill>
                  <a:srgbClr val="000000"/>
                </a:solidFill>
              </a:defRPr>
            </a:pPr>
            <a:r>
              <a:rPr sz="3600">
                <a:solidFill>
                  <a:srgbClr val="93741C"/>
                </a:solidFill>
              </a:rPr>
              <a:t>Body Level One</a:t>
            </a:r>
          </a:p>
          <a:p>
            <a:pPr lvl="1">
              <a:defRPr sz="1800">
                <a:solidFill>
                  <a:srgbClr val="000000"/>
                </a:solidFill>
              </a:defRPr>
            </a:pPr>
            <a:r>
              <a:rPr sz="3600">
                <a:solidFill>
                  <a:srgbClr val="93741C"/>
                </a:solidFill>
              </a:rPr>
              <a:t>Body Level Two</a:t>
            </a:r>
          </a:p>
          <a:p>
            <a:pPr lvl="2">
              <a:defRPr sz="1800">
                <a:solidFill>
                  <a:srgbClr val="000000"/>
                </a:solidFill>
              </a:defRPr>
            </a:pPr>
            <a:r>
              <a:rPr sz="3600">
                <a:solidFill>
                  <a:srgbClr val="93741C"/>
                </a:solidFill>
              </a:rPr>
              <a:t>Body Level Three</a:t>
            </a:r>
          </a:p>
          <a:p>
            <a:pPr lvl="3">
              <a:defRPr sz="1800">
                <a:solidFill>
                  <a:srgbClr val="000000"/>
                </a:solidFill>
              </a:defRPr>
            </a:pPr>
            <a:r>
              <a:rPr sz="3600">
                <a:solidFill>
                  <a:srgbClr val="93741C"/>
                </a:solidFill>
              </a:rPr>
              <a:t>Body Level Four</a:t>
            </a:r>
          </a:p>
          <a:p>
            <a:pPr lvl="4">
              <a:defRPr sz="1800">
                <a:solidFill>
                  <a:srgbClr val="000000"/>
                </a:solidFill>
              </a:defRPr>
            </a:pPr>
            <a:r>
              <a:rPr sz="3600">
                <a:solidFill>
                  <a:srgbClr val="93741C"/>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7000" spc="70">
          <a:solidFill>
            <a:srgbClr val="6E603B"/>
          </a:solidFill>
          <a:latin typeface="+mn-lt"/>
          <a:ea typeface="+mn-ea"/>
          <a:cs typeface="+mn-cs"/>
          <a:sym typeface="American Typewriter"/>
        </a:defRPr>
      </a:lvl1pPr>
      <a:lvl2pPr indent="228600" algn="ctr" defTabSz="584200">
        <a:defRPr sz="7000" spc="70">
          <a:solidFill>
            <a:srgbClr val="6E603B"/>
          </a:solidFill>
          <a:latin typeface="+mn-lt"/>
          <a:ea typeface="+mn-ea"/>
          <a:cs typeface="+mn-cs"/>
          <a:sym typeface="American Typewriter"/>
        </a:defRPr>
      </a:lvl2pPr>
      <a:lvl3pPr indent="457200" algn="ctr" defTabSz="584200">
        <a:defRPr sz="7000" spc="70">
          <a:solidFill>
            <a:srgbClr val="6E603B"/>
          </a:solidFill>
          <a:latin typeface="+mn-lt"/>
          <a:ea typeface="+mn-ea"/>
          <a:cs typeface="+mn-cs"/>
          <a:sym typeface="American Typewriter"/>
        </a:defRPr>
      </a:lvl3pPr>
      <a:lvl4pPr indent="685800" algn="ctr" defTabSz="584200">
        <a:defRPr sz="7000" spc="70">
          <a:solidFill>
            <a:srgbClr val="6E603B"/>
          </a:solidFill>
          <a:latin typeface="+mn-lt"/>
          <a:ea typeface="+mn-ea"/>
          <a:cs typeface="+mn-cs"/>
          <a:sym typeface="American Typewriter"/>
        </a:defRPr>
      </a:lvl4pPr>
      <a:lvl5pPr indent="914400" algn="ctr" defTabSz="584200">
        <a:defRPr sz="7000" spc="70">
          <a:solidFill>
            <a:srgbClr val="6E603B"/>
          </a:solidFill>
          <a:latin typeface="+mn-lt"/>
          <a:ea typeface="+mn-ea"/>
          <a:cs typeface="+mn-cs"/>
          <a:sym typeface="American Typewriter"/>
        </a:defRPr>
      </a:lvl5pPr>
      <a:lvl6pPr indent="1143000" algn="ctr" defTabSz="584200">
        <a:defRPr sz="7000" spc="70">
          <a:solidFill>
            <a:srgbClr val="6E603B"/>
          </a:solidFill>
          <a:latin typeface="+mn-lt"/>
          <a:ea typeface="+mn-ea"/>
          <a:cs typeface="+mn-cs"/>
          <a:sym typeface="American Typewriter"/>
        </a:defRPr>
      </a:lvl6pPr>
      <a:lvl7pPr indent="1371600" algn="ctr" defTabSz="584200">
        <a:defRPr sz="7000" spc="70">
          <a:solidFill>
            <a:srgbClr val="6E603B"/>
          </a:solidFill>
          <a:latin typeface="+mn-lt"/>
          <a:ea typeface="+mn-ea"/>
          <a:cs typeface="+mn-cs"/>
          <a:sym typeface="American Typewriter"/>
        </a:defRPr>
      </a:lvl7pPr>
      <a:lvl8pPr indent="1600200" algn="ctr" defTabSz="584200">
        <a:defRPr sz="7000" spc="70">
          <a:solidFill>
            <a:srgbClr val="6E603B"/>
          </a:solidFill>
          <a:latin typeface="+mn-lt"/>
          <a:ea typeface="+mn-ea"/>
          <a:cs typeface="+mn-cs"/>
          <a:sym typeface="American Typewriter"/>
        </a:defRPr>
      </a:lvl8pPr>
      <a:lvl9pPr indent="1828800" algn="ctr" defTabSz="584200">
        <a:defRPr sz="7000" spc="70">
          <a:solidFill>
            <a:srgbClr val="6E603B"/>
          </a:solidFill>
          <a:latin typeface="+mn-lt"/>
          <a:ea typeface="+mn-ea"/>
          <a:cs typeface="+mn-cs"/>
          <a:sym typeface="American Typewriter"/>
        </a:defRPr>
      </a:lvl9pPr>
    </p:titleStyle>
    <p:bodyStyle>
      <a:lvl1pPr marL="444500" indent="-444500" defTabSz="584200">
        <a:spcBef>
          <a:spcPts val="3600"/>
        </a:spcBef>
        <a:buSzPct val="45000"/>
        <a:buFont typeface="American Typewriter"/>
        <a:buBlip>
          <a:blip r:embed="rId15"/>
        </a:buBlip>
        <a:defRPr sz="3600">
          <a:solidFill>
            <a:srgbClr val="93741C"/>
          </a:solidFill>
          <a:latin typeface="Palatino"/>
          <a:ea typeface="Palatino"/>
          <a:cs typeface="Palatino"/>
          <a:sym typeface="Palatino"/>
        </a:defRPr>
      </a:lvl1pPr>
      <a:lvl2pPr marL="889000" indent="-444500" defTabSz="584200">
        <a:spcBef>
          <a:spcPts val="3600"/>
        </a:spcBef>
        <a:buSzPct val="45000"/>
        <a:buFont typeface="American Typewriter"/>
        <a:buBlip>
          <a:blip r:embed="rId15"/>
        </a:buBlip>
        <a:defRPr sz="3600">
          <a:solidFill>
            <a:srgbClr val="93741C"/>
          </a:solidFill>
          <a:latin typeface="Palatino"/>
          <a:ea typeface="Palatino"/>
          <a:cs typeface="Palatino"/>
          <a:sym typeface="Palatino"/>
        </a:defRPr>
      </a:lvl2pPr>
      <a:lvl3pPr marL="1333500" indent="-444500" defTabSz="584200">
        <a:spcBef>
          <a:spcPts val="3600"/>
        </a:spcBef>
        <a:buSzPct val="45000"/>
        <a:buFont typeface="American Typewriter"/>
        <a:buBlip>
          <a:blip r:embed="rId15"/>
        </a:buBlip>
        <a:defRPr sz="3600">
          <a:solidFill>
            <a:srgbClr val="93741C"/>
          </a:solidFill>
          <a:latin typeface="Palatino"/>
          <a:ea typeface="Palatino"/>
          <a:cs typeface="Palatino"/>
          <a:sym typeface="Palatino"/>
        </a:defRPr>
      </a:lvl3pPr>
      <a:lvl4pPr marL="1778000" indent="-444500" defTabSz="584200">
        <a:spcBef>
          <a:spcPts val="3600"/>
        </a:spcBef>
        <a:buSzPct val="45000"/>
        <a:buFont typeface="American Typewriter"/>
        <a:buBlip>
          <a:blip r:embed="rId15"/>
        </a:buBlip>
        <a:defRPr sz="3600">
          <a:solidFill>
            <a:srgbClr val="93741C"/>
          </a:solidFill>
          <a:latin typeface="Palatino"/>
          <a:ea typeface="Palatino"/>
          <a:cs typeface="Palatino"/>
          <a:sym typeface="Palatino"/>
        </a:defRPr>
      </a:lvl4pPr>
      <a:lvl5pPr marL="2222500" indent="-444500" defTabSz="584200">
        <a:spcBef>
          <a:spcPts val="3600"/>
        </a:spcBef>
        <a:buSzPct val="45000"/>
        <a:buFont typeface="American Typewriter"/>
        <a:buBlip>
          <a:blip r:embed="rId15"/>
        </a:buBlip>
        <a:defRPr sz="3600">
          <a:solidFill>
            <a:srgbClr val="93741C"/>
          </a:solidFill>
          <a:latin typeface="Palatino"/>
          <a:ea typeface="Palatino"/>
          <a:cs typeface="Palatino"/>
          <a:sym typeface="Palatino"/>
        </a:defRPr>
      </a:lvl5pPr>
      <a:lvl6pPr marL="2667000" indent="-444500" defTabSz="584200">
        <a:spcBef>
          <a:spcPts val="3600"/>
        </a:spcBef>
        <a:buSzPct val="45000"/>
        <a:buFont typeface="American Typewriter"/>
        <a:buBlip>
          <a:blip r:embed="rId15"/>
        </a:buBlip>
        <a:defRPr sz="3600">
          <a:solidFill>
            <a:srgbClr val="93741C"/>
          </a:solidFill>
          <a:latin typeface="Palatino"/>
          <a:ea typeface="Palatino"/>
          <a:cs typeface="Palatino"/>
          <a:sym typeface="Palatino"/>
        </a:defRPr>
      </a:lvl6pPr>
      <a:lvl7pPr marL="3111500" indent="-444500" defTabSz="584200">
        <a:spcBef>
          <a:spcPts val="3600"/>
        </a:spcBef>
        <a:buSzPct val="45000"/>
        <a:buFont typeface="American Typewriter"/>
        <a:buBlip>
          <a:blip r:embed="rId15"/>
        </a:buBlip>
        <a:defRPr sz="3600">
          <a:solidFill>
            <a:srgbClr val="93741C"/>
          </a:solidFill>
          <a:latin typeface="Palatino"/>
          <a:ea typeface="Palatino"/>
          <a:cs typeface="Palatino"/>
          <a:sym typeface="Palatino"/>
        </a:defRPr>
      </a:lvl7pPr>
      <a:lvl8pPr marL="3556000" indent="-444500" defTabSz="584200">
        <a:spcBef>
          <a:spcPts val="3600"/>
        </a:spcBef>
        <a:buSzPct val="45000"/>
        <a:buFont typeface="American Typewriter"/>
        <a:buBlip>
          <a:blip r:embed="rId15"/>
        </a:buBlip>
        <a:defRPr sz="3600">
          <a:solidFill>
            <a:srgbClr val="93741C"/>
          </a:solidFill>
          <a:latin typeface="Palatino"/>
          <a:ea typeface="Palatino"/>
          <a:cs typeface="Palatino"/>
          <a:sym typeface="Palatino"/>
        </a:defRPr>
      </a:lvl8pPr>
      <a:lvl9pPr marL="4000500" indent="-444500" defTabSz="584200">
        <a:spcBef>
          <a:spcPts val="3600"/>
        </a:spcBef>
        <a:buSzPct val="45000"/>
        <a:buFont typeface="American Typewriter"/>
        <a:buBlip>
          <a:blip r:embed="rId15"/>
        </a:buBlip>
        <a:defRPr sz="3600">
          <a:solidFill>
            <a:srgbClr val="93741C"/>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spc="0">
                <a:solidFill>
                  <a:srgbClr val="000000"/>
                </a:solidFill>
                <a:effectLst/>
              </a:defRPr>
            </a:pPr>
            <a:r>
              <a:rPr sz="7000" spc="70">
                <a:solidFill>
                  <a:srgbClr val="3E382B"/>
                </a:solidFill>
                <a:effectLst>
                  <a:outerShdw blurRad="38100" dist="12700" dir="5400000" rotWithShape="0">
                    <a:srgbClr val="E0DEC7">
                      <a:alpha val="80000"/>
                    </a:srgbClr>
                  </a:outerShdw>
                </a:effectLst>
              </a:rPr>
              <a:t>America’s History, Chapter 24</a:t>
            </a:r>
          </a:p>
        </p:txBody>
      </p:sp>
      <p:sp>
        <p:nvSpPr>
          <p:cNvPr id="33" name="Shape 33"/>
          <p:cNvSpPr>
            <a:spLocks noGrp="1"/>
          </p:cNvSpPr>
          <p:nvPr>
            <p:ph type="body" idx="1"/>
          </p:nvPr>
        </p:nvSpPr>
        <p:spPr>
          <a:prstGeom prst="rect">
            <a:avLst/>
          </a:prstGeom>
        </p:spPr>
        <p:txBody>
          <a:bodyPr/>
          <a:lstStyle/>
          <a:p>
            <a:pPr lvl="0">
              <a:defRPr sz="1800" spc="0">
                <a:solidFill>
                  <a:srgbClr val="000000"/>
                </a:solidFill>
                <a:effectLst/>
              </a:defRPr>
            </a:pPr>
            <a:r>
              <a:rPr sz="3600" spc="36">
                <a:solidFill>
                  <a:srgbClr val="3E382B"/>
                </a:solidFill>
                <a:effectLst>
                  <a:outerShdw blurRad="38100" dist="12700" dir="5400000" rotWithShape="0">
                    <a:srgbClr val="E0DEC7">
                      <a:alpha val="80000"/>
                    </a:srgbClr>
                  </a:outerShdw>
                </a:effectLst>
              </a:rPr>
              <a:t>8th Edition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1587500" y="254000"/>
            <a:ext cx="10464800" cy="1386880"/>
          </a:xfrm>
          <a:prstGeom prst="rect">
            <a:avLst/>
          </a:prstGeom>
        </p:spPr>
        <p:txBody>
          <a:bodyPr/>
          <a:lstStyle/>
          <a:p>
            <a:pPr lvl="0">
              <a:defRPr sz="1800" spc="0">
                <a:solidFill>
                  <a:srgbClr val="000000"/>
                </a:solidFill>
              </a:defRPr>
            </a:pPr>
            <a:r>
              <a:rPr sz="7000" spc="70">
                <a:solidFill>
                  <a:srgbClr val="6E603B"/>
                </a:solidFill>
              </a:rPr>
              <a:t>Life on the Home Front</a:t>
            </a:r>
          </a:p>
        </p:txBody>
      </p:sp>
      <p:sp>
        <p:nvSpPr>
          <p:cNvPr id="74" name="Shape 74"/>
          <p:cNvSpPr>
            <a:spLocks noGrp="1"/>
          </p:cNvSpPr>
          <p:nvPr>
            <p:ph type="body" idx="1"/>
          </p:nvPr>
        </p:nvSpPr>
        <p:spPr>
          <a:xfrm>
            <a:off x="1587500" y="1674217"/>
            <a:ext cx="10464800" cy="7088783"/>
          </a:xfrm>
          <a:prstGeom prst="rect">
            <a:avLst/>
          </a:prstGeom>
        </p:spPr>
        <p:txBody>
          <a:bodyPr/>
          <a:lstStyle/>
          <a:p>
            <a:pPr lvl="0">
              <a:buBlip>
                <a:blip r:embed="rId2"/>
              </a:buBlip>
              <a:defRPr sz="1800">
                <a:solidFill>
                  <a:srgbClr val="000000"/>
                </a:solidFill>
              </a:defRPr>
            </a:pPr>
            <a:r>
              <a:rPr sz="3600">
                <a:solidFill>
                  <a:srgbClr val="943F2B"/>
                </a:solidFill>
              </a:rPr>
              <a:t>Japanese Removal</a:t>
            </a:r>
          </a:p>
          <a:p>
            <a:pPr lvl="1">
              <a:buBlip>
                <a:blip r:embed="rId2"/>
              </a:buBlip>
              <a:defRPr sz="1800">
                <a:solidFill>
                  <a:srgbClr val="000000"/>
                </a:solidFill>
              </a:defRPr>
            </a:pPr>
            <a:r>
              <a:rPr sz="3600">
                <a:solidFill>
                  <a:srgbClr val="93741C"/>
                </a:solidFill>
              </a:rPr>
              <a:t>Executive Order 9066:</a:t>
            </a:r>
          </a:p>
          <a:p>
            <a:pPr lvl="2">
              <a:buBlip>
                <a:blip r:embed="rId2"/>
              </a:buBlip>
              <a:defRPr sz="1800">
                <a:solidFill>
                  <a:srgbClr val="000000"/>
                </a:solidFill>
              </a:defRPr>
            </a:pPr>
            <a:r>
              <a:rPr sz="3600">
                <a:solidFill>
                  <a:srgbClr val="93741C"/>
                </a:solidFill>
              </a:rPr>
              <a:t>Forced removal of Japanese Americans on west coast to relocation camps during the war</a:t>
            </a:r>
          </a:p>
          <a:p>
            <a:pPr lvl="2">
              <a:buBlip>
                <a:blip r:embed="rId2"/>
              </a:buBlip>
              <a:defRPr sz="1800">
                <a:solidFill>
                  <a:srgbClr val="000000"/>
                </a:solidFill>
              </a:defRPr>
            </a:pPr>
            <a:r>
              <a:rPr sz="3600">
                <a:solidFill>
                  <a:srgbClr val="93741C"/>
                </a:solidFill>
              </a:rPr>
              <a:t>2/3 of those affected were Nisei - American born Japanese citizens</a:t>
            </a:r>
          </a:p>
          <a:p>
            <a:pPr lvl="2">
              <a:buBlip>
                <a:blip r:embed="rId2"/>
              </a:buBlip>
              <a:defRPr sz="1800">
                <a:solidFill>
                  <a:srgbClr val="000000"/>
                </a:solidFill>
              </a:defRPr>
            </a:pPr>
            <a:r>
              <a:rPr sz="3600">
                <a:solidFill>
                  <a:srgbClr val="93741C"/>
                </a:solidFill>
              </a:rPr>
              <a:t>Upheld via </a:t>
            </a:r>
            <a:r>
              <a:rPr sz="3600" i="1">
                <a:solidFill>
                  <a:srgbClr val="93741C"/>
                </a:solidFill>
              </a:rPr>
              <a:t>Korematsu v. US</a:t>
            </a:r>
            <a:r>
              <a:rPr sz="3600">
                <a:solidFill>
                  <a:srgbClr val="93741C"/>
                </a:solidFill>
              </a:rPr>
              <a:t> (1944)</a:t>
            </a:r>
          </a:p>
        </p:txBody>
      </p:sp>
      <p:pic>
        <p:nvPicPr>
          <p:cNvPr id="75" name="Instructions_to_japanese.png"/>
          <p:cNvPicPr/>
          <p:nvPr/>
        </p:nvPicPr>
        <p:blipFill>
          <a:blip r:embed="rId3">
            <a:extLst/>
          </a:blip>
          <a:stretch>
            <a:fillRect/>
          </a:stretch>
        </p:blipFill>
        <p:spPr>
          <a:xfrm>
            <a:off x="7417924" y="787400"/>
            <a:ext cx="4437526" cy="541161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4">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7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74">
                                            <p:txEl>
                                              <p:pRg st="4" end="4"/>
                                            </p:txEl>
                                          </p:spTgt>
                                        </p:tgtEl>
                                        <p:attrNameLst>
                                          <p:attrName>style.visibility</p:attrName>
                                        </p:attrNameLst>
                                      </p:cBhvr>
                                      <p:to>
                                        <p:strVal val="visible"/>
                                      </p:to>
                                    </p:set>
                                  </p:childTnLst>
                                </p:cTn>
                              </p:par>
                            </p:childTnLst>
                          </p:cTn>
                        </p:par>
                        <p:par>
                          <p:cTn id="29" fill="hold">
                            <p:stCondLst>
                              <p:cond delay="0"/>
                            </p:stCondLst>
                            <p:childTnLst>
                              <p:par>
                                <p:cTn id="30" presetID="1" presetClass="exit" presetSubtype="0" fill="hold" grpId="3" nodeType="afterEffect">
                                  <p:stCondLst>
                                    <p:cond delay="0"/>
                                  </p:stCondLst>
                                  <p:iterate>
                                    <p:tmAbs val="0"/>
                                  </p:iterate>
                                  <p:childTnLst>
                                    <p:set>
                                      <p:cBhvr>
                                        <p:cTn id="3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1" build="p" bldLvl="5" animBg="1" advAuto="0"/>
      <p:bldP spid="75" grpId="2" animBg="1" advAuto="0"/>
      <p:bldP spid="75"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1587500" y="254000"/>
            <a:ext cx="10464800" cy="1386880"/>
          </a:xfrm>
          <a:prstGeom prst="rect">
            <a:avLst/>
          </a:prstGeom>
        </p:spPr>
        <p:txBody>
          <a:bodyPr/>
          <a:lstStyle>
            <a:lvl1pPr defTabSz="461518">
              <a:defRPr sz="5530" spc="55"/>
            </a:lvl1pPr>
          </a:lstStyle>
          <a:p>
            <a:pPr lvl="0">
              <a:defRPr sz="1800" spc="0">
                <a:solidFill>
                  <a:srgbClr val="000000"/>
                </a:solidFill>
              </a:defRPr>
            </a:pPr>
            <a:r>
              <a:rPr sz="5530" spc="55">
                <a:solidFill>
                  <a:srgbClr val="6E603B"/>
                </a:solidFill>
              </a:rPr>
              <a:t>Fighting and Winning the War</a:t>
            </a:r>
          </a:p>
        </p:txBody>
      </p:sp>
      <p:sp>
        <p:nvSpPr>
          <p:cNvPr id="78" name="Shape 78"/>
          <p:cNvSpPr>
            <a:spLocks noGrp="1"/>
          </p:cNvSpPr>
          <p:nvPr>
            <p:ph type="body" idx="1"/>
          </p:nvPr>
        </p:nvSpPr>
        <p:spPr>
          <a:xfrm>
            <a:off x="1587500" y="1674217"/>
            <a:ext cx="10464800" cy="7088783"/>
          </a:xfrm>
          <a:prstGeom prst="rect">
            <a:avLst/>
          </a:prstGeom>
        </p:spPr>
        <p:txBody>
          <a:bodyPr/>
          <a:lstStyle/>
          <a:p>
            <a:pPr marL="244475" lvl="0" indent="-244475" defTabSz="321310">
              <a:spcBef>
                <a:spcPts val="1900"/>
              </a:spcBef>
              <a:buBlip>
                <a:blip r:embed="rId2"/>
              </a:buBlip>
              <a:defRPr sz="1800">
                <a:solidFill>
                  <a:srgbClr val="000000"/>
                </a:solidFill>
              </a:defRPr>
            </a:pPr>
            <a:r>
              <a:rPr sz="1980">
                <a:solidFill>
                  <a:srgbClr val="943F2B"/>
                </a:solidFill>
              </a:rPr>
              <a:t>Wartime Aims and Tensions</a:t>
            </a:r>
          </a:p>
          <a:p>
            <a:pPr marL="488950" lvl="1" indent="-244475" defTabSz="321310">
              <a:spcBef>
                <a:spcPts val="1900"/>
              </a:spcBef>
              <a:buBlip>
                <a:blip r:embed="rId2"/>
              </a:buBlip>
              <a:defRPr sz="1800">
                <a:solidFill>
                  <a:srgbClr val="000000"/>
                </a:solidFill>
              </a:defRPr>
            </a:pPr>
            <a:r>
              <a:rPr sz="1980">
                <a:solidFill>
                  <a:srgbClr val="93741C"/>
                </a:solidFill>
              </a:rPr>
              <a:t>Big 3 - FDR, Churchill, and Stalin</a:t>
            </a:r>
          </a:p>
          <a:p>
            <a:pPr marL="488950" lvl="1" indent="-244475" defTabSz="321310">
              <a:spcBef>
                <a:spcPts val="1900"/>
              </a:spcBef>
              <a:buBlip>
                <a:blip r:embed="rId2"/>
              </a:buBlip>
              <a:defRPr sz="1800">
                <a:solidFill>
                  <a:srgbClr val="000000"/>
                </a:solidFill>
              </a:defRPr>
            </a:pPr>
            <a:r>
              <a:rPr sz="1980">
                <a:solidFill>
                  <a:srgbClr val="93741C"/>
                </a:solidFill>
              </a:rPr>
              <a:t>Tehran Conference - Churchill and FDR agreed to open a 2nd front in France </a:t>
            </a:r>
          </a:p>
          <a:p>
            <a:pPr marL="244475" lvl="0" indent="-244475" defTabSz="321310">
              <a:spcBef>
                <a:spcPts val="1900"/>
              </a:spcBef>
              <a:buBlip>
                <a:blip r:embed="rId2"/>
              </a:buBlip>
              <a:defRPr sz="1800">
                <a:solidFill>
                  <a:srgbClr val="000000"/>
                </a:solidFill>
              </a:defRPr>
            </a:pPr>
            <a:r>
              <a:rPr sz="1980">
                <a:solidFill>
                  <a:srgbClr val="943F2B"/>
                </a:solidFill>
              </a:rPr>
              <a:t>The War in Europe</a:t>
            </a:r>
          </a:p>
          <a:p>
            <a:pPr marL="488950" lvl="1" indent="-244475" defTabSz="321310">
              <a:spcBef>
                <a:spcPts val="1900"/>
              </a:spcBef>
              <a:buBlip>
                <a:blip r:embed="rId2"/>
              </a:buBlip>
              <a:defRPr sz="1800">
                <a:solidFill>
                  <a:srgbClr val="000000"/>
                </a:solidFill>
              </a:defRPr>
            </a:pPr>
            <a:r>
              <a:rPr sz="1980">
                <a:solidFill>
                  <a:srgbClr val="93741C"/>
                </a:solidFill>
              </a:rPr>
              <a:t>Soviet Union pushed Germany out in 1944</a:t>
            </a:r>
          </a:p>
          <a:p>
            <a:pPr marL="488950" lvl="1" indent="-244475" defTabSz="321310">
              <a:spcBef>
                <a:spcPts val="1900"/>
              </a:spcBef>
              <a:buBlip>
                <a:blip r:embed="rId2"/>
              </a:buBlip>
              <a:defRPr sz="1800">
                <a:solidFill>
                  <a:srgbClr val="000000"/>
                </a:solidFill>
              </a:defRPr>
            </a:pPr>
            <a:r>
              <a:rPr sz="1980">
                <a:solidFill>
                  <a:srgbClr val="607A80"/>
                </a:solidFill>
              </a:rPr>
              <a:t>D-Day:</a:t>
            </a:r>
          </a:p>
          <a:p>
            <a:pPr marL="733425" lvl="2" indent="-244475" defTabSz="321310">
              <a:spcBef>
                <a:spcPts val="1900"/>
              </a:spcBef>
              <a:buBlip>
                <a:blip r:embed="rId2"/>
              </a:buBlip>
              <a:defRPr sz="1800">
                <a:solidFill>
                  <a:srgbClr val="000000"/>
                </a:solidFill>
              </a:defRPr>
            </a:pPr>
            <a:r>
              <a:rPr sz="1980">
                <a:solidFill>
                  <a:srgbClr val="93741C"/>
                </a:solidFill>
              </a:rPr>
              <a:t>June 6, 1944 - invasion of Normandy by allies</a:t>
            </a:r>
          </a:p>
          <a:p>
            <a:pPr marL="733425" lvl="2" indent="-244475" defTabSz="321310">
              <a:spcBef>
                <a:spcPts val="1900"/>
              </a:spcBef>
              <a:buBlip>
                <a:blip r:embed="rId2"/>
              </a:buBlip>
              <a:defRPr sz="1800">
                <a:solidFill>
                  <a:srgbClr val="000000"/>
                </a:solidFill>
              </a:defRPr>
            </a:pPr>
            <a:r>
              <a:rPr sz="1980">
                <a:solidFill>
                  <a:srgbClr val="93741C"/>
                </a:solidFill>
              </a:rPr>
              <a:t>Turning point in the war</a:t>
            </a:r>
          </a:p>
          <a:p>
            <a:pPr marL="488950" lvl="1" indent="-244475" defTabSz="321310">
              <a:spcBef>
                <a:spcPts val="1900"/>
              </a:spcBef>
              <a:buBlip>
                <a:blip r:embed="rId2"/>
              </a:buBlip>
              <a:defRPr sz="1800">
                <a:solidFill>
                  <a:srgbClr val="000000"/>
                </a:solidFill>
              </a:defRPr>
            </a:pPr>
            <a:r>
              <a:rPr sz="1980">
                <a:solidFill>
                  <a:srgbClr val="607A80"/>
                </a:solidFill>
              </a:rPr>
              <a:t>The Holocaust:</a:t>
            </a:r>
          </a:p>
          <a:p>
            <a:pPr marL="733425" lvl="2" indent="-244475" defTabSz="321310">
              <a:spcBef>
                <a:spcPts val="1900"/>
              </a:spcBef>
              <a:buBlip>
                <a:blip r:embed="rId2"/>
              </a:buBlip>
              <a:defRPr sz="1800">
                <a:solidFill>
                  <a:srgbClr val="000000"/>
                </a:solidFill>
              </a:defRPr>
            </a:pPr>
            <a:r>
              <a:rPr sz="1980">
                <a:solidFill>
                  <a:srgbClr val="93741C"/>
                </a:solidFill>
              </a:rPr>
              <a:t>6 million Jews were killed</a:t>
            </a:r>
          </a:p>
          <a:p>
            <a:pPr marL="733425" lvl="2" indent="-244475" defTabSz="321310">
              <a:spcBef>
                <a:spcPts val="1900"/>
              </a:spcBef>
              <a:buBlip>
                <a:blip r:embed="rId2"/>
              </a:buBlip>
              <a:defRPr sz="1800">
                <a:solidFill>
                  <a:srgbClr val="000000"/>
                </a:solidFill>
              </a:defRPr>
            </a:pPr>
            <a:r>
              <a:rPr sz="1980">
                <a:solidFill>
                  <a:srgbClr val="93741C"/>
                </a:solidFill>
              </a:rPr>
              <a:t>SS St. Louis - US turned away a German ship with 1,000 Jewish refugees</a:t>
            </a:r>
          </a:p>
          <a:p>
            <a:pPr marL="733425" lvl="2" indent="-244475" defTabSz="321310">
              <a:spcBef>
                <a:spcPts val="1900"/>
              </a:spcBef>
              <a:buBlip>
                <a:blip r:embed="rId2"/>
              </a:buBlip>
              <a:defRPr sz="1800">
                <a:solidFill>
                  <a:srgbClr val="000000"/>
                </a:solidFill>
              </a:defRPr>
            </a:pPr>
            <a:r>
              <a:rPr sz="1980">
                <a:solidFill>
                  <a:srgbClr val="93741C"/>
                </a:solidFill>
              </a:rPr>
              <a:t>Only 21,000 Jewish refugees were allowed to enter the US during the war</a:t>
            </a:r>
          </a:p>
        </p:txBody>
      </p:sp>
      <p:pic>
        <p:nvPicPr>
          <p:cNvPr id="79" name="728px-Yalta_Conference_(Churchill,_Roosevelt,_Stalin)_(B&amp;W).jpg"/>
          <p:cNvPicPr/>
          <p:nvPr/>
        </p:nvPicPr>
        <p:blipFill>
          <a:blip r:embed="rId3">
            <a:extLst/>
          </a:blip>
          <a:stretch>
            <a:fillRect/>
          </a:stretch>
        </p:blipFill>
        <p:spPr>
          <a:xfrm>
            <a:off x="8029204" y="3582811"/>
            <a:ext cx="4709313" cy="387483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8">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8">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2" nodeType="afterEffect">
                                  <p:stCondLst>
                                    <p:cond delay="0"/>
                                  </p:stCondLst>
                                  <p:iterate>
                                    <p:tmAbs val="0"/>
                                  </p:iterate>
                                  <p:childTnLst>
                                    <p:set>
                                      <p:cBhvr>
                                        <p:cTn id="15" fill="hold"/>
                                        <p:tgtEl>
                                          <p:spTgt spid="7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7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7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78">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78">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78">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78">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iterate>
                                    <p:tmAbs val="0"/>
                                  </p:iterate>
                                  <p:childTnLst>
                                    <p:set>
                                      <p:cBhvr>
                                        <p:cTn id="43" fill="hold"/>
                                        <p:tgtEl>
                                          <p:spTgt spid="78">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iterate>
                                    <p:tmAbs val="0"/>
                                  </p:iterate>
                                  <p:childTnLst>
                                    <p:set>
                                      <p:cBhvr>
                                        <p:cTn id="47" fill="hold"/>
                                        <p:tgtEl>
                                          <p:spTgt spid="78">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iterate>
                                    <p:tmAbs val="0"/>
                                  </p:iterate>
                                  <p:childTnLst>
                                    <p:set>
                                      <p:cBhvr>
                                        <p:cTn id="51" fill="hold"/>
                                        <p:tgtEl>
                                          <p:spTgt spid="78">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iterate>
                                    <p:tmAbs val="0"/>
                                  </p:iterate>
                                  <p:childTnLst>
                                    <p:set>
                                      <p:cBhvr>
                                        <p:cTn id="55" fill="hold"/>
                                        <p:tgtEl>
                                          <p:spTgt spid="7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1" build="p" bldLvl="5" animBg="1" advAuto="0"/>
      <p:bldP spid="79"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1587500" y="254000"/>
            <a:ext cx="10464800" cy="1386880"/>
          </a:xfrm>
          <a:prstGeom prst="rect">
            <a:avLst/>
          </a:prstGeom>
        </p:spPr>
        <p:txBody>
          <a:bodyPr/>
          <a:lstStyle>
            <a:lvl1pPr defTabSz="461518">
              <a:defRPr sz="5530" spc="55"/>
            </a:lvl1pPr>
          </a:lstStyle>
          <a:p>
            <a:pPr lvl="0">
              <a:defRPr sz="1800" spc="0">
                <a:solidFill>
                  <a:srgbClr val="000000"/>
                </a:solidFill>
              </a:defRPr>
            </a:pPr>
            <a:r>
              <a:rPr sz="5530" spc="55">
                <a:solidFill>
                  <a:srgbClr val="6E603B"/>
                </a:solidFill>
              </a:rPr>
              <a:t>Fighting and Winning the War</a:t>
            </a:r>
          </a:p>
        </p:txBody>
      </p:sp>
      <p:sp>
        <p:nvSpPr>
          <p:cNvPr id="82" name="Shape 82"/>
          <p:cNvSpPr>
            <a:spLocks noGrp="1"/>
          </p:cNvSpPr>
          <p:nvPr>
            <p:ph type="body" idx="1"/>
          </p:nvPr>
        </p:nvSpPr>
        <p:spPr>
          <a:xfrm>
            <a:off x="1587500" y="1674217"/>
            <a:ext cx="10464800" cy="7088783"/>
          </a:xfrm>
          <a:prstGeom prst="rect">
            <a:avLst/>
          </a:prstGeom>
        </p:spPr>
        <p:txBody>
          <a:bodyPr/>
          <a:lstStyle/>
          <a:p>
            <a:pPr marL="244475" lvl="0" indent="-244475" defTabSz="321310">
              <a:spcBef>
                <a:spcPts val="1900"/>
              </a:spcBef>
              <a:buBlip>
                <a:blip r:embed="rId2"/>
              </a:buBlip>
              <a:defRPr sz="1800">
                <a:solidFill>
                  <a:srgbClr val="000000"/>
                </a:solidFill>
              </a:defRPr>
            </a:pPr>
            <a:r>
              <a:rPr sz="1980">
                <a:solidFill>
                  <a:srgbClr val="943F2B"/>
                </a:solidFill>
              </a:rPr>
              <a:t>The War in the Pacific</a:t>
            </a:r>
          </a:p>
          <a:p>
            <a:pPr marL="488950" lvl="1" indent="-244475" defTabSz="321310">
              <a:spcBef>
                <a:spcPts val="1900"/>
              </a:spcBef>
              <a:buBlip>
                <a:blip r:embed="rId2"/>
              </a:buBlip>
              <a:defRPr sz="1800">
                <a:solidFill>
                  <a:srgbClr val="000000"/>
                </a:solidFill>
              </a:defRPr>
            </a:pPr>
            <a:r>
              <a:rPr sz="1980">
                <a:solidFill>
                  <a:srgbClr val="93741C"/>
                </a:solidFill>
              </a:rPr>
              <a:t>Battle of Midway - turning point in the Pacific War</a:t>
            </a:r>
          </a:p>
          <a:p>
            <a:pPr marL="488950" lvl="1" indent="-244475" defTabSz="321310">
              <a:spcBef>
                <a:spcPts val="1900"/>
              </a:spcBef>
              <a:buBlip>
                <a:blip r:embed="rId2"/>
              </a:buBlip>
              <a:defRPr sz="1800">
                <a:solidFill>
                  <a:srgbClr val="000000"/>
                </a:solidFill>
              </a:defRPr>
            </a:pPr>
            <a:r>
              <a:rPr sz="1980">
                <a:solidFill>
                  <a:srgbClr val="93741C"/>
                </a:solidFill>
              </a:rPr>
              <a:t>Yalta Conference - last meeting of the Big 3</a:t>
            </a:r>
          </a:p>
          <a:p>
            <a:pPr marL="244475" lvl="0" indent="-244475" defTabSz="321310">
              <a:spcBef>
                <a:spcPts val="1900"/>
              </a:spcBef>
              <a:buBlip>
                <a:blip r:embed="rId2"/>
              </a:buBlip>
              <a:defRPr sz="1800">
                <a:solidFill>
                  <a:srgbClr val="000000"/>
                </a:solidFill>
              </a:defRPr>
            </a:pPr>
            <a:r>
              <a:rPr sz="1980">
                <a:solidFill>
                  <a:srgbClr val="943F2B"/>
                </a:solidFill>
              </a:rPr>
              <a:t>The Atomic Bomb and the End of the War</a:t>
            </a:r>
          </a:p>
          <a:p>
            <a:pPr marL="488950" lvl="1" indent="-244475" defTabSz="321310">
              <a:spcBef>
                <a:spcPts val="1900"/>
              </a:spcBef>
              <a:buBlip>
                <a:blip r:embed="rId2"/>
              </a:buBlip>
              <a:defRPr sz="1800">
                <a:solidFill>
                  <a:srgbClr val="000000"/>
                </a:solidFill>
              </a:defRPr>
            </a:pPr>
            <a:r>
              <a:rPr sz="1980">
                <a:solidFill>
                  <a:srgbClr val="93741C"/>
                </a:solidFill>
              </a:rPr>
              <a:t>Manhattan Project - $2 billion project to build the atomic bomb - J. Robert Oppenheimer</a:t>
            </a:r>
          </a:p>
          <a:p>
            <a:pPr marL="488950" lvl="1" indent="-244475" defTabSz="321310">
              <a:spcBef>
                <a:spcPts val="1900"/>
              </a:spcBef>
              <a:buBlip>
                <a:blip r:embed="rId2"/>
              </a:buBlip>
              <a:defRPr sz="1800">
                <a:solidFill>
                  <a:srgbClr val="000000"/>
                </a:solidFill>
              </a:defRPr>
            </a:pPr>
            <a:r>
              <a:rPr sz="1980">
                <a:solidFill>
                  <a:srgbClr val="93741C"/>
                </a:solidFill>
              </a:rPr>
              <a:t>July 16, 1945 - Trinity Test in NM</a:t>
            </a:r>
          </a:p>
          <a:p>
            <a:pPr marL="488950" lvl="1" indent="-244475" defTabSz="321310">
              <a:spcBef>
                <a:spcPts val="1900"/>
              </a:spcBef>
              <a:buBlip>
                <a:blip r:embed="rId2"/>
              </a:buBlip>
              <a:defRPr sz="1800">
                <a:solidFill>
                  <a:srgbClr val="000000"/>
                </a:solidFill>
              </a:defRPr>
            </a:pPr>
            <a:r>
              <a:rPr sz="1980">
                <a:solidFill>
                  <a:srgbClr val="93741C"/>
                </a:solidFill>
              </a:rPr>
              <a:t>Hiroshima (August 6) and Nagasaki (August 9)</a:t>
            </a:r>
          </a:p>
          <a:p>
            <a:pPr marL="733425" lvl="2" indent="-244475" defTabSz="321310">
              <a:spcBef>
                <a:spcPts val="1900"/>
              </a:spcBef>
              <a:buBlip>
                <a:blip r:embed="rId2"/>
              </a:buBlip>
              <a:defRPr sz="1800">
                <a:solidFill>
                  <a:srgbClr val="000000"/>
                </a:solidFill>
              </a:defRPr>
            </a:pPr>
            <a:r>
              <a:rPr sz="1980">
                <a:solidFill>
                  <a:srgbClr val="93741C"/>
                </a:solidFill>
              </a:rPr>
              <a:t>Many believed a Japanese invasion would cost up to a million Allied lives</a:t>
            </a:r>
          </a:p>
          <a:p>
            <a:pPr marL="488950" lvl="1" indent="-244475" defTabSz="321310">
              <a:spcBef>
                <a:spcPts val="1900"/>
              </a:spcBef>
              <a:buBlip>
                <a:blip r:embed="rId2"/>
              </a:buBlip>
              <a:defRPr sz="1800">
                <a:solidFill>
                  <a:srgbClr val="000000"/>
                </a:solidFill>
              </a:defRPr>
            </a:pPr>
            <a:r>
              <a:rPr sz="1980">
                <a:solidFill>
                  <a:srgbClr val="93741C"/>
                </a:solidFill>
              </a:rPr>
              <a:t>Potsdam Conference (July, 1945) - Allies called for unconditional surrender of Japan</a:t>
            </a:r>
          </a:p>
          <a:p>
            <a:pPr marL="244475" lvl="0" indent="-244475" defTabSz="321310">
              <a:spcBef>
                <a:spcPts val="1900"/>
              </a:spcBef>
              <a:buBlip>
                <a:blip r:embed="rId2"/>
              </a:buBlip>
              <a:defRPr sz="1800">
                <a:solidFill>
                  <a:srgbClr val="000000"/>
                </a:solidFill>
              </a:defRPr>
            </a:pPr>
            <a:r>
              <a:rPr sz="1980">
                <a:solidFill>
                  <a:srgbClr val="943F2B"/>
                </a:solidFill>
              </a:rPr>
              <a:t>The Toll of the War</a:t>
            </a:r>
          </a:p>
          <a:p>
            <a:pPr marL="488950" lvl="1" indent="-244475" defTabSz="321310">
              <a:spcBef>
                <a:spcPts val="1900"/>
              </a:spcBef>
              <a:buBlip>
                <a:blip r:embed="rId2"/>
              </a:buBlip>
              <a:defRPr sz="1800">
                <a:solidFill>
                  <a:srgbClr val="000000"/>
                </a:solidFill>
              </a:defRPr>
            </a:pPr>
            <a:r>
              <a:rPr sz="1980">
                <a:solidFill>
                  <a:srgbClr val="93741C"/>
                </a:solidFill>
              </a:rPr>
              <a:t>50 million people were killed worldwide</a:t>
            </a:r>
          </a:p>
          <a:p>
            <a:pPr marL="488950" lvl="1" indent="-244475" defTabSz="321310">
              <a:spcBef>
                <a:spcPts val="1900"/>
              </a:spcBef>
              <a:buBlip>
                <a:blip r:embed="rId2"/>
              </a:buBlip>
              <a:defRPr sz="1800">
                <a:solidFill>
                  <a:srgbClr val="000000"/>
                </a:solidFill>
              </a:defRPr>
            </a:pPr>
            <a:r>
              <a:rPr sz="1980">
                <a:solidFill>
                  <a:srgbClr val="93741C"/>
                </a:solidFill>
              </a:rPr>
              <a:t>100 million were wounded</a:t>
            </a:r>
          </a:p>
        </p:txBody>
      </p:sp>
      <p:sp>
        <p:nvSpPr>
          <p:cNvPr id="83" name="Shape 83"/>
          <p:cNvSpPr/>
          <p:nvPr/>
        </p:nvSpPr>
        <p:spPr>
          <a:xfrm>
            <a:off x="9092902" y="1130299"/>
            <a:ext cx="3732709" cy="3022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457200" indent="-457200" algn="l" defTabSz="457200">
              <a:spcBef>
                <a:spcPts val="1600"/>
              </a:spcBef>
              <a:tabLst>
                <a:tab pos="139700" algn="l"/>
                <a:tab pos="457200" algn="l"/>
              </a:tabLst>
              <a:defRPr sz="1800">
                <a:solidFill>
                  <a:srgbClr val="A8AB65"/>
                </a:solidFill>
                <a:latin typeface="Times"/>
                <a:ea typeface="Times"/>
                <a:cs typeface="Times"/>
                <a:sym typeface="Times"/>
              </a:defRPr>
            </a:lvl1pPr>
          </a:lstStyle>
          <a:p>
            <a:pPr lvl="0">
              <a:defRPr>
                <a:solidFill>
                  <a:srgbClr val="000000"/>
                </a:solidFill>
              </a:defRPr>
            </a:pPr>
            <a:r>
              <a:rPr>
                <a:solidFill>
                  <a:srgbClr val="A8AB65"/>
                </a:solidFill>
              </a:rPr>
              <a:t>	Key Concept 7.3, III, C. The United States and its allies achieved victory over the Axis powers through a combination of factors, including allied political and military cooperation, industrial production, technological and scientific advances, and popular commitment to advancing democratic ideals. </a:t>
            </a:r>
          </a:p>
        </p:txBody>
      </p:sp>
      <p:pic>
        <p:nvPicPr>
          <p:cNvPr id="84" name="Trinity_Test_Fireball_16ms.jpg"/>
          <p:cNvPicPr/>
          <p:nvPr/>
        </p:nvPicPr>
        <p:blipFill>
          <a:blip r:embed="rId3">
            <a:extLst/>
          </a:blip>
          <a:stretch>
            <a:fillRect/>
          </a:stretch>
        </p:blipFill>
        <p:spPr>
          <a:xfrm>
            <a:off x="2238415" y="1695450"/>
            <a:ext cx="4486235" cy="30226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2">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8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8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8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82">
                                            <p:txEl>
                                              <p:pRg st="5" end="5"/>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2" nodeType="afterEffect">
                                  <p:stCondLst>
                                    <p:cond delay="0"/>
                                  </p:stCondLst>
                                  <p:iterate>
                                    <p:tmAbs val="0"/>
                                  </p:iterate>
                                  <p:childTnLst>
                                    <p:set>
                                      <p:cBhvr>
                                        <p:cTn id="31" fill="hold"/>
                                        <p:tgtEl>
                                          <p:spTgt spid="8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82">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82">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iterate>
                                    <p:tmAbs val="0"/>
                                  </p:iterate>
                                  <p:childTnLst>
                                    <p:set>
                                      <p:cBhvr>
                                        <p:cTn id="43" fill="hold"/>
                                        <p:tgtEl>
                                          <p:spTgt spid="82">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iterate>
                                    <p:tmAbs val="0"/>
                                  </p:iterate>
                                  <p:childTnLst>
                                    <p:set>
                                      <p:cBhvr>
                                        <p:cTn id="47" fill="hold"/>
                                        <p:tgtEl>
                                          <p:spTgt spid="82">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iterate>
                                    <p:tmAbs val="0"/>
                                  </p:iterate>
                                  <p:childTnLst>
                                    <p:set>
                                      <p:cBhvr>
                                        <p:cTn id="51" fill="hold"/>
                                        <p:tgtEl>
                                          <p:spTgt spid="82">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iterate>
                                    <p:tmAbs val="0"/>
                                  </p:iterate>
                                  <p:childTnLst>
                                    <p:set>
                                      <p:cBhvr>
                                        <p:cTn id="55" fill="hold"/>
                                        <p:tgtEl>
                                          <p:spTgt spid="82">
                                            <p:txEl>
                                              <p:pRg st="11" end="11"/>
                                            </p:txEl>
                                          </p:spTgt>
                                        </p:tgtEl>
                                        <p:attrNameLst>
                                          <p:attrName>style.visibility</p:attrName>
                                        </p:attrNameLst>
                                      </p:cBhvr>
                                      <p:to>
                                        <p:strVal val="visible"/>
                                      </p:to>
                                    </p:set>
                                  </p:childTnLst>
                                </p:cTn>
                              </p:par>
                            </p:childTnLst>
                          </p:cTn>
                        </p:par>
                        <p:par>
                          <p:cTn id="56" fill="hold">
                            <p:stCondLst>
                              <p:cond delay="0"/>
                            </p:stCondLst>
                            <p:childTnLst>
                              <p:par>
                                <p:cTn id="57" presetID="1" presetClass="exit" presetSubtype="0" fill="hold" grpId="3" nodeType="afterEffect">
                                  <p:stCondLst>
                                    <p:cond delay="0"/>
                                  </p:stCondLst>
                                  <p:iterate>
                                    <p:tmAbs val="0"/>
                                  </p:iterate>
                                  <p:childTnLst>
                                    <p:set>
                                      <p:cBhvr>
                                        <p:cTn id="58" fill="hold">
                                          <p:stCondLst>
                                            <p:cond delay="0"/>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1" build="p" bldLvl="5" animBg="1" advAuto="0"/>
      <p:bldP spid="84" grpId="2" animBg="1" advAuto="0"/>
      <p:bldP spid="84"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prstGeom prst="rect">
            <a:avLst/>
          </a:prstGeom>
        </p:spPr>
        <p:txBody>
          <a:bodyPr/>
          <a:lstStyle/>
          <a:p>
            <a:pPr lvl="0">
              <a:defRPr sz="1800" spc="0">
                <a:solidFill>
                  <a:srgbClr val="000000"/>
                </a:solidFill>
              </a:defRPr>
            </a:pPr>
            <a:r>
              <a:rPr sz="7000" spc="70">
                <a:solidFill>
                  <a:srgbClr val="6E603B"/>
                </a:solidFill>
              </a:rPr>
              <a:t>Quick Recap</a:t>
            </a:r>
          </a:p>
        </p:txBody>
      </p:sp>
      <p:sp>
        <p:nvSpPr>
          <p:cNvPr id="87" name="Shape 87"/>
          <p:cNvSpPr>
            <a:spLocks noGrp="1"/>
          </p:cNvSpPr>
          <p:nvPr>
            <p:ph type="body" idx="1"/>
          </p:nvPr>
        </p:nvSpPr>
        <p:spPr>
          <a:prstGeom prst="rect">
            <a:avLst/>
          </a:prstGeom>
        </p:spPr>
        <p:txBody>
          <a:bodyPr/>
          <a:lstStyle/>
          <a:p>
            <a:pPr marL="328929" lvl="0" indent="-328929" defTabSz="432308">
              <a:spcBef>
                <a:spcPts val="2600"/>
              </a:spcBef>
              <a:buBlip>
                <a:blip r:embed="rId2"/>
              </a:buBlip>
              <a:defRPr sz="1800">
                <a:solidFill>
                  <a:srgbClr val="000000"/>
                </a:solidFill>
              </a:defRPr>
            </a:pPr>
            <a:r>
              <a:rPr sz="2664">
                <a:solidFill>
                  <a:srgbClr val="93741C"/>
                </a:solidFill>
              </a:rPr>
              <a:t>Appeasement - Munich Conference</a:t>
            </a:r>
          </a:p>
          <a:p>
            <a:pPr marL="328929" lvl="0" indent="-328929" defTabSz="432308">
              <a:spcBef>
                <a:spcPts val="2600"/>
              </a:spcBef>
              <a:buBlip>
                <a:blip r:embed="rId2"/>
              </a:buBlip>
              <a:defRPr sz="1800">
                <a:solidFill>
                  <a:srgbClr val="000000"/>
                </a:solidFill>
              </a:defRPr>
            </a:pPr>
            <a:r>
              <a:rPr sz="2664">
                <a:solidFill>
                  <a:srgbClr val="93741C"/>
                </a:solidFill>
              </a:rPr>
              <a:t>Isolationists vs. Interventionists</a:t>
            </a:r>
          </a:p>
          <a:p>
            <a:pPr marL="328929" lvl="0" indent="-328929" defTabSz="432308">
              <a:spcBef>
                <a:spcPts val="2600"/>
              </a:spcBef>
              <a:buBlip>
                <a:blip r:embed="rId2"/>
              </a:buBlip>
              <a:defRPr sz="1800">
                <a:solidFill>
                  <a:srgbClr val="000000"/>
                </a:solidFill>
              </a:defRPr>
            </a:pPr>
            <a:r>
              <a:rPr sz="2664">
                <a:solidFill>
                  <a:srgbClr val="93741C"/>
                </a:solidFill>
              </a:rPr>
              <a:t>Atlantic Charter</a:t>
            </a:r>
          </a:p>
          <a:p>
            <a:pPr marL="328929" lvl="0" indent="-328929" defTabSz="432308">
              <a:spcBef>
                <a:spcPts val="2600"/>
              </a:spcBef>
              <a:buBlip>
                <a:blip r:embed="rId2"/>
              </a:buBlip>
              <a:defRPr sz="1800">
                <a:solidFill>
                  <a:srgbClr val="000000"/>
                </a:solidFill>
              </a:defRPr>
            </a:pPr>
            <a:r>
              <a:rPr sz="2664">
                <a:solidFill>
                  <a:srgbClr val="93741C"/>
                </a:solidFill>
              </a:rPr>
              <a:t>Opportunities for women and minorities in the war</a:t>
            </a:r>
          </a:p>
          <a:p>
            <a:pPr marL="328929" lvl="0" indent="-328929" defTabSz="432308">
              <a:spcBef>
                <a:spcPts val="2600"/>
              </a:spcBef>
              <a:buBlip>
                <a:blip r:embed="rId2"/>
              </a:buBlip>
              <a:defRPr sz="1800">
                <a:solidFill>
                  <a:srgbClr val="000000"/>
                </a:solidFill>
              </a:defRPr>
            </a:pPr>
            <a:r>
              <a:rPr sz="2664">
                <a:solidFill>
                  <a:srgbClr val="93741C"/>
                </a:solidFill>
              </a:rPr>
              <a:t>Double V Campaign</a:t>
            </a:r>
          </a:p>
          <a:p>
            <a:pPr marL="328929" lvl="0" indent="-328929" defTabSz="432308">
              <a:spcBef>
                <a:spcPts val="2600"/>
              </a:spcBef>
              <a:buBlip>
                <a:blip r:embed="rId2"/>
              </a:buBlip>
              <a:defRPr sz="1800">
                <a:solidFill>
                  <a:srgbClr val="000000"/>
                </a:solidFill>
              </a:defRPr>
            </a:pPr>
            <a:r>
              <a:rPr sz="2664">
                <a:solidFill>
                  <a:srgbClr val="93741C"/>
                </a:solidFill>
              </a:rPr>
              <a:t>Zoot Suit Riots</a:t>
            </a:r>
          </a:p>
          <a:p>
            <a:pPr marL="328929" lvl="0" indent="-328929" defTabSz="432308">
              <a:spcBef>
                <a:spcPts val="2600"/>
              </a:spcBef>
              <a:buBlip>
                <a:blip r:embed="rId2"/>
              </a:buBlip>
              <a:defRPr sz="1800">
                <a:solidFill>
                  <a:srgbClr val="000000"/>
                </a:solidFill>
              </a:defRPr>
            </a:pPr>
            <a:r>
              <a:rPr sz="2664">
                <a:solidFill>
                  <a:srgbClr val="93741C"/>
                </a:solidFill>
              </a:rPr>
              <a:t>Internment of Japanese Americans</a:t>
            </a:r>
          </a:p>
          <a:p>
            <a:pPr marL="328929" lvl="0" indent="-328929" defTabSz="432308">
              <a:spcBef>
                <a:spcPts val="2600"/>
              </a:spcBef>
              <a:buBlip>
                <a:blip r:embed="rId2"/>
              </a:buBlip>
              <a:defRPr sz="1800">
                <a:solidFill>
                  <a:srgbClr val="000000"/>
                </a:solidFill>
              </a:defRPr>
            </a:pPr>
            <a:r>
              <a:rPr sz="2664">
                <a:solidFill>
                  <a:srgbClr val="93741C"/>
                </a:solidFill>
              </a:rPr>
              <a:t>Dropping of the atomic bomb</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7">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8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8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8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pPr lvl="0">
              <a:defRPr sz="1800" spc="0">
                <a:solidFill>
                  <a:srgbClr val="000000"/>
                </a:solidFill>
              </a:defRPr>
            </a:pPr>
            <a:r>
              <a:rPr sz="7000" spc="70">
                <a:solidFill>
                  <a:srgbClr val="6E603B"/>
                </a:solidFill>
              </a:rPr>
              <a:t>See You Back Here For Chapter 25!</a:t>
            </a:r>
          </a:p>
        </p:txBody>
      </p:sp>
      <p:sp>
        <p:nvSpPr>
          <p:cNvPr id="90" name="Shape 90"/>
          <p:cNvSpPr>
            <a:spLocks noGrp="1"/>
          </p:cNvSpPr>
          <p:nvPr>
            <p:ph type="body" idx="1"/>
          </p:nvPr>
        </p:nvSpPr>
        <p:spPr>
          <a:prstGeom prst="rect">
            <a:avLst/>
          </a:prstGeom>
        </p:spPr>
        <p:txBody>
          <a:bodyPr/>
          <a:lstStyle/>
          <a:p>
            <a:pPr lvl="0">
              <a:buBlip>
                <a:blip r:embed="rId2"/>
              </a:buBlip>
              <a:defRPr sz="1800">
                <a:solidFill>
                  <a:srgbClr val="000000"/>
                </a:solidFill>
              </a:defRPr>
            </a:pPr>
            <a:r>
              <a:rPr sz="3200">
                <a:solidFill>
                  <a:srgbClr val="93741C"/>
                </a:solidFill>
              </a:rPr>
              <a:t>Thanks for watching!</a:t>
            </a:r>
          </a:p>
          <a:p>
            <a:pPr lvl="0">
              <a:buBlip>
                <a:blip r:embed="rId2"/>
              </a:buBlip>
              <a:defRPr sz="1800">
                <a:solidFill>
                  <a:srgbClr val="000000"/>
                </a:solidFill>
              </a:defRPr>
            </a:pPr>
            <a:r>
              <a:rPr sz="3200">
                <a:solidFill>
                  <a:srgbClr val="93741C"/>
                </a:solidFill>
              </a:rPr>
              <a:t>Please subscribe and share</a:t>
            </a:r>
          </a:p>
          <a:p>
            <a:pPr lvl="0">
              <a:buBlip>
                <a:blip r:embed="rId2"/>
              </a:buBlip>
              <a:defRPr sz="1800">
                <a:solidFill>
                  <a:srgbClr val="000000"/>
                </a:solidFill>
              </a:defRPr>
            </a:pPr>
            <a:r>
              <a:rPr sz="3200">
                <a:solidFill>
                  <a:srgbClr val="93741C"/>
                </a:solidFill>
              </a:rPr>
              <a:t>Check out videos in the description</a:t>
            </a:r>
          </a:p>
          <a:p>
            <a:pPr lvl="0">
              <a:buBlip>
                <a:blip r:embed="rId2"/>
              </a:buBlip>
              <a:defRPr sz="1800">
                <a:solidFill>
                  <a:srgbClr val="000000"/>
                </a:solidFill>
              </a:defRPr>
            </a:pPr>
            <a:r>
              <a:rPr sz="3200">
                <a:solidFill>
                  <a:srgbClr val="93741C"/>
                </a:solidFill>
              </a:rPr>
              <a:t>Good luck on all your tests!</a:t>
            </a:r>
          </a:p>
        </p:txBody>
      </p:sp>
      <p:pic>
        <p:nvPicPr>
          <p:cNvPr id="91" name="501px-Joseph_McCarthy.jpg"/>
          <p:cNvPicPr/>
          <p:nvPr/>
        </p:nvPicPr>
        <p:blipFill>
          <a:blip r:embed="rId3">
            <a:extLst/>
          </a:blip>
          <a:stretch>
            <a:fillRect/>
          </a:stretch>
        </p:blipFill>
        <p:spPr>
          <a:xfrm>
            <a:off x="7982211" y="3117850"/>
            <a:ext cx="4146056" cy="495706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xfrm>
            <a:off x="1587500" y="254000"/>
            <a:ext cx="10464800" cy="1386880"/>
          </a:xfrm>
          <a:prstGeom prst="rect">
            <a:avLst/>
          </a:prstGeom>
        </p:spPr>
        <p:txBody>
          <a:bodyPr/>
          <a:lstStyle/>
          <a:p>
            <a:pPr lvl="0">
              <a:defRPr sz="1800" spc="0">
                <a:solidFill>
                  <a:srgbClr val="000000"/>
                </a:solidFill>
              </a:defRPr>
            </a:pPr>
            <a:r>
              <a:rPr sz="7000" spc="70">
                <a:solidFill>
                  <a:srgbClr val="6E603B"/>
                </a:solidFill>
              </a:rPr>
              <a:t>The Road To War</a:t>
            </a:r>
          </a:p>
        </p:txBody>
      </p:sp>
      <p:sp>
        <p:nvSpPr>
          <p:cNvPr id="36" name="Shape 36"/>
          <p:cNvSpPr>
            <a:spLocks noGrp="1"/>
          </p:cNvSpPr>
          <p:nvPr>
            <p:ph type="body" idx="1"/>
          </p:nvPr>
        </p:nvSpPr>
        <p:spPr>
          <a:xfrm>
            <a:off x="1587500" y="1674217"/>
            <a:ext cx="10464800" cy="7088783"/>
          </a:xfrm>
          <a:prstGeom prst="rect">
            <a:avLst/>
          </a:prstGeom>
        </p:spPr>
        <p:txBody>
          <a:bodyPr/>
          <a:lstStyle/>
          <a:p>
            <a:pPr marL="244475" lvl="0" indent="-244475" defTabSz="321310">
              <a:spcBef>
                <a:spcPts val="1900"/>
              </a:spcBef>
              <a:buBlip>
                <a:blip r:embed="rId2"/>
              </a:buBlip>
              <a:defRPr sz="1800">
                <a:solidFill>
                  <a:srgbClr val="000000"/>
                </a:solidFill>
              </a:defRPr>
            </a:pPr>
            <a:r>
              <a:rPr sz="1980">
                <a:solidFill>
                  <a:srgbClr val="943F2B"/>
                </a:solidFill>
              </a:rPr>
              <a:t>The Rise of Fascism</a:t>
            </a:r>
          </a:p>
          <a:p>
            <a:pPr marL="488950" lvl="1" indent="-244475" defTabSz="321310">
              <a:spcBef>
                <a:spcPts val="1900"/>
              </a:spcBef>
              <a:buBlip>
                <a:blip r:embed="rId2"/>
              </a:buBlip>
              <a:defRPr sz="1800">
                <a:solidFill>
                  <a:srgbClr val="000000"/>
                </a:solidFill>
              </a:defRPr>
            </a:pPr>
            <a:r>
              <a:rPr sz="1980">
                <a:solidFill>
                  <a:srgbClr val="93741C"/>
                </a:solidFill>
              </a:rPr>
              <a:t>Authoritarian government with nationalism and militarism</a:t>
            </a:r>
          </a:p>
          <a:p>
            <a:pPr marL="488950" lvl="1" indent="-244475" defTabSz="321310">
              <a:spcBef>
                <a:spcPts val="1900"/>
              </a:spcBef>
              <a:buBlip>
                <a:blip r:embed="rId2"/>
              </a:buBlip>
              <a:defRPr sz="1800">
                <a:solidFill>
                  <a:srgbClr val="000000"/>
                </a:solidFill>
              </a:defRPr>
            </a:pPr>
            <a:r>
              <a:rPr sz="1980">
                <a:solidFill>
                  <a:srgbClr val="607A80"/>
                </a:solidFill>
              </a:rPr>
              <a:t>Japan and Italy:</a:t>
            </a:r>
          </a:p>
          <a:p>
            <a:pPr marL="733425" lvl="2" indent="-244475" defTabSz="321310">
              <a:spcBef>
                <a:spcPts val="1900"/>
              </a:spcBef>
              <a:buBlip>
                <a:blip r:embed="rId2"/>
              </a:buBlip>
              <a:defRPr sz="1800">
                <a:solidFill>
                  <a:srgbClr val="000000"/>
                </a:solidFill>
              </a:defRPr>
            </a:pPr>
            <a:r>
              <a:rPr sz="1980">
                <a:solidFill>
                  <a:srgbClr val="93741C"/>
                </a:solidFill>
              </a:rPr>
              <a:t>Japan expanded due to a need for raw materials and markets</a:t>
            </a:r>
          </a:p>
          <a:p>
            <a:pPr marL="977900" lvl="3" indent="-244475" defTabSz="321310">
              <a:spcBef>
                <a:spcPts val="1900"/>
              </a:spcBef>
              <a:buBlip>
                <a:blip r:embed="rId2"/>
              </a:buBlip>
              <a:defRPr sz="1800">
                <a:solidFill>
                  <a:srgbClr val="000000"/>
                </a:solidFill>
              </a:defRPr>
            </a:pPr>
            <a:r>
              <a:rPr sz="1980">
                <a:solidFill>
                  <a:srgbClr val="93741C"/>
                </a:solidFill>
              </a:rPr>
              <a:t>Invasion of Manchuria in 1931</a:t>
            </a:r>
          </a:p>
          <a:p>
            <a:pPr marL="733425" lvl="2" indent="-244475" defTabSz="321310">
              <a:spcBef>
                <a:spcPts val="1900"/>
              </a:spcBef>
              <a:buBlip>
                <a:blip r:embed="rId2"/>
              </a:buBlip>
              <a:defRPr sz="1800">
                <a:solidFill>
                  <a:srgbClr val="000000"/>
                </a:solidFill>
              </a:defRPr>
            </a:pPr>
            <a:r>
              <a:rPr sz="1980">
                <a:solidFill>
                  <a:srgbClr val="93741C"/>
                </a:solidFill>
              </a:rPr>
              <a:t>Italy invaded Ethiopia</a:t>
            </a:r>
          </a:p>
          <a:p>
            <a:pPr marL="733425" lvl="2" indent="-244475" defTabSz="321310">
              <a:spcBef>
                <a:spcPts val="1900"/>
              </a:spcBef>
              <a:buBlip>
                <a:blip r:embed="rId2"/>
              </a:buBlip>
              <a:defRPr sz="1800">
                <a:solidFill>
                  <a:srgbClr val="000000"/>
                </a:solidFill>
              </a:defRPr>
            </a:pPr>
            <a:r>
              <a:rPr sz="1980">
                <a:solidFill>
                  <a:srgbClr val="93741C"/>
                </a:solidFill>
              </a:rPr>
              <a:t>League of Nations did not intervene in either case</a:t>
            </a:r>
          </a:p>
          <a:p>
            <a:pPr marL="488950" lvl="1" indent="-244475" defTabSz="321310">
              <a:spcBef>
                <a:spcPts val="1900"/>
              </a:spcBef>
              <a:buBlip>
                <a:blip r:embed="rId2"/>
              </a:buBlip>
              <a:defRPr sz="1800">
                <a:solidFill>
                  <a:srgbClr val="000000"/>
                </a:solidFill>
              </a:defRPr>
            </a:pPr>
            <a:r>
              <a:rPr sz="1980">
                <a:solidFill>
                  <a:srgbClr val="607A80"/>
                </a:solidFill>
              </a:rPr>
              <a:t>Hitler’s Germany:</a:t>
            </a:r>
          </a:p>
          <a:p>
            <a:pPr marL="733425" lvl="2" indent="-244475" defTabSz="321310">
              <a:spcBef>
                <a:spcPts val="1900"/>
              </a:spcBef>
              <a:buBlip>
                <a:blip r:embed="rId2"/>
              </a:buBlip>
              <a:defRPr sz="1800">
                <a:solidFill>
                  <a:srgbClr val="000000"/>
                </a:solidFill>
              </a:defRPr>
            </a:pPr>
            <a:r>
              <a:rPr sz="1980">
                <a:solidFill>
                  <a:srgbClr val="93741C"/>
                </a:solidFill>
              </a:rPr>
              <a:t>Hitler was granted dictator powers</a:t>
            </a:r>
          </a:p>
          <a:p>
            <a:pPr marL="733425" lvl="2" indent="-244475" defTabSz="321310">
              <a:spcBef>
                <a:spcPts val="1900"/>
              </a:spcBef>
              <a:buBlip>
                <a:blip r:embed="rId2"/>
              </a:buBlip>
              <a:defRPr sz="1800">
                <a:solidFill>
                  <a:srgbClr val="000000"/>
                </a:solidFill>
              </a:defRPr>
            </a:pPr>
            <a:r>
              <a:rPr sz="1980">
                <a:solidFill>
                  <a:srgbClr val="93741C"/>
                </a:solidFill>
              </a:rPr>
              <a:t>Sought to expand (lebensraum) and </a:t>
            </a:r>
          </a:p>
          <a:p>
            <a:pPr marL="733425" lvl="2" indent="-244475" defTabSz="321310">
              <a:spcBef>
                <a:spcPts val="1900"/>
              </a:spcBef>
              <a:buBlip>
                <a:blip r:embed="rId2"/>
              </a:buBlip>
              <a:defRPr sz="1800">
                <a:solidFill>
                  <a:srgbClr val="000000"/>
                </a:solidFill>
              </a:defRPr>
            </a:pPr>
            <a:r>
              <a:rPr sz="1980">
                <a:solidFill>
                  <a:srgbClr val="93741C"/>
                </a:solidFill>
              </a:rPr>
              <a:t>Began to persecute Jews</a:t>
            </a:r>
          </a:p>
          <a:p>
            <a:pPr marL="733425" lvl="2" indent="-244475" defTabSz="321310">
              <a:spcBef>
                <a:spcPts val="1900"/>
              </a:spcBef>
              <a:buBlip>
                <a:blip r:embed="rId2"/>
              </a:buBlip>
              <a:defRPr sz="1800">
                <a:solidFill>
                  <a:srgbClr val="000000"/>
                </a:solidFill>
              </a:defRPr>
            </a:pPr>
            <a:r>
              <a:rPr sz="1980">
                <a:solidFill>
                  <a:srgbClr val="93741C"/>
                </a:solidFill>
              </a:rPr>
              <a:t>Rome-Berlin Axis - alliance between Italy and Germany</a:t>
            </a:r>
          </a:p>
        </p:txBody>
      </p:sp>
      <p:pic>
        <p:nvPicPr>
          <p:cNvPr id="37" name="Japanese_troops_entering_Tsitsihar.jpg"/>
          <p:cNvPicPr/>
          <p:nvPr/>
        </p:nvPicPr>
        <p:blipFill>
          <a:blip r:embed="rId3">
            <a:extLst/>
          </a:blip>
          <a:stretch>
            <a:fillRect/>
          </a:stretch>
        </p:blipFill>
        <p:spPr>
          <a:xfrm>
            <a:off x="9159040" y="5268008"/>
            <a:ext cx="3814010" cy="4014748"/>
          </a:xfrm>
          <a:prstGeom prst="rect">
            <a:avLst/>
          </a:prstGeom>
          <a:ln w="12700">
            <a:miter lim="400000"/>
          </a:ln>
        </p:spPr>
      </p:pic>
      <p:pic>
        <p:nvPicPr>
          <p:cNvPr id="38" name="800px-AO-Etiopia-1936-A-artiglieria-nel-Tembien.jpg"/>
          <p:cNvPicPr/>
          <p:nvPr/>
        </p:nvPicPr>
        <p:blipFill>
          <a:blip r:embed="rId4">
            <a:extLst/>
          </a:blip>
          <a:stretch>
            <a:fillRect/>
          </a:stretch>
        </p:blipFill>
        <p:spPr>
          <a:xfrm>
            <a:off x="6928460" y="1701800"/>
            <a:ext cx="4939690" cy="332194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36">
                                            <p:txEl>
                                              <p:pRg st="4" end="4"/>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2" nodeType="afterEffect">
                                  <p:stCondLst>
                                    <p:cond delay="0"/>
                                  </p:stCondLst>
                                  <p:iterate>
                                    <p:tmAbs val="0"/>
                                  </p:iterate>
                                  <p:childTnLst>
                                    <p:set>
                                      <p:cBhvr>
                                        <p:cTn id="27" fill="hold"/>
                                        <p:tgtEl>
                                          <p:spTgt spid="3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36">
                                            <p:txEl>
                                              <p:pRg st="5" end="5"/>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3" nodeType="afterEffect">
                                  <p:stCondLst>
                                    <p:cond delay="0"/>
                                  </p:stCondLst>
                                  <p:iterate>
                                    <p:tmAbs val="0"/>
                                  </p:iterate>
                                  <p:childTnLst>
                                    <p:set>
                                      <p:cBhvr>
                                        <p:cTn id="34" fill="hold"/>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iterate>
                                    <p:tmAbs val="0"/>
                                  </p:iterate>
                                  <p:childTnLst>
                                    <p:set>
                                      <p:cBhvr>
                                        <p:cTn id="38" fill="hold"/>
                                        <p:tgtEl>
                                          <p:spTgt spid="3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iterate>
                                    <p:tmAbs val="0"/>
                                  </p:iterate>
                                  <p:childTnLst>
                                    <p:set>
                                      <p:cBhvr>
                                        <p:cTn id="42" fill="hold"/>
                                        <p:tgtEl>
                                          <p:spTgt spid="36">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iterate>
                                    <p:tmAbs val="0"/>
                                  </p:iterate>
                                  <p:childTnLst>
                                    <p:set>
                                      <p:cBhvr>
                                        <p:cTn id="46" fill="hold"/>
                                        <p:tgtEl>
                                          <p:spTgt spid="36">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iterate>
                                    <p:tmAbs val="0"/>
                                  </p:iterate>
                                  <p:childTnLst>
                                    <p:set>
                                      <p:cBhvr>
                                        <p:cTn id="50" fill="hold"/>
                                        <p:tgtEl>
                                          <p:spTgt spid="36">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iterate>
                                    <p:tmAbs val="0"/>
                                  </p:iterate>
                                  <p:childTnLst>
                                    <p:set>
                                      <p:cBhvr>
                                        <p:cTn id="54" fill="hold"/>
                                        <p:tgtEl>
                                          <p:spTgt spid="36">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iterate>
                                    <p:tmAbs val="0"/>
                                  </p:iterate>
                                  <p:childTnLst>
                                    <p:set>
                                      <p:cBhvr>
                                        <p:cTn id="58" fill="hold"/>
                                        <p:tgtEl>
                                          <p:spTgt spid="36">
                                            <p:txEl>
                                              <p:pRg st="11" end="11"/>
                                            </p:txEl>
                                          </p:spTgt>
                                        </p:tgtEl>
                                        <p:attrNameLst>
                                          <p:attrName>style.visibility</p:attrName>
                                        </p:attrNameLst>
                                      </p:cBhvr>
                                      <p:to>
                                        <p:strVal val="visible"/>
                                      </p:to>
                                    </p:set>
                                  </p:childTnLst>
                                </p:cTn>
                              </p:par>
                            </p:childTnLst>
                          </p:cTn>
                        </p:par>
                        <p:par>
                          <p:cTn id="59" fill="hold">
                            <p:stCondLst>
                              <p:cond delay="0"/>
                            </p:stCondLst>
                            <p:childTnLst>
                              <p:par>
                                <p:cTn id="60" presetID="1" presetClass="exit" presetSubtype="0" fill="hold" grpId="4" nodeType="afterEffect">
                                  <p:stCondLst>
                                    <p:cond delay="0"/>
                                  </p:stCondLst>
                                  <p:iterate>
                                    <p:tmAbs val="0"/>
                                  </p:iterate>
                                  <p:childTnLst>
                                    <p:set>
                                      <p:cBhvr>
                                        <p:cTn id="6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build="p" bldLvl="5" animBg="1" advAuto="0"/>
      <p:bldP spid="37" grpId="2" animBg="1" advAuto="0"/>
      <p:bldP spid="38" grpId="3" animBg="1" advAuto="0"/>
      <p:bldP spid="38" grpId="4"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xfrm>
            <a:off x="1587500" y="254000"/>
            <a:ext cx="10464800" cy="1386880"/>
          </a:xfrm>
          <a:prstGeom prst="rect">
            <a:avLst/>
          </a:prstGeom>
        </p:spPr>
        <p:txBody>
          <a:bodyPr/>
          <a:lstStyle/>
          <a:p>
            <a:pPr lvl="0">
              <a:defRPr sz="1800" spc="0">
                <a:solidFill>
                  <a:srgbClr val="000000"/>
                </a:solidFill>
              </a:defRPr>
            </a:pPr>
            <a:r>
              <a:rPr sz="7000" spc="70">
                <a:solidFill>
                  <a:srgbClr val="6E603B"/>
                </a:solidFill>
              </a:rPr>
              <a:t>The Road To War</a:t>
            </a:r>
          </a:p>
        </p:txBody>
      </p:sp>
      <p:sp>
        <p:nvSpPr>
          <p:cNvPr id="41" name="Shape 41"/>
          <p:cNvSpPr>
            <a:spLocks noGrp="1"/>
          </p:cNvSpPr>
          <p:nvPr>
            <p:ph type="body" idx="1"/>
          </p:nvPr>
        </p:nvSpPr>
        <p:spPr>
          <a:xfrm>
            <a:off x="1587500" y="1674217"/>
            <a:ext cx="10464800" cy="7088783"/>
          </a:xfrm>
          <a:prstGeom prst="rect">
            <a:avLst/>
          </a:prstGeom>
        </p:spPr>
        <p:txBody>
          <a:bodyPr/>
          <a:lstStyle/>
          <a:p>
            <a:pPr marL="231139" lvl="0" indent="-231139" defTabSz="303783">
              <a:spcBef>
                <a:spcPts val="1800"/>
              </a:spcBef>
              <a:buBlip>
                <a:blip r:embed="rId2"/>
              </a:buBlip>
              <a:defRPr sz="1800">
                <a:solidFill>
                  <a:srgbClr val="000000"/>
                </a:solidFill>
              </a:defRPr>
            </a:pPr>
            <a:r>
              <a:rPr sz="1871">
                <a:solidFill>
                  <a:srgbClr val="943F2B"/>
                </a:solidFill>
              </a:rPr>
              <a:t>War Approaches</a:t>
            </a:r>
          </a:p>
          <a:p>
            <a:pPr marL="462279" lvl="1" indent="-231139" defTabSz="303783">
              <a:spcBef>
                <a:spcPts val="1800"/>
              </a:spcBef>
              <a:buBlip>
                <a:blip r:embed="rId2"/>
              </a:buBlip>
              <a:defRPr sz="1800">
                <a:solidFill>
                  <a:srgbClr val="000000"/>
                </a:solidFill>
              </a:defRPr>
            </a:pPr>
            <a:r>
              <a:rPr sz="1871">
                <a:solidFill>
                  <a:srgbClr val="93741C"/>
                </a:solidFill>
              </a:rPr>
              <a:t>Nye Committee (1934) - alleged that the US became involved in WWI to make $ for munition companies</a:t>
            </a:r>
          </a:p>
          <a:p>
            <a:pPr marL="462279" lvl="1" indent="-231139" defTabSz="303783">
              <a:spcBef>
                <a:spcPts val="1800"/>
              </a:spcBef>
              <a:buBlip>
                <a:blip r:embed="rId2"/>
              </a:buBlip>
              <a:defRPr sz="1800">
                <a:solidFill>
                  <a:srgbClr val="000000"/>
                </a:solidFill>
              </a:defRPr>
            </a:pPr>
            <a:r>
              <a:rPr sz="1871">
                <a:solidFill>
                  <a:srgbClr val="93741C"/>
                </a:solidFill>
              </a:rPr>
              <a:t>Inspired the Neutrality Act of 1935 - US could not sell weapons to belligerent (warring) countries</a:t>
            </a:r>
          </a:p>
          <a:p>
            <a:pPr marL="462279" lvl="1" indent="-231139" defTabSz="303783">
              <a:spcBef>
                <a:spcPts val="1800"/>
              </a:spcBef>
              <a:buBlip>
                <a:blip r:embed="rId2"/>
              </a:buBlip>
              <a:defRPr sz="1800">
                <a:solidFill>
                  <a:srgbClr val="000000"/>
                </a:solidFill>
              </a:defRPr>
            </a:pPr>
            <a:r>
              <a:rPr sz="1871">
                <a:solidFill>
                  <a:srgbClr val="607A80"/>
                </a:solidFill>
              </a:rPr>
              <a:t>The Popular Front:</a:t>
            </a:r>
          </a:p>
          <a:p>
            <a:pPr marL="693419" lvl="2" indent="-231139" defTabSz="303783">
              <a:spcBef>
                <a:spcPts val="1800"/>
              </a:spcBef>
              <a:buBlip>
                <a:blip r:embed="rId2"/>
              </a:buBlip>
              <a:defRPr sz="1800">
                <a:solidFill>
                  <a:srgbClr val="000000"/>
                </a:solidFill>
              </a:defRPr>
            </a:pPr>
            <a:r>
              <a:rPr sz="1871">
                <a:solidFill>
                  <a:srgbClr val="93741C"/>
                </a:solidFill>
              </a:rPr>
              <a:t>Advocated European intervention</a:t>
            </a:r>
          </a:p>
          <a:p>
            <a:pPr marL="693419" lvl="2" indent="-231139" defTabSz="303783">
              <a:spcBef>
                <a:spcPts val="1800"/>
              </a:spcBef>
              <a:buBlip>
                <a:blip r:embed="rId2"/>
              </a:buBlip>
              <a:defRPr sz="1800">
                <a:solidFill>
                  <a:srgbClr val="000000"/>
                </a:solidFill>
              </a:defRPr>
            </a:pPr>
            <a:r>
              <a:rPr sz="1871">
                <a:solidFill>
                  <a:srgbClr val="93741C"/>
                </a:solidFill>
              </a:rPr>
              <a:t>Supported the Loyalists in the Spanish Civil War</a:t>
            </a:r>
          </a:p>
          <a:p>
            <a:pPr marL="462279" lvl="1" indent="-231139" defTabSz="303783">
              <a:spcBef>
                <a:spcPts val="1800"/>
              </a:spcBef>
              <a:buBlip>
                <a:blip r:embed="rId2"/>
              </a:buBlip>
              <a:defRPr sz="1800">
                <a:solidFill>
                  <a:srgbClr val="000000"/>
                </a:solidFill>
              </a:defRPr>
            </a:pPr>
            <a:r>
              <a:rPr sz="1871">
                <a:solidFill>
                  <a:srgbClr val="607A80"/>
                </a:solidFill>
              </a:rPr>
              <a:t>The Failure of Appeasement:</a:t>
            </a:r>
          </a:p>
          <a:p>
            <a:pPr marL="693419" lvl="2" indent="-231139" defTabSz="303783">
              <a:spcBef>
                <a:spcPts val="1800"/>
              </a:spcBef>
              <a:buBlip>
                <a:blip r:embed="rId2"/>
              </a:buBlip>
              <a:defRPr sz="1800">
                <a:solidFill>
                  <a:srgbClr val="000000"/>
                </a:solidFill>
              </a:defRPr>
            </a:pPr>
            <a:r>
              <a:rPr sz="1871">
                <a:solidFill>
                  <a:srgbClr val="93741C"/>
                </a:solidFill>
              </a:rPr>
              <a:t>Munich Conference - Germany was given the Sudetenland</a:t>
            </a:r>
          </a:p>
          <a:p>
            <a:pPr marL="924559" lvl="3" indent="-231139" defTabSz="303783">
              <a:spcBef>
                <a:spcPts val="1800"/>
              </a:spcBef>
              <a:buBlip>
                <a:blip r:embed="rId2"/>
              </a:buBlip>
              <a:defRPr sz="1800">
                <a:solidFill>
                  <a:srgbClr val="000000"/>
                </a:solidFill>
              </a:defRPr>
            </a:pPr>
            <a:r>
              <a:rPr sz="1871">
                <a:solidFill>
                  <a:srgbClr val="93741C"/>
                </a:solidFill>
              </a:rPr>
              <a:t>PM Chamberlain proclaimed “Peace for our time”</a:t>
            </a:r>
          </a:p>
          <a:p>
            <a:pPr marL="924559" lvl="3" indent="-231139" defTabSz="303783">
              <a:spcBef>
                <a:spcPts val="1800"/>
              </a:spcBef>
              <a:buBlip>
                <a:blip r:embed="rId2"/>
              </a:buBlip>
              <a:defRPr sz="1800">
                <a:solidFill>
                  <a:srgbClr val="000000"/>
                </a:solidFill>
              </a:defRPr>
            </a:pPr>
            <a:r>
              <a:rPr sz="1871">
                <a:solidFill>
                  <a:srgbClr val="93741C"/>
                </a:solidFill>
              </a:rPr>
              <a:t>Hitler knew Europeans would NOT stand up to him</a:t>
            </a:r>
          </a:p>
          <a:p>
            <a:pPr marL="693419" lvl="2" indent="-231139" defTabSz="303783">
              <a:spcBef>
                <a:spcPts val="1800"/>
              </a:spcBef>
              <a:buBlip>
                <a:blip r:embed="rId2"/>
              </a:buBlip>
              <a:defRPr sz="1800">
                <a:solidFill>
                  <a:srgbClr val="000000"/>
                </a:solidFill>
              </a:defRPr>
            </a:pPr>
            <a:r>
              <a:rPr sz="1871">
                <a:solidFill>
                  <a:srgbClr val="93741C"/>
                </a:solidFill>
              </a:rPr>
              <a:t>September 1, 1939 - Germany invaded Poland</a:t>
            </a:r>
          </a:p>
          <a:p>
            <a:pPr marL="693419" lvl="2" indent="-231139" defTabSz="303783">
              <a:spcBef>
                <a:spcPts val="1800"/>
              </a:spcBef>
              <a:buBlip>
                <a:blip r:embed="rId2"/>
              </a:buBlip>
              <a:defRPr sz="1800">
                <a:solidFill>
                  <a:srgbClr val="000000"/>
                </a:solidFill>
              </a:defRPr>
            </a:pPr>
            <a:r>
              <a:rPr sz="1871">
                <a:solidFill>
                  <a:srgbClr val="93741C"/>
                </a:solidFill>
              </a:rPr>
              <a:t>A significant majority of Americans supported Britain and France</a:t>
            </a:r>
          </a:p>
        </p:txBody>
      </p:sp>
      <p:pic>
        <p:nvPicPr>
          <p:cNvPr id="42" name="Gerald_Nye.jpg"/>
          <p:cNvPicPr/>
          <p:nvPr/>
        </p:nvPicPr>
        <p:blipFill>
          <a:blip r:embed="rId3">
            <a:extLst/>
          </a:blip>
          <a:stretch>
            <a:fillRect/>
          </a:stretch>
        </p:blipFill>
        <p:spPr>
          <a:xfrm>
            <a:off x="9086850" y="3847008"/>
            <a:ext cx="3810000" cy="2743201"/>
          </a:xfrm>
          <a:prstGeom prst="rect">
            <a:avLst/>
          </a:prstGeom>
          <a:ln w="12700">
            <a:miter lim="400000"/>
          </a:ln>
        </p:spPr>
      </p:pic>
      <p:pic>
        <p:nvPicPr>
          <p:cNvPr id="43" name="MunichAgreement.jpg"/>
          <p:cNvPicPr/>
          <p:nvPr/>
        </p:nvPicPr>
        <p:blipFill>
          <a:blip r:embed="rId4">
            <a:extLst/>
          </a:blip>
          <a:stretch>
            <a:fillRect/>
          </a:stretch>
        </p:blipFill>
        <p:spPr>
          <a:xfrm>
            <a:off x="1992547" y="933450"/>
            <a:ext cx="6776803" cy="514437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4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1">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2" nodeType="afterEffect">
                                  <p:stCondLst>
                                    <p:cond delay="0"/>
                                  </p:stCondLst>
                                  <p:iterate>
                                    <p:tmAbs val="0"/>
                                  </p:iterate>
                                  <p:childTnLst>
                                    <p:set>
                                      <p:cBhvr>
                                        <p:cTn id="15" fill="hold"/>
                                        <p:tgtEl>
                                          <p:spTgt spid="4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4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4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4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41">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41">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41">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iterate>
                                    <p:tmAbs val="0"/>
                                  </p:iterate>
                                  <p:childTnLst>
                                    <p:set>
                                      <p:cBhvr>
                                        <p:cTn id="43" fill="hold"/>
                                        <p:tgtEl>
                                          <p:spTgt spid="41">
                                            <p:txEl>
                                              <p:pRg st="8" end="8"/>
                                            </p:txEl>
                                          </p:spTgt>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3" nodeType="afterEffect">
                                  <p:stCondLst>
                                    <p:cond delay="0"/>
                                  </p:stCondLst>
                                  <p:iterate>
                                    <p:tmAbs val="0"/>
                                  </p:iterate>
                                  <p:childTnLst>
                                    <p:set>
                                      <p:cBhvr>
                                        <p:cTn id="46" fill="hold"/>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iterate>
                                    <p:tmAbs val="0"/>
                                  </p:iterate>
                                  <p:childTnLst>
                                    <p:set>
                                      <p:cBhvr>
                                        <p:cTn id="50" fill="hold"/>
                                        <p:tgtEl>
                                          <p:spTgt spid="41">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iterate>
                                    <p:tmAbs val="0"/>
                                  </p:iterate>
                                  <p:childTnLst>
                                    <p:set>
                                      <p:cBhvr>
                                        <p:cTn id="54" fill="hold"/>
                                        <p:tgtEl>
                                          <p:spTgt spid="41">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iterate>
                                    <p:tmAbs val="0"/>
                                  </p:iterate>
                                  <p:childTnLst>
                                    <p:set>
                                      <p:cBhvr>
                                        <p:cTn id="58" fill="hold"/>
                                        <p:tgtEl>
                                          <p:spTgt spid="41">
                                            <p:txEl>
                                              <p:pRg st="11" end="11"/>
                                            </p:txEl>
                                          </p:spTgt>
                                        </p:tgtEl>
                                        <p:attrNameLst>
                                          <p:attrName>style.visibility</p:attrName>
                                        </p:attrNameLst>
                                      </p:cBhvr>
                                      <p:to>
                                        <p:strVal val="visible"/>
                                      </p:to>
                                    </p:set>
                                  </p:childTnLst>
                                </p:cTn>
                              </p:par>
                            </p:childTnLst>
                          </p:cTn>
                        </p:par>
                        <p:par>
                          <p:cTn id="59" fill="hold">
                            <p:stCondLst>
                              <p:cond delay="0"/>
                            </p:stCondLst>
                            <p:childTnLst>
                              <p:par>
                                <p:cTn id="60" presetID="1" presetClass="exit" presetSubtype="0" fill="hold" grpId="4" nodeType="afterEffect">
                                  <p:stCondLst>
                                    <p:cond delay="0"/>
                                  </p:stCondLst>
                                  <p:iterate>
                                    <p:tmAbs val="0"/>
                                  </p:iterate>
                                  <p:childTnLst>
                                    <p:set>
                                      <p:cBhvr>
                                        <p:cTn id="6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1" build="p" bldLvl="5" animBg="1" advAuto="0"/>
      <p:bldP spid="42" grpId="2" animBg="1" advAuto="0"/>
      <p:bldP spid="43" grpId="3" animBg="1" advAuto="0"/>
      <p:bldP spid="43" grpId="4"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xfrm>
            <a:off x="1587500" y="254000"/>
            <a:ext cx="10464800" cy="1386880"/>
          </a:xfrm>
          <a:prstGeom prst="rect">
            <a:avLst/>
          </a:prstGeom>
        </p:spPr>
        <p:txBody>
          <a:bodyPr/>
          <a:lstStyle/>
          <a:p>
            <a:pPr lvl="0">
              <a:defRPr sz="1800" spc="0">
                <a:solidFill>
                  <a:srgbClr val="000000"/>
                </a:solidFill>
              </a:defRPr>
            </a:pPr>
            <a:r>
              <a:rPr sz="7000" spc="70">
                <a:solidFill>
                  <a:srgbClr val="6E603B"/>
                </a:solidFill>
              </a:rPr>
              <a:t>The Road To War</a:t>
            </a:r>
          </a:p>
        </p:txBody>
      </p:sp>
      <p:sp>
        <p:nvSpPr>
          <p:cNvPr id="46" name="Shape 46"/>
          <p:cNvSpPr>
            <a:spLocks noGrp="1"/>
          </p:cNvSpPr>
          <p:nvPr>
            <p:ph type="body" idx="1"/>
          </p:nvPr>
        </p:nvSpPr>
        <p:spPr>
          <a:xfrm>
            <a:off x="1587500" y="1674217"/>
            <a:ext cx="10464800" cy="7088783"/>
          </a:xfrm>
          <a:prstGeom prst="rect">
            <a:avLst/>
          </a:prstGeom>
        </p:spPr>
        <p:txBody>
          <a:bodyPr/>
          <a:lstStyle/>
          <a:p>
            <a:pPr marL="400050" lvl="1" indent="-200025" defTabSz="262889">
              <a:spcBef>
                <a:spcPts val="1600"/>
              </a:spcBef>
              <a:buBlip>
                <a:blip r:embed="rId2"/>
              </a:buBlip>
              <a:defRPr sz="1800">
                <a:solidFill>
                  <a:srgbClr val="000000"/>
                </a:solidFill>
              </a:defRPr>
            </a:pPr>
            <a:r>
              <a:rPr sz="1619">
                <a:solidFill>
                  <a:srgbClr val="607A80"/>
                </a:solidFill>
              </a:rPr>
              <a:t>Isolationism and Internationalism:</a:t>
            </a:r>
          </a:p>
          <a:p>
            <a:pPr marL="600075" lvl="2" indent="-200025" defTabSz="262889">
              <a:spcBef>
                <a:spcPts val="1600"/>
              </a:spcBef>
              <a:buBlip>
                <a:blip r:embed="rId2"/>
              </a:buBlip>
              <a:defRPr sz="1800">
                <a:solidFill>
                  <a:srgbClr val="000000"/>
                </a:solidFill>
              </a:defRPr>
            </a:pPr>
            <a:r>
              <a:rPr sz="1619">
                <a:solidFill>
                  <a:srgbClr val="93741C"/>
                </a:solidFill>
              </a:rPr>
              <a:t>Committee to Defend America:</a:t>
            </a:r>
          </a:p>
          <a:p>
            <a:pPr marL="800100" lvl="3" indent="-200025" defTabSz="262889">
              <a:spcBef>
                <a:spcPts val="1600"/>
              </a:spcBef>
              <a:buBlip>
                <a:blip r:embed="rId2"/>
              </a:buBlip>
              <a:defRPr sz="1800">
                <a:solidFill>
                  <a:srgbClr val="000000"/>
                </a:solidFill>
              </a:defRPr>
            </a:pPr>
            <a:r>
              <a:rPr sz="1619">
                <a:solidFill>
                  <a:srgbClr val="93741C"/>
                </a:solidFill>
              </a:rPr>
              <a:t>Advocated that the US aided allies</a:t>
            </a:r>
          </a:p>
          <a:p>
            <a:pPr marL="600075" lvl="2" indent="-200025" defTabSz="262889">
              <a:spcBef>
                <a:spcPts val="1600"/>
              </a:spcBef>
              <a:buBlip>
                <a:blip r:embed="rId2"/>
              </a:buBlip>
              <a:defRPr sz="1800">
                <a:solidFill>
                  <a:srgbClr val="000000"/>
                </a:solidFill>
              </a:defRPr>
            </a:pPr>
            <a:r>
              <a:rPr sz="1619">
                <a:solidFill>
                  <a:srgbClr val="93741C"/>
                </a:solidFill>
              </a:rPr>
              <a:t>America First Committee:</a:t>
            </a:r>
          </a:p>
          <a:p>
            <a:pPr marL="800100" lvl="3" indent="-200025" defTabSz="262889">
              <a:spcBef>
                <a:spcPts val="1600"/>
              </a:spcBef>
              <a:buBlip>
                <a:blip r:embed="rId2"/>
              </a:buBlip>
              <a:defRPr sz="1800">
                <a:solidFill>
                  <a:srgbClr val="000000"/>
                </a:solidFill>
              </a:defRPr>
            </a:pPr>
            <a:r>
              <a:rPr sz="1619">
                <a:solidFill>
                  <a:srgbClr val="93741C"/>
                </a:solidFill>
              </a:rPr>
              <a:t>Isolationists - Charles Lindbergh</a:t>
            </a:r>
          </a:p>
          <a:p>
            <a:pPr marL="600075" lvl="2" indent="-200025" defTabSz="262889">
              <a:spcBef>
                <a:spcPts val="1600"/>
              </a:spcBef>
              <a:buBlip>
                <a:blip r:embed="rId2"/>
              </a:buBlip>
              <a:defRPr sz="1800">
                <a:solidFill>
                  <a:srgbClr val="000000"/>
                </a:solidFill>
              </a:defRPr>
            </a:pPr>
            <a:r>
              <a:rPr sz="1619">
                <a:solidFill>
                  <a:srgbClr val="93741C"/>
                </a:solidFill>
              </a:rPr>
              <a:t>FDR traded destroyers with Great Britain for military bases</a:t>
            </a:r>
          </a:p>
          <a:p>
            <a:pPr marL="600075" lvl="2" indent="-200025" defTabSz="262889">
              <a:spcBef>
                <a:spcPts val="1600"/>
              </a:spcBef>
              <a:buBlip>
                <a:blip r:embed="rId2"/>
              </a:buBlip>
              <a:defRPr sz="1800">
                <a:solidFill>
                  <a:srgbClr val="000000"/>
                </a:solidFill>
              </a:defRPr>
            </a:pPr>
            <a:r>
              <a:rPr sz="1619">
                <a:solidFill>
                  <a:srgbClr val="93741C"/>
                </a:solidFill>
              </a:rPr>
              <a:t>1st peacetime draft in history occurred in 1940</a:t>
            </a:r>
          </a:p>
          <a:p>
            <a:pPr marL="600075" lvl="2" indent="-200025" defTabSz="262889">
              <a:spcBef>
                <a:spcPts val="1600"/>
              </a:spcBef>
              <a:buBlip>
                <a:blip r:embed="rId2"/>
              </a:buBlip>
              <a:defRPr sz="1800">
                <a:solidFill>
                  <a:srgbClr val="000000"/>
                </a:solidFill>
              </a:defRPr>
            </a:pPr>
            <a:r>
              <a:rPr sz="1619">
                <a:solidFill>
                  <a:srgbClr val="93741C"/>
                </a:solidFill>
              </a:rPr>
              <a:t>4 Freedoms Speech:</a:t>
            </a:r>
          </a:p>
          <a:p>
            <a:pPr marL="800100" lvl="3" indent="-200025" defTabSz="262889">
              <a:spcBef>
                <a:spcPts val="1600"/>
              </a:spcBef>
              <a:buBlip>
                <a:blip r:embed="rId2"/>
              </a:buBlip>
              <a:defRPr sz="1800">
                <a:solidFill>
                  <a:srgbClr val="000000"/>
                </a:solidFill>
              </a:defRPr>
            </a:pPr>
            <a:r>
              <a:rPr sz="1619">
                <a:solidFill>
                  <a:srgbClr val="93741C"/>
                </a:solidFill>
              </a:rPr>
              <a:t>Freedoms that everyone should enjoy</a:t>
            </a:r>
          </a:p>
          <a:p>
            <a:pPr marL="800100" lvl="3" indent="-200025" defTabSz="262889">
              <a:spcBef>
                <a:spcPts val="1600"/>
              </a:spcBef>
              <a:buBlip>
                <a:blip r:embed="rId2"/>
              </a:buBlip>
              <a:defRPr sz="1800">
                <a:solidFill>
                  <a:srgbClr val="000000"/>
                </a:solidFill>
              </a:defRPr>
            </a:pPr>
            <a:r>
              <a:rPr sz="1619">
                <a:solidFill>
                  <a:srgbClr val="93741C"/>
                </a:solidFill>
              </a:rPr>
              <a:t>Linked the war with democracy</a:t>
            </a:r>
          </a:p>
          <a:p>
            <a:pPr marL="600075" lvl="2" indent="-200025" defTabSz="262889">
              <a:spcBef>
                <a:spcPts val="1600"/>
              </a:spcBef>
              <a:buBlip>
                <a:blip r:embed="rId2"/>
              </a:buBlip>
              <a:defRPr sz="1800">
                <a:solidFill>
                  <a:srgbClr val="000000"/>
                </a:solidFill>
              </a:defRPr>
            </a:pPr>
            <a:r>
              <a:rPr sz="1619">
                <a:solidFill>
                  <a:srgbClr val="93741C"/>
                </a:solidFill>
              </a:rPr>
              <a:t>Lend-Lease Act:</a:t>
            </a:r>
          </a:p>
          <a:p>
            <a:pPr marL="800100" lvl="3" indent="-200025" defTabSz="262889">
              <a:spcBef>
                <a:spcPts val="1600"/>
              </a:spcBef>
              <a:buBlip>
                <a:blip r:embed="rId2"/>
              </a:buBlip>
              <a:defRPr sz="1800">
                <a:solidFill>
                  <a:srgbClr val="000000"/>
                </a:solidFill>
              </a:defRPr>
            </a:pPr>
            <a:r>
              <a:rPr sz="1619">
                <a:solidFill>
                  <a:srgbClr val="93741C"/>
                </a:solidFill>
              </a:rPr>
              <a:t>US could lend military supplies to countries deemed vital to US security (Britain)</a:t>
            </a:r>
          </a:p>
          <a:p>
            <a:pPr marL="600075" lvl="2" indent="-200025" defTabSz="262889">
              <a:spcBef>
                <a:spcPts val="1600"/>
              </a:spcBef>
              <a:buBlip>
                <a:blip r:embed="rId2"/>
              </a:buBlip>
              <a:defRPr sz="1800">
                <a:solidFill>
                  <a:srgbClr val="000000"/>
                </a:solidFill>
              </a:defRPr>
            </a:pPr>
            <a:r>
              <a:rPr sz="1619">
                <a:solidFill>
                  <a:srgbClr val="93741C"/>
                </a:solidFill>
              </a:rPr>
              <a:t>Atlantic Charter:</a:t>
            </a:r>
          </a:p>
          <a:p>
            <a:pPr marL="800100" lvl="3" indent="-200025" defTabSz="262889">
              <a:spcBef>
                <a:spcPts val="1600"/>
              </a:spcBef>
              <a:buBlip>
                <a:blip r:embed="rId2"/>
              </a:buBlip>
              <a:defRPr sz="1800">
                <a:solidFill>
                  <a:srgbClr val="000000"/>
                </a:solidFill>
              </a:defRPr>
            </a:pPr>
            <a:r>
              <a:rPr sz="1619">
                <a:solidFill>
                  <a:srgbClr val="93741C"/>
                </a:solidFill>
              </a:rPr>
              <a:t>FDR and Winston Churchill - focused on post WWII goals - economic cooperation, self-determination, and political stability</a:t>
            </a:r>
          </a:p>
        </p:txBody>
      </p:sp>
      <p:pic>
        <p:nvPicPr>
          <p:cNvPr id="47" name="Amrally.jpg"/>
          <p:cNvPicPr/>
          <p:nvPr/>
        </p:nvPicPr>
        <p:blipFill>
          <a:blip r:embed="rId3">
            <a:extLst/>
          </a:blip>
          <a:stretch>
            <a:fillRect/>
          </a:stretch>
        </p:blipFill>
        <p:spPr>
          <a:xfrm>
            <a:off x="8210550" y="1816100"/>
            <a:ext cx="4750296" cy="3610225"/>
          </a:xfrm>
          <a:prstGeom prst="rect">
            <a:avLst/>
          </a:prstGeom>
          <a:ln w="12700">
            <a:miter lim="400000"/>
          </a:ln>
        </p:spPr>
      </p:pic>
      <p:pic>
        <p:nvPicPr>
          <p:cNvPr id="48" name="Prince_of_Wales-5.jpg"/>
          <p:cNvPicPr/>
          <p:nvPr/>
        </p:nvPicPr>
        <p:blipFill>
          <a:blip r:embed="rId4">
            <a:extLst/>
          </a:blip>
          <a:stretch>
            <a:fillRect/>
          </a:stretch>
        </p:blipFill>
        <p:spPr>
          <a:xfrm>
            <a:off x="1604059" y="1949450"/>
            <a:ext cx="6174691" cy="489803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6">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6">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2" nodeType="afterEffect">
                                  <p:stCondLst>
                                    <p:cond delay="0"/>
                                  </p:stCondLst>
                                  <p:iterate>
                                    <p:tmAbs val="0"/>
                                  </p:iterate>
                                  <p:childTnLst>
                                    <p:set>
                                      <p:cBhvr>
                                        <p:cTn id="23" fill="hold"/>
                                        <p:tgtEl>
                                          <p:spTgt spid="4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46">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46">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46">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46">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iterate>
                                    <p:tmAbs val="0"/>
                                  </p:iterate>
                                  <p:childTnLst>
                                    <p:set>
                                      <p:cBhvr>
                                        <p:cTn id="43" fill="hold"/>
                                        <p:tgtEl>
                                          <p:spTgt spid="46">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iterate>
                                    <p:tmAbs val="0"/>
                                  </p:iterate>
                                  <p:childTnLst>
                                    <p:set>
                                      <p:cBhvr>
                                        <p:cTn id="47" fill="hold"/>
                                        <p:tgtEl>
                                          <p:spTgt spid="46">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iterate>
                                    <p:tmAbs val="0"/>
                                  </p:iterate>
                                  <p:childTnLst>
                                    <p:set>
                                      <p:cBhvr>
                                        <p:cTn id="51" fill="hold"/>
                                        <p:tgtEl>
                                          <p:spTgt spid="46">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iterate>
                                    <p:tmAbs val="0"/>
                                  </p:iterate>
                                  <p:childTnLst>
                                    <p:set>
                                      <p:cBhvr>
                                        <p:cTn id="55" fill="hold"/>
                                        <p:tgtEl>
                                          <p:spTgt spid="46">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 nodeType="clickEffect">
                                  <p:stCondLst>
                                    <p:cond delay="0"/>
                                  </p:stCondLst>
                                  <p:iterate>
                                    <p:tmAbs val="0"/>
                                  </p:iterate>
                                  <p:childTnLst>
                                    <p:set>
                                      <p:cBhvr>
                                        <p:cTn id="59" fill="hold"/>
                                        <p:tgtEl>
                                          <p:spTgt spid="46">
                                            <p:txEl>
                                              <p:pRg st="12" end="12"/>
                                            </p:txEl>
                                          </p:spTgt>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3" nodeType="afterEffect">
                                  <p:stCondLst>
                                    <p:cond delay="0"/>
                                  </p:stCondLst>
                                  <p:iterate>
                                    <p:tmAbs val="0"/>
                                  </p:iterate>
                                  <p:childTnLst>
                                    <p:set>
                                      <p:cBhvr>
                                        <p:cTn id="62" fill="hold"/>
                                        <p:tgtEl>
                                          <p:spTgt spid="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iterate>
                                    <p:tmAbs val="0"/>
                                  </p:iterate>
                                  <p:childTnLst>
                                    <p:set>
                                      <p:cBhvr>
                                        <p:cTn id="66" fill="hold"/>
                                        <p:tgtEl>
                                          <p:spTgt spid="46">
                                            <p:txEl>
                                              <p:pRg st="13" end="13"/>
                                            </p:txEl>
                                          </p:spTgt>
                                        </p:tgtEl>
                                        <p:attrNameLst>
                                          <p:attrName>style.visibility</p:attrName>
                                        </p:attrNameLst>
                                      </p:cBhvr>
                                      <p:to>
                                        <p:strVal val="visible"/>
                                      </p:to>
                                    </p:set>
                                  </p:childTnLst>
                                </p:cTn>
                              </p:par>
                            </p:childTnLst>
                          </p:cTn>
                        </p:par>
                        <p:par>
                          <p:cTn id="67" fill="hold">
                            <p:stCondLst>
                              <p:cond delay="0"/>
                            </p:stCondLst>
                            <p:childTnLst>
                              <p:par>
                                <p:cTn id="68" presetID="1" presetClass="exit" presetSubtype="0" fill="hold" grpId="4" nodeType="afterEffect">
                                  <p:stCondLst>
                                    <p:cond delay="0"/>
                                  </p:stCondLst>
                                  <p:iterate>
                                    <p:tmAbs val="0"/>
                                  </p:iterate>
                                  <p:childTnLst>
                                    <p:set>
                                      <p:cBhvr>
                                        <p:cTn id="69"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build="p" bldLvl="5" animBg="1" advAuto="0"/>
      <p:bldP spid="47" grpId="2" animBg="1" advAuto="0"/>
      <p:bldP spid="48" grpId="3" animBg="1" advAuto="0"/>
      <p:bldP spid="48"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xfrm>
            <a:off x="1587500" y="254000"/>
            <a:ext cx="10464800" cy="1386880"/>
          </a:xfrm>
          <a:prstGeom prst="rect">
            <a:avLst/>
          </a:prstGeom>
        </p:spPr>
        <p:txBody>
          <a:bodyPr/>
          <a:lstStyle/>
          <a:p>
            <a:pPr lvl="0">
              <a:defRPr sz="1800" spc="0">
                <a:solidFill>
                  <a:srgbClr val="000000"/>
                </a:solidFill>
              </a:defRPr>
            </a:pPr>
            <a:r>
              <a:rPr sz="7000" spc="70">
                <a:solidFill>
                  <a:srgbClr val="6E603B"/>
                </a:solidFill>
              </a:rPr>
              <a:t>The Road To War</a:t>
            </a:r>
          </a:p>
        </p:txBody>
      </p:sp>
      <p:sp>
        <p:nvSpPr>
          <p:cNvPr id="51" name="Shape 51"/>
          <p:cNvSpPr>
            <a:spLocks noGrp="1"/>
          </p:cNvSpPr>
          <p:nvPr>
            <p:ph type="body" idx="1"/>
          </p:nvPr>
        </p:nvSpPr>
        <p:spPr>
          <a:xfrm>
            <a:off x="1587500" y="1674217"/>
            <a:ext cx="10464800" cy="7088783"/>
          </a:xfrm>
          <a:prstGeom prst="rect">
            <a:avLst/>
          </a:prstGeom>
        </p:spPr>
        <p:txBody>
          <a:bodyPr/>
          <a:lstStyle/>
          <a:p>
            <a:pPr lvl="0">
              <a:buBlip>
                <a:blip r:embed="rId2"/>
              </a:buBlip>
              <a:defRPr sz="1800">
                <a:solidFill>
                  <a:srgbClr val="000000"/>
                </a:solidFill>
              </a:defRPr>
            </a:pPr>
            <a:r>
              <a:rPr sz="3600">
                <a:solidFill>
                  <a:srgbClr val="943F2B"/>
                </a:solidFill>
              </a:rPr>
              <a:t>The Attack on Pearl Harbor</a:t>
            </a:r>
          </a:p>
          <a:p>
            <a:pPr lvl="1">
              <a:buBlip>
                <a:blip r:embed="rId2"/>
              </a:buBlip>
              <a:defRPr sz="1800">
                <a:solidFill>
                  <a:srgbClr val="000000"/>
                </a:solidFill>
              </a:defRPr>
            </a:pPr>
            <a:r>
              <a:rPr sz="3600">
                <a:solidFill>
                  <a:srgbClr val="93741C"/>
                </a:solidFill>
              </a:rPr>
              <a:t>1937 “Quarantine” Speech:</a:t>
            </a:r>
          </a:p>
          <a:p>
            <a:pPr lvl="2">
              <a:buBlip>
                <a:blip r:embed="rId2"/>
              </a:buBlip>
              <a:defRPr sz="1800">
                <a:solidFill>
                  <a:srgbClr val="000000"/>
                </a:solidFill>
              </a:defRPr>
            </a:pPr>
            <a:r>
              <a:rPr sz="3600">
                <a:solidFill>
                  <a:srgbClr val="93741C"/>
                </a:solidFill>
              </a:rPr>
              <a:t>FDR encouraged economic sanctions against Japan in response to invasion of China</a:t>
            </a:r>
          </a:p>
          <a:p>
            <a:pPr lvl="1">
              <a:buBlip>
                <a:blip r:embed="rId2"/>
              </a:buBlip>
              <a:defRPr sz="1800">
                <a:solidFill>
                  <a:srgbClr val="000000"/>
                </a:solidFill>
              </a:defRPr>
            </a:pPr>
            <a:r>
              <a:rPr sz="3600">
                <a:solidFill>
                  <a:srgbClr val="93741C"/>
                </a:solidFill>
              </a:rPr>
              <a:t>US froze Japanese assets in US and placed an embargo in 1941</a:t>
            </a:r>
          </a:p>
          <a:p>
            <a:pPr lvl="1">
              <a:buBlip>
                <a:blip r:embed="rId2"/>
              </a:buBlip>
              <a:defRPr sz="1800">
                <a:solidFill>
                  <a:srgbClr val="000000"/>
                </a:solidFill>
              </a:defRPr>
            </a:pPr>
            <a:r>
              <a:rPr sz="3600">
                <a:solidFill>
                  <a:srgbClr val="93741C"/>
                </a:solidFill>
              </a:rPr>
              <a:t>December 7, 1941 - Japan attacked Pearl Harbor</a:t>
            </a:r>
          </a:p>
        </p:txBody>
      </p:sp>
      <p:pic>
        <p:nvPicPr>
          <p:cNvPr id="52" name="758px-The_USS_Arizona_(BB-39)_burning_after_the_Japanese_attack_on_Pearl_Harbor_-_NARA_195617_-_Edit.jpg"/>
          <p:cNvPicPr/>
          <p:nvPr/>
        </p:nvPicPr>
        <p:blipFill>
          <a:blip r:embed="rId3">
            <a:extLst/>
          </a:blip>
          <a:stretch>
            <a:fillRect/>
          </a:stretch>
        </p:blipFill>
        <p:spPr>
          <a:xfrm>
            <a:off x="2945097" y="876300"/>
            <a:ext cx="7749606" cy="613425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1">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5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51">
                                            <p:txEl>
                                              <p:pRg st="4" end="4"/>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2" nodeType="afterEffect">
                                  <p:stCondLst>
                                    <p:cond delay="0"/>
                                  </p:stCondLst>
                                  <p:iterate>
                                    <p:tmAbs val="0"/>
                                  </p:iterate>
                                  <p:childTnLst>
                                    <p:set>
                                      <p:cBhvr>
                                        <p:cTn id="27" fill="hold"/>
                                        <p:tgtEl>
                                          <p:spTgt spid="5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3" nodeType="clickEffect">
                                  <p:stCondLst>
                                    <p:cond delay="0"/>
                                  </p:stCondLst>
                                  <p:iterate>
                                    <p:tmAbs val="0"/>
                                  </p:iterate>
                                  <p:childTnLst>
                                    <p:set>
                                      <p:cBhvr>
                                        <p:cTn id="3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build="p" bldLvl="5" animBg="1" advAuto="0"/>
      <p:bldP spid="52" grpId="2" animBg="1" advAuto="0"/>
      <p:bldP spid="52"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1587500" y="254000"/>
            <a:ext cx="10464800" cy="1386880"/>
          </a:xfrm>
          <a:prstGeom prst="rect">
            <a:avLst/>
          </a:prstGeom>
        </p:spPr>
        <p:txBody>
          <a:bodyPr/>
          <a:lstStyle/>
          <a:p>
            <a:pPr lvl="0">
              <a:defRPr sz="1800" spc="0">
                <a:solidFill>
                  <a:srgbClr val="000000"/>
                </a:solidFill>
              </a:defRPr>
            </a:pPr>
            <a:r>
              <a:rPr sz="7000" spc="70">
                <a:solidFill>
                  <a:srgbClr val="6E603B"/>
                </a:solidFill>
              </a:rPr>
              <a:t>Organizing for Victory</a:t>
            </a:r>
          </a:p>
        </p:txBody>
      </p:sp>
      <p:sp>
        <p:nvSpPr>
          <p:cNvPr id="55" name="Shape 55"/>
          <p:cNvSpPr>
            <a:spLocks noGrp="1"/>
          </p:cNvSpPr>
          <p:nvPr>
            <p:ph type="body" idx="1"/>
          </p:nvPr>
        </p:nvSpPr>
        <p:spPr>
          <a:xfrm>
            <a:off x="1587500" y="1674217"/>
            <a:ext cx="10464800" cy="7088783"/>
          </a:xfrm>
          <a:prstGeom prst="rect">
            <a:avLst/>
          </a:prstGeom>
        </p:spPr>
        <p:txBody>
          <a:bodyPr/>
          <a:lstStyle/>
          <a:p>
            <a:pPr marL="262254" lvl="0" indent="-262254" defTabSz="344677">
              <a:spcBef>
                <a:spcPts val="2100"/>
              </a:spcBef>
              <a:buBlip>
                <a:blip r:embed="rId2"/>
              </a:buBlip>
              <a:defRPr sz="1800">
                <a:solidFill>
                  <a:srgbClr val="000000"/>
                </a:solidFill>
              </a:defRPr>
            </a:pPr>
            <a:r>
              <a:rPr sz="2124">
                <a:solidFill>
                  <a:srgbClr val="943F2B"/>
                </a:solidFill>
              </a:rPr>
              <a:t>Financing the War</a:t>
            </a:r>
          </a:p>
          <a:p>
            <a:pPr marL="524509" lvl="1" indent="-262254" defTabSz="344677">
              <a:spcBef>
                <a:spcPts val="2100"/>
              </a:spcBef>
              <a:buBlip>
                <a:blip r:embed="rId2"/>
              </a:buBlip>
              <a:defRPr sz="1800">
                <a:solidFill>
                  <a:srgbClr val="000000"/>
                </a:solidFill>
              </a:defRPr>
            </a:pPr>
            <a:r>
              <a:rPr sz="2124">
                <a:solidFill>
                  <a:srgbClr val="93741C"/>
                </a:solidFill>
              </a:rPr>
              <a:t>Revenue Act of 1942 - increased number of Americans paying taxes</a:t>
            </a:r>
          </a:p>
          <a:p>
            <a:pPr marL="786764" lvl="2" indent="-262254" defTabSz="344677">
              <a:spcBef>
                <a:spcPts val="2100"/>
              </a:spcBef>
              <a:buBlip>
                <a:blip r:embed="rId2"/>
              </a:buBlip>
              <a:defRPr sz="1800">
                <a:solidFill>
                  <a:srgbClr val="000000"/>
                </a:solidFill>
              </a:defRPr>
            </a:pPr>
            <a:r>
              <a:rPr sz="2124">
                <a:solidFill>
                  <a:srgbClr val="93741C"/>
                </a:solidFill>
              </a:rPr>
              <a:t>In addition to taxes, the government borrowed $ to pay for the war</a:t>
            </a:r>
          </a:p>
          <a:p>
            <a:pPr marL="524509" lvl="1" indent="-262254" defTabSz="344677">
              <a:spcBef>
                <a:spcPts val="2100"/>
              </a:spcBef>
              <a:buBlip>
                <a:blip r:embed="rId2"/>
              </a:buBlip>
              <a:defRPr sz="1800">
                <a:solidFill>
                  <a:srgbClr val="000000"/>
                </a:solidFill>
              </a:defRPr>
            </a:pPr>
            <a:r>
              <a:rPr sz="2124">
                <a:solidFill>
                  <a:srgbClr val="93741C"/>
                </a:solidFill>
              </a:rPr>
              <a:t>War Productions Board:</a:t>
            </a:r>
          </a:p>
          <a:p>
            <a:pPr marL="786764" lvl="2" indent="-262254" defTabSz="344677">
              <a:spcBef>
                <a:spcPts val="2100"/>
              </a:spcBef>
              <a:buBlip>
                <a:blip r:embed="rId2"/>
              </a:buBlip>
              <a:defRPr sz="1800">
                <a:solidFill>
                  <a:srgbClr val="000000"/>
                </a:solidFill>
              </a:defRPr>
            </a:pPr>
            <a:r>
              <a:rPr sz="2124">
                <a:solidFill>
                  <a:srgbClr val="93741C"/>
                </a:solidFill>
              </a:rPr>
              <a:t>Encouraged businesses to begin military production (GM and Ford)</a:t>
            </a:r>
          </a:p>
          <a:p>
            <a:pPr marL="786764" lvl="2" indent="-262254" defTabSz="344677">
              <a:spcBef>
                <a:spcPts val="2100"/>
              </a:spcBef>
              <a:buBlip>
                <a:blip r:embed="rId2"/>
              </a:buBlip>
              <a:defRPr sz="1800">
                <a:solidFill>
                  <a:srgbClr val="000000"/>
                </a:solidFill>
              </a:defRPr>
            </a:pPr>
            <a:r>
              <a:rPr sz="2124">
                <a:solidFill>
                  <a:srgbClr val="93741C"/>
                </a:solidFill>
              </a:rPr>
              <a:t>Henry Kaiser - contractor, applied Ford’s mass production techniques to ship construction</a:t>
            </a:r>
          </a:p>
          <a:p>
            <a:pPr marL="262254" lvl="0" indent="-262254" defTabSz="344677">
              <a:spcBef>
                <a:spcPts val="2100"/>
              </a:spcBef>
              <a:buBlip>
                <a:blip r:embed="rId2"/>
              </a:buBlip>
              <a:defRPr sz="1800">
                <a:solidFill>
                  <a:srgbClr val="000000"/>
                </a:solidFill>
              </a:defRPr>
            </a:pPr>
            <a:r>
              <a:rPr sz="2124">
                <a:solidFill>
                  <a:srgbClr val="943F2B"/>
                </a:solidFill>
              </a:rPr>
              <a:t>Mobilizing the American Fighting Force</a:t>
            </a:r>
          </a:p>
          <a:p>
            <a:pPr marL="524509" lvl="1" indent="-262254" defTabSz="344677">
              <a:spcBef>
                <a:spcPts val="2100"/>
              </a:spcBef>
              <a:buBlip>
                <a:blip r:embed="rId2"/>
              </a:buBlip>
              <a:defRPr sz="1800">
                <a:solidFill>
                  <a:srgbClr val="000000"/>
                </a:solidFill>
              </a:defRPr>
            </a:pPr>
            <a:r>
              <a:rPr sz="2124">
                <a:solidFill>
                  <a:srgbClr val="93741C"/>
                </a:solidFill>
              </a:rPr>
              <a:t>15 million Americans joined the armed forces</a:t>
            </a:r>
          </a:p>
          <a:p>
            <a:pPr marL="524509" lvl="1" indent="-262254" defTabSz="344677">
              <a:spcBef>
                <a:spcPts val="2100"/>
              </a:spcBef>
              <a:buBlip>
                <a:blip r:embed="rId2"/>
              </a:buBlip>
              <a:defRPr sz="1800">
                <a:solidFill>
                  <a:srgbClr val="000000"/>
                </a:solidFill>
              </a:defRPr>
            </a:pPr>
            <a:r>
              <a:rPr sz="2124">
                <a:solidFill>
                  <a:srgbClr val="93741C"/>
                </a:solidFill>
              </a:rPr>
              <a:t>African Americans remained segregated</a:t>
            </a:r>
          </a:p>
          <a:p>
            <a:pPr marL="524509" lvl="1" indent="-262254" defTabSz="344677">
              <a:spcBef>
                <a:spcPts val="2100"/>
              </a:spcBef>
              <a:buBlip>
                <a:blip r:embed="rId2"/>
              </a:buBlip>
              <a:defRPr sz="1800">
                <a:solidFill>
                  <a:srgbClr val="000000"/>
                </a:solidFill>
              </a:defRPr>
            </a:pPr>
            <a:r>
              <a:rPr sz="2124">
                <a:solidFill>
                  <a:srgbClr val="93741C"/>
                </a:solidFill>
              </a:rPr>
              <a:t>Native Americans played an instrumental role - “code talkers”</a:t>
            </a:r>
          </a:p>
          <a:p>
            <a:pPr marL="524509" lvl="1" indent="-262254" defTabSz="344677">
              <a:spcBef>
                <a:spcPts val="2100"/>
              </a:spcBef>
              <a:buBlip>
                <a:blip r:embed="rId2"/>
              </a:buBlip>
              <a:defRPr sz="1800">
                <a:solidFill>
                  <a:srgbClr val="000000"/>
                </a:solidFill>
              </a:defRPr>
            </a:pPr>
            <a:r>
              <a:rPr sz="2124">
                <a:solidFill>
                  <a:srgbClr val="93741C"/>
                </a:solidFill>
              </a:rPr>
              <a:t>Women predominantly did clerical, communications, and health care work</a:t>
            </a:r>
          </a:p>
        </p:txBody>
      </p:sp>
      <p:sp>
        <p:nvSpPr>
          <p:cNvPr id="56" name="Shape 56"/>
          <p:cNvSpPr/>
          <p:nvPr/>
        </p:nvSpPr>
        <p:spPr>
          <a:xfrm>
            <a:off x="9552533" y="5213350"/>
            <a:ext cx="2944168" cy="3314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457200" indent="-457200" algn="l" defTabSz="457200">
              <a:spcBef>
                <a:spcPts val="1600"/>
              </a:spcBef>
              <a:tabLst>
                <a:tab pos="139700" algn="l"/>
                <a:tab pos="457200" algn="l"/>
              </a:tabLst>
              <a:defRPr sz="1800">
                <a:solidFill>
                  <a:srgbClr val="A8AB65"/>
                </a:solidFill>
                <a:latin typeface="Times"/>
                <a:ea typeface="Times"/>
                <a:cs typeface="Times"/>
                <a:sym typeface="Times"/>
              </a:defRPr>
            </a:lvl1pPr>
          </a:lstStyle>
          <a:p>
            <a:pPr lvl="0">
              <a:defRPr>
                <a:solidFill>
                  <a:srgbClr val="000000"/>
                </a:solidFill>
              </a:defRPr>
            </a:pPr>
            <a:r>
              <a:rPr>
                <a:solidFill>
                  <a:srgbClr val="A8AB65"/>
                </a:solidFill>
              </a:rPr>
              <a:t>	Key Concept 7.3, III, A. The mass mobilization of American society to supply troops for the war effort and a workforce on the home front ended the Great Depression and provided opportunities for women and minorities to improve their socioeconomic positions. </a:t>
            </a:r>
          </a:p>
        </p:txBody>
      </p:sp>
      <p:pic>
        <p:nvPicPr>
          <p:cNvPr id="57" name="600px-US-WarProductionBoard-Seal.png"/>
          <p:cNvPicPr/>
          <p:nvPr/>
        </p:nvPicPr>
        <p:blipFill>
          <a:blip r:embed="rId3">
            <a:extLst/>
          </a:blip>
          <a:stretch>
            <a:fillRect/>
          </a:stretch>
        </p:blipFill>
        <p:spPr>
          <a:xfrm>
            <a:off x="6790382" y="1333500"/>
            <a:ext cx="2944168" cy="2944168"/>
          </a:xfrm>
          <a:prstGeom prst="rect">
            <a:avLst/>
          </a:prstGeom>
          <a:ln w="12700">
            <a:miter lim="400000"/>
          </a:ln>
        </p:spPr>
      </p:pic>
      <p:pic>
        <p:nvPicPr>
          <p:cNvPr id="58" name="Navajo_Code_Talkers.jpg"/>
          <p:cNvPicPr/>
          <p:nvPr/>
        </p:nvPicPr>
        <p:blipFill>
          <a:blip r:embed="rId4">
            <a:extLst/>
          </a:blip>
          <a:stretch>
            <a:fillRect/>
          </a:stretch>
        </p:blipFill>
        <p:spPr>
          <a:xfrm>
            <a:off x="1765300" y="3441700"/>
            <a:ext cx="4610100" cy="33274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5">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5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5">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2" nodeType="afterEffect">
                                  <p:stCondLst>
                                    <p:cond delay="0"/>
                                  </p:stCondLst>
                                  <p:iterate>
                                    <p:tmAbs val="0"/>
                                  </p:iterate>
                                  <p:childTnLst>
                                    <p:set>
                                      <p:cBhvr>
                                        <p:cTn id="23" fill="hold"/>
                                        <p:tgtEl>
                                          <p:spTgt spid="5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5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5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55">
                                            <p:txEl>
                                              <p:pRg st="6" end="6"/>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3" nodeType="afterEffect">
                                  <p:stCondLst>
                                    <p:cond delay="0"/>
                                  </p:stCondLst>
                                  <p:iterate>
                                    <p:tmAbs val="0"/>
                                  </p:iterate>
                                  <p:childTnLst>
                                    <p:set>
                                      <p:cBhvr>
                                        <p:cTn id="38" fill="hold"/>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iterate>
                                    <p:tmAbs val="0"/>
                                  </p:iterate>
                                  <p:childTnLst>
                                    <p:set>
                                      <p:cBhvr>
                                        <p:cTn id="42" fill="hold"/>
                                        <p:tgtEl>
                                          <p:spTgt spid="55">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iterate>
                                    <p:tmAbs val="0"/>
                                  </p:iterate>
                                  <p:childTnLst>
                                    <p:set>
                                      <p:cBhvr>
                                        <p:cTn id="46" fill="hold"/>
                                        <p:tgtEl>
                                          <p:spTgt spid="55">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4" nodeType="clickEffect">
                                  <p:stCondLst>
                                    <p:cond delay="0"/>
                                  </p:stCondLst>
                                  <p:iterate>
                                    <p:tmAbs val="0"/>
                                  </p:iterate>
                                  <p:childTnLst>
                                    <p:set>
                                      <p:cBhvr>
                                        <p:cTn id="50" fill="hold"/>
                                        <p:tgtEl>
                                          <p:spTgt spid="58"/>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1" nodeType="afterEffect">
                                  <p:stCondLst>
                                    <p:cond delay="0"/>
                                  </p:stCondLst>
                                  <p:iterate>
                                    <p:tmAbs val="0"/>
                                  </p:iterate>
                                  <p:childTnLst>
                                    <p:set>
                                      <p:cBhvr>
                                        <p:cTn id="53" fill="hold"/>
                                        <p:tgtEl>
                                          <p:spTgt spid="55">
                                            <p:txEl>
                                              <p:pRg st="9" end="9"/>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iterate>
                                    <p:tmAbs val="0"/>
                                  </p:iterate>
                                  <p:childTnLst>
                                    <p:set>
                                      <p:cBhvr>
                                        <p:cTn id="57" fill="hold"/>
                                        <p:tgtEl>
                                          <p:spTgt spid="55">
                                            <p:txEl>
                                              <p:pRg st="10" end="10"/>
                                            </p:txEl>
                                          </p:spTgt>
                                        </p:tgtEl>
                                        <p:attrNameLst>
                                          <p:attrName>style.visibility</p:attrName>
                                        </p:attrNameLst>
                                      </p:cBhvr>
                                      <p:to>
                                        <p:strVal val="visible"/>
                                      </p:to>
                                    </p:set>
                                  </p:childTnLst>
                                </p:cTn>
                              </p:par>
                            </p:childTnLst>
                          </p:cTn>
                        </p:par>
                        <p:par>
                          <p:cTn id="58" fill="hold">
                            <p:stCondLst>
                              <p:cond delay="0"/>
                            </p:stCondLst>
                            <p:childTnLst>
                              <p:par>
                                <p:cTn id="59" presetID="1" presetClass="exit" presetSubtype="0" fill="hold" grpId="5" nodeType="afterEffect">
                                  <p:stCondLst>
                                    <p:cond delay="0"/>
                                  </p:stCondLst>
                                  <p:iterate>
                                    <p:tmAbs val="0"/>
                                  </p:iterate>
                                  <p:childTnLst>
                                    <p:set>
                                      <p:cBhvr>
                                        <p:cTn id="60" fill="hold">
                                          <p:stCondLst>
                                            <p:cond delay="0"/>
                                          </p:stCondLst>
                                        </p:cTn>
                                        <p:tgtEl>
                                          <p:spTgt spid="57"/>
                                        </p:tgtEl>
                                        <p:attrNameLst>
                                          <p:attrName>style.visibility</p:attrName>
                                        </p:attrNameLst>
                                      </p:cBhvr>
                                      <p:to>
                                        <p:strVal val="hidden"/>
                                      </p:to>
                                    </p:set>
                                  </p:childTnLst>
                                </p:cTn>
                              </p:par>
                            </p:childTnLst>
                          </p:cTn>
                        </p:par>
                        <p:par>
                          <p:cTn id="61" fill="hold">
                            <p:stCondLst>
                              <p:cond delay="0"/>
                            </p:stCondLst>
                            <p:childTnLst>
                              <p:par>
                                <p:cTn id="62" presetID="1" presetClass="exit" presetSubtype="0" fill="hold" grpId="6" nodeType="afterEffect">
                                  <p:stCondLst>
                                    <p:cond delay="0"/>
                                  </p:stCondLst>
                                  <p:iterate>
                                    <p:tmAbs val="0"/>
                                  </p:iterate>
                                  <p:childTnLst>
                                    <p:set>
                                      <p:cBhvr>
                                        <p:cTn id="63" fill="hold">
                                          <p:stCondLst>
                                            <p:cond delay="0"/>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1" build="p" bldLvl="5" animBg="1" advAuto="0"/>
      <p:bldP spid="56" grpId="3" animBg="1" advAuto="0"/>
      <p:bldP spid="57" grpId="2" animBg="1" advAuto="0"/>
      <p:bldP spid="57" grpId="5" animBg="1" advAuto="0"/>
      <p:bldP spid="58" grpId="4" animBg="1" advAuto="0"/>
      <p:bldP spid="58" grpId="6"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1587500" y="254000"/>
            <a:ext cx="10464800" cy="1386880"/>
          </a:xfrm>
          <a:prstGeom prst="rect">
            <a:avLst/>
          </a:prstGeom>
        </p:spPr>
        <p:txBody>
          <a:bodyPr/>
          <a:lstStyle/>
          <a:p>
            <a:pPr lvl="0">
              <a:defRPr sz="1800" spc="0">
                <a:solidFill>
                  <a:srgbClr val="000000"/>
                </a:solidFill>
              </a:defRPr>
            </a:pPr>
            <a:r>
              <a:rPr sz="7000" spc="70">
                <a:solidFill>
                  <a:srgbClr val="6E603B"/>
                </a:solidFill>
              </a:rPr>
              <a:t>Organizing for Victory</a:t>
            </a:r>
          </a:p>
        </p:txBody>
      </p:sp>
      <p:sp>
        <p:nvSpPr>
          <p:cNvPr id="61" name="Shape 61"/>
          <p:cNvSpPr>
            <a:spLocks noGrp="1"/>
          </p:cNvSpPr>
          <p:nvPr>
            <p:ph type="body" idx="1"/>
          </p:nvPr>
        </p:nvSpPr>
        <p:spPr>
          <a:xfrm>
            <a:off x="1587500" y="1674217"/>
            <a:ext cx="10464800" cy="7088783"/>
          </a:xfrm>
          <a:prstGeom prst="rect">
            <a:avLst/>
          </a:prstGeom>
        </p:spPr>
        <p:txBody>
          <a:bodyPr/>
          <a:lstStyle/>
          <a:p>
            <a:pPr marL="200025" lvl="0" indent="-200025" defTabSz="262889">
              <a:spcBef>
                <a:spcPts val="1600"/>
              </a:spcBef>
              <a:buBlip>
                <a:blip r:embed="rId2"/>
              </a:buBlip>
              <a:defRPr sz="1800">
                <a:solidFill>
                  <a:srgbClr val="000000"/>
                </a:solidFill>
              </a:defRPr>
            </a:pPr>
            <a:r>
              <a:rPr sz="1619">
                <a:solidFill>
                  <a:srgbClr val="943F2B"/>
                </a:solidFill>
              </a:rPr>
              <a:t>Workers and the War Effort</a:t>
            </a:r>
          </a:p>
          <a:p>
            <a:pPr marL="400050" lvl="1" indent="-200025" defTabSz="262889">
              <a:spcBef>
                <a:spcPts val="1600"/>
              </a:spcBef>
              <a:buBlip>
                <a:blip r:embed="rId2"/>
              </a:buBlip>
              <a:defRPr sz="1800">
                <a:solidFill>
                  <a:srgbClr val="000000"/>
                </a:solidFill>
              </a:defRPr>
            </a:pPr>
            <a:r>
              <a:rPr sz="1619">
                <a:solidFill>
                  <a:srgbClr val="607A80"/>
                </a:solidFill>
              </a:rPr>
              <a:t>Rosie the Riveter:</a:t>
            </a:r>
          </a:p>
          <a:p>
            <a:pPr marL="600075" lvl="2" indent="-200025" defTabSz="262889">
              <a:spcBef>
                <a:spcPts val="1600"/>
              </a:spcBef>
              <a:buBlip>
                <a:blip r:embed="rId2"/>
              </a:buBlip>
              <a:defRPr sz="1800">
                <a:solidFill>
                  <a:srgbClr val="000000"/>
                </a:solidFill>
              </a:defRPr>
            </a:pPr>
            <a:r>
              <a:rPr sz="1619">
                <a:solidFill>
                  <a:srgbClr val="93741C"/>
                </a:solidFill>
              </a:rPr>
              <a:t>Women were encouraged to help in the war effort</a:t>
            </a:r>
          </a:p>
          <a:p>
            <a:pPr marL="600075" lvl="2" indent="-200025" defTabSz="262889">
              <a:spcBef>
                <a:spcPts val="1600"/>
              </a:spcBef>
              <a:buBlip>
                <a:blip r:embed="rId2"/>
              </a:buBlip>
              <a:defRPr sz="1800">
                <a:solidFill>
                  <a:srgbClr val="000000"/>
                </a:solidFill>
              </a:defRPr>
            </a:pPr>
            <a:r>
              <a:rPr sz="1619">
                <a:solidFill>
                  <a:srgbClr val="93741C"/>
                </a:solidFill>
              </a:rPr>
              <a:t>Often paid less than men</a:t>
            </a:r>
          </a:p>
          <a:p>
            <a:pPr marL="600075" lvl="2" indent="-200025" defTabSz="262889">
              <a:spcBef>
                <a:spcPts val="1600"/>
              </a:spcBef>
              <a:buBlip>
                <a:blip r:embed="rId2"/>
              </a:buBlip>
              <a:defRPr sz="1800">
                <a:solidFill>
                  <a:srgbClr val="000000"/>
                </a:solidFill>
              </a:defRPr>
            </a:pPr>
            <a:r>
              <a:rPr sz="1619">
                <a:solidFill>
                  <a:srgbClr val="93741C"/>
                </a:solidFill>
              </a:rPr>
              <a:t>Post-WWII women were encouraged to go back to the home</a:t>
            </a:r>
          </a:p>
          <a:p>
            <a:pPr marL="400050" lvl="1" indent="-200025" defTabSz="262889">
              <a:spcBef>
                <a:spcPts val="1600"/>
              </a:spcBef>
              <a:buBlip>
                <a:blip r:embed="rId2"/>
              </a:buBlip>
              <a:defRPr sz="1800">
                <a:solidFill>
                  <a:srgbClr val="000000"/>
                </a:solidFill>
              </a:defRPr>
            </a:pPr>
            <a:r>
              <a:rPr sz="1619">
                <a:solidFill>
                  <a:srgbClr val="607A80"/>
                </a:solidFill>
              </a:rPr>
              <a:t>Wartime Civil Rights:</a:t>
            </a:r>
          </a:p>
          <a:p>
            <a:pPr marL="600075" lvl="2" indent="-200025" defTabSz="262889">
              <a:spcBef>
                <a:spcPts val="1600"/>
              </a:spcBef>
              <a:buBlip>
                <a:blip r:embed="rId2"/>
              </a:buBlip>
              <a:defRPr sz="1800">
                <a:solidFill>
                  <a:srgbClr val="000000"/>
                </a:solidFill>
              </a:defRPr>
            </a:pPr>
            <a:r>
              <a:rPr sz="1619">
                <a:solidFill>
                  <a:srgbClr val="93741C"/>
                </a:solidFill>
              </a:rPr>
              <a:t>Double V campaign:</a:t>
            </a:r>
          </a:p>
          <a:p>
            <a:pPr marL="800100" lvl="3" indent="-200025" defTabSz="262889">
              <a:spcBef>
                <a:spcPts val="1600"/>
              </a:spcBef>
              <a:buBlip>
                <a:blip r:embed="rId2"/>
              </a:buBlip>
              <a:defRPr sz="1800">
                <a:solidFill>
                  <a:srgbClr val="000000"/>
                </a:solidFill>
              </a:defRPr>
            </a:pPr>
            <a:r>
              <a:rPr sz="1619">
                <a:solidFill>
                  <a:srgbClr val="93741C"/>
                </a:solidFill>
              </a:rPr>
              <a:t>Victory abroad against Fascism, Victory at home over racism</a:t>
            </a:r>
          </a:p>
          <a:p>
            <a:pPr marL="600075" lvl="2" indent="-200025" defTabSz="262889">
              <a:spcBef>
                <a:spcPts val="1600"/>
              </a:spcBef>
              <a:buBlip>
                <a:blip r:embed="rId2"/>
              </a:buBlip>
              <a:defRPr sz="1800">
                <a:solidFill>
                  <a:srgbClr val="000000"/>
                </a:solidFill>
              </a:defRPr>
            </a:pPr>
            <a:r>
              <a:rPr sz="1619">
                <a:solidFill>
                  <a:srgbClr val="93741C"/>
                </a:solidFill>
              </a:rPr>
              <a:t>A. Philip Randolph:</a:t>
            </a:r>
          </a:p>
          <a:p>
            <a:pPr marL="800100" lvl="3" indent="-200025" defTabSz="262889">
              <a:spcBef>
                <a:spcPts val="1600"/>
              </a:spcBef>
              <a:buBlip>
                <a:blip r:embed="rId2"/>
              </a:buBlip>
              <a:defRPr sz="1800">
                <a:solidFill>
                  <a:srgbClr val="000000"/>
                </a:solidFill>
              </a:defRPr>
            </a:pPr>
            <a:r>
              <a:rPr sz="1619">
                <a:solidFill>
                  <a:srgbClr val="93741C"/>
                </a:solidFill>
              </a:rPr>
              <a:t>Planned a march on Washington, led to Executive Order 8802:</a:t>
            </a:r>
          </a:p>
          <a:p>
            <a:pPr marL="1000125" lvl="4" indent="-200025" defTabSz="262889">
              <a:spcBef>
                <a:spcPts val="1600"/>
              </a:spcBef>
              <a:buBlip>
                <a:blip r:embed="rId2"/>
              </a:buBlip>
              <a:defRPr sz="1800">
                <a:solidFill>
                  <a:srgbClr val="000000"/>
                </a:solidFill>
              </a:defRPr>
            </a:pPr>
            <a:r>
              <a:rPr sz="1619">
                <a:solidFill>
                  <a:srgbClr val="93741C"/>
                </a:solidFill>
              </a:rPr>
              <a:t>Forbid discrimination in defense industries based on race</a:t>
            </a:r>
          </a:p>
          <a:p>
            <a:pPr marL="600075" lvl="2" indent="-200025" defTabSz="262889">
              <a:spcBef>
                <a:spcPts val="1600"/>
              </a:spcBef>
              <a:buBlip>
                <a:blip r:embed="rId2"/>
              </a:buBlip>
              <a:defRPr sz="1800">
                <a:solidFill>
                  <a:srgbClr val="000000"/>
                </a:solidFill>
              </a:defRPr>
            </a:pPr>
            <a:r>
              <a:rPr sz="1619">
                <a:solidFill>
                  <a:srgbClr val="93741C"/>
                </a:solidFill>
              </a:rPr>
              <a:t>Congress of Racial Equality - created in 1942, would become influential in the 1960s</a:t>
            </a:r>
          </a:p>
          <a:p>
            <a:pPr marL="400050" lvl="1" indent="-200025" defTabSz="262889">
              <a:spcBef>
                <a:spcPts val="1600"/>
              </a:spcBef>
              <a:buBlip>
                <a:blip r:embed="rId2"/>
              </a:buBlip>
              <a:defRPr sz="1800">
                <a:solidFill>
                  <a:srgbClr val="000000"/>
                </a:solidFill>
              </a:defRPr>
            </a:pPr>
            <a:r>
              <a:rPr sz="1619">
                <a:solidFill>
                  <a:srgbClr val="607A80"/>
                </a:solidFill>
              </a:rPr>
              <a:t>Organized Labor:</a:t>
            </a:r>
          </a:p>
          <a:p>
            <a:pPr marL="600075" lvl="2" indent="-200025" defTabSz="262889">
              <a:spcBef>
                <a:spcPts val="1600"/>
              </a:spcBef>
              <a:buBlip>
                <a:blip r:embed="rId2"/>
              </a:buBlip>
              <a:defRPr sz="1800">
                <a:solidFill>
                  <a:srgbClr val="000000"/>
                </a:solidFill>
              </a:defRPr>
            </a:pPr>
            <a:r>
              <a:rPr sz="1619">
                <a:solidFill>
                  <a:srgbClr val="93741C"/>
                </a:solidFill>
              </a:rPr>
              <a:t>National War Labor Board - established pay, hours, and working conditions </a:t>
            </a:r>
          </a:p>
          <a:p>
            <a:pPr marL="600075" lvl="2" indent="-200025" defTabSz="262889">
              <a:spcBef>
                <a:spcPts val="1600"/>
              </a:spcBef>
              <a:buBlip>
                <a:blip r:embed="rId2"/>
              </a:buBlip>
              <a:defRPr sz="1800">
                <a:solidFill>
                  <a:srgbClr val="000000"/>
                </a:solidFill>
              </a:defRPr>
            </a:pPr>
            <a:r>
              <a:rPr sz="1619">
                <a:solidFill>
                  <a:srgbClr val="93741C"/>
                </a:solidFill>
              </a:rPr>
              <a:t>Smith-Connally Act - prohibited strikes in defense industries</a:t>
            </a:r>
          </a:p>
        </p:txBody>
      </p:sp>
      <p:sp>
        <p:nvSpPr>
          <p:cNvPr id="62" name="Shape 62"/>
          <p:cNvSpPr/>
          <p:nvPr/>
        </p:nvSpPr>
        <p:spPr>
          <a:xfrm>
            <a:off x="9254579" y="1663699"/>
            <a:ext cx="3479503" cy="3149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457200" indent="-457200" algn="l" defTabSz="457200">
              <a:spcBef>
                <a:spcPts val="1600"/>
              </a:spcBef>
              <a:tabLst>
                <a:tab pos="139700" algn="l"/>
                <a:tab pos="457200" algn="l"/>
              </a:tabLst>
              <a:defRPr sz="2000">
                <a:solidFill>
                  <a:srgbClr val="A8AB65"/>
                </a:solidFill>
                <a:latin typeface="Times"/>
                <a:ea typeface="Times"/>
                <a:cs typeface="Times"/>
                <a:sym typeface="Times"/>
              </a:defRPr>
            </a:lvl1pPr>
          </a:lstStyle>
          <a:p>
            <a:pPr lvl="0">
              <a:defRPr sz="1800">
                <a:solidFill>
                  <a:srgbClr val="000000"/>
                </a:solidFill>
              </a:defRPr>
            </a:pPr>
            <a:r>
              <a:rPr sz="2000">
                <a:solidFill>
                  <a:srgbClr val="A8AB65"/>
                </a:solidFill>
              </a:rPr>
              <a:t>	Key Concept 7.3, III, B. Wartime experiences, such as the internment of Japanese Americans, challenges to civil liberties, debates over race and segregation, and the decision to drop the atomic bomb raised questions about American values. </a:t>
            </a:r>
          </a:p>
        </p:txBody>
      </p:sp>
      <p:pic>
        <p:nvPicPr>
          <p:cNvPr id="63" name="We_Can_Do_It!.jpg"/>
          <p:cNvPicPr/>
          <p:nvPr/>
        </p:nvPicPr>
        <p:blipFill>
          <a:blip r:embed="rId3">
            <a:extLst/>
          </a:blip>
          <a:stretch>
            <a:fillRect/>
          </a:stretch>
        </p:blipFill>
        <p:spPr>
          <a:xfrm>
            <a:off x="10443301" y="5060950"/>
            <a:ext cx="2434499" cy="3149600"/>
          </a:xfrm>
          <a:prstGeom prst="rect">
            <a:avLst/>
          </a:prstGeom>
          <a:ln w="12700">
            <a:miter lim="400000"/>
          </a:ln>
        </p:spPr>
      </p:pic>
      <p:pic>
        <p:nvPicPr>
          <p:cNvPr id="64" name="lossy-page1-793px-&quot;V&quot;_home_campaign,_Washington,_DC,_10-1942_-_NARA_-_533827.jpg"/>
          <p:cNvPicPr/>
          <p:nvPr/>
        </p:nvPicPr>
        <p:blipFill>
          <a:blip r:embed="rId4">
            <a:extLst/>
          </a:blip>
          <a:stretch>
            <a:fillRect/>
          </a:stretch>
        </p:blipFill>
        <p:spPr>
          <a:xfrm>
            <a:off x="4932001" y="1558576"/>
            <a:ext cx="4440599" cy="335984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1">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6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1">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2" nodeType="afterEffect">
                                  <p:stCondLst>
                                    <p:cond delay="0"/>
                                  </p:stCondLst>
                                  <p:iterate>
                                    <p:tmAbs val="0"/>
                                  </p:iterate>
                                  <p:childTnLst>
                                    <p:set>
                                      <p:cBhvr>
                                        <p:cTn id="15" fill="hold"/>
                                        <p:tgtEl>
                                          <p:spTgt spid="6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6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6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6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61">
                                            <p:txEl>
                                              <p:pRg st="5" end="5"/>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3" nodeType="afterEffect">
                                  <p:stCondLst>
                                    <p:cond delay="0"/>
                                  </p:stCondLst>
                                  <p:iterate>
                                    <p:tmAbs val="0"/>
                                  </p:iterate>
                                  <p:childTnLst>
                                    <p:set>
                                      <p:cBhvr>
                                        <p:cTn id="34" fill="hold"/>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iterate>
                                    <p:tmAbs val="0"/>
                                  </p:iterate>
                                  <p:childTnLst>
                                    <p:set>
                                      <p:cBhvr>
                                        <p:cTn id="38" fill="hold"/>
                                        <p:tgtEl>
                                          <p:spTgt spid="61">
                                            <p:txEl>
                                              <p:pRg st="6" end="6"/>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4" nodeType="afterEffect">
                                  <p:stCondLst>
                                    <p:cond delay="0"/>
                                  </p:stCondLst>
                                  <p:iterate>
                                    <p:tmAbs val="0"/>
                                  </p:iterate>
                                  <p:childTnLst>
                                    <p:set>
                                      <p:cBhvr>
                                        <p:cTn id="41" fill="hold"/>
                                        <p:tgtEl>
                                          <p:spTgt spid="6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 nodeType="clickEffect">
                                  <p:stCondLst>
                                    <p:cond delay="0"/>
                                  </p:stCondLst>
                                  <p:iterate>
                                    <p:tmAbs val="0"/>
                                  </p:iterate>
                                  <p:childTnLst>
                                    <p:set>
                                      <p:cBhvr>
                                        <p:cTn id="45" fill="hold"/>
                                        <p:tgtEl>
                                          <p:spTgt spid="61">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 nodeType="clickEffect">
                                  <p:stCondLst>
                                    <p:cond delay="0"/>
                                  </p:stCondLst>
                                  <p:iterate>
                                    <p:tmAbs val="0"/>
                                  </p:iterate>
                                  <p:childTnLst>
                                    <p:set>
                                      <p:cBhvr>
                                        <p:cTn id="49" fill="hold"/>
                                        <p:tgtEl>
                                          <p:spTgt spid="61">
                                            <p:txEl>
                                              <p:pRg st="8" end="8"/>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1" nodeType="clickEffect">
                                  <p:stCondLst>
                                    <p:cond delay="0"/>
                                  </p:stCondLst>
                                  <p:iterate>
                                    <p:tmAbs val="0"/>
                                  </p:iterate>
                                  <p:childTnLst>
                                    <p:set>
                                      <p:cBhvr>
                                        <p:cTn id="53" fill="hold"/>
                                        <p:tgtEl>
                                          <p:spTgt spid="61">
                                            <p:txEl>
                                              <p:pRg st="9" end="9"/>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iterate>
                                    <p:tmAbs val="0"/>
                                  </p:iterate>
                                  <p:childTnLst>
                                    <p:set>
                                      <p:cBhvr>
                                        <p:cTn id="57" fill="hold"/>
                                        <p:tgtEl>
                                          <p:spTgt spid="61">
                                            <p:txEl>
                                              <p:pRg st="10" end="1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1" nodeType="clickEffect">
                                  <p:stCondLst>
                                    <p:cond delay="0"/>
                                  </p:stCondLst>
                                  <p:iterate>
                                    <p:tmAbs val="0"/>
                                  </p:iterate>
                                  <p:childTnLst>
                                    <p:set>
                                      <p:cBhvr>
                                        <p:cTn id="61" fill="hold"/>
                                        <p:tgtEl>
                                          <p:spTgt spid="61">
                                            <p:txEl>
                                              <p:pRg st="11" end="1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iterate>
                                    <p:tmAbs val="0"/>
                                  </p:iterate>
                                  <p:childTnLst>
                                    <p:set>
                                      <p:cBhvr>
                                        <p:cTn id="65" fill="hold"/>
                                        <p:tgtEl>
                                          <p:spTgt spid="61">
                                            <p:txEl>
                                              <p:pRg st="12" end="12"/>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iterate>
                                    <p:tmAbs val="0"/>
                                  </p:iterate>
                                  <p:childTnLst>
                                    <p:set>
                                      <p:cBhvr>
                                        <p:cTn id="69" fill="hold"/>
                                        <p:tgtEl>
                                          <p:spTgt spid="61">
                                            <p:txEl>
                                              <p:pRg st="13" end="13"/>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iterate>
                                    <p:tmAbs val="0"/>
                                  </p:iterate>
                                  <p:childTnLst>
                                    <p:set>
                                      <p:cBhvr>
                                        <p:cTn id="73" fill="hold"/>
                                        <p:tgtEl>
                                          <p:spTgt spid="61">
                                            <p:txEl>
                                              <p:pRg st="14" end="14"/>
                                            </p:txEl>
                                          </p:spTgt>
                                        </p:tgtEl>
                                        <p:attrNameLst>
                                          <p:attrName>style.visibility</p:attrName>
                                        </p:attrNameLst>
                                      </p:cBhvr>
                                      <p:to>
                                        <p:strVal val="visible"/>
                                      </p:to>
                                    </p:set>
                                  </p:childTnLst>
                                </p:cTn>
                              </p:par>
                            </p:childTnLst>
                          </p:cTn>
                        </p:par>
                        <p:par>
                          <p:cTn id="74" fill="hold">
                            <p:stCondLst>
                              <p:cond delay="0"/>
                            </p:stCondLst>
                            <p:childTnLst>
                              <p:par>
                                <p:cTn id="75" presetID="1" presetClass="exit" presetSubtype="0" fill="hold" grpId="5" nodeType="afterEffect">
                                  <p:stCondLst>
                                    <p:cond delay="0"/>
                                  </p:stCondLst>
                                  <p:iterate>
                                    <p:tmAbs val="0"/>
                                  </p:iterate>
                                  <p:childTnLst>
                                    <p:set>
                                      <p:cBhvr>
                                        <p:cTn id="76"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1" build="p" bldLvl="5" animBg="1" advAuto="0"/>
      <p:bldP spid="62" grpId="3" animBg="1" advAuto="0"/>
      <p:bldP spid="63" grpId="2" animBg="1" advAuto="0"/>
      <p:bldP spid="64" grpId="4" animBg="1" advAuto="0"/>
      <p:bldP spid="64" grpId="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xfrm>
            <a:off x="1587500" y="254000"/>
            <a:ext cx="10464800" cy="1386880"/>
          </a:xfrm>
          <a:prstGeom prst="rect">
            <a:avLst/>
          </a:prstGeom>
        </p:spPr>
        <p:txBody>
          <a:bodyPr/>
          <a:lstStyle/>
          <a:p>
            <a:pPr lvl="0">
              <a:defRPr sz="1800" spc="0">
                <a:solidFill>
                  <a:srgbClr val="000000"/>
                </a:solidFill>
              </a:defRPr>
            </a:pPr>
            <a:r>
              <a:rPr sz="7000" spc="70">
                <a:solidFill>
                  <a:srgbClr val="6E603B"/>
                </a:solidFill>
              </a:rPr>
              <a:t>Organizing for Victory</a:t>
            </a:r>
          </a:p>
        </p:txBody>
      </p:sp>
      <p:sp>
        <p:nvSpPr>
          <p:cNvPr id="67" name="Shape 67"/>
          <p:cNvSpPr>
            <a:spLocks noGrp="1"/>
          </p:cNvSpPr>
          <p:nvPr>
            <p:ph type="body" idx="1"/>
          </p:nvPr>
        </p:nvSpPr>
        <p:spPr>
          <a:xfrm>
            <a:off x="1587500" y="1674217"/>
            <a:ext cx="10464800" cy="7088783"/>
          </a:xfrm>
          <a:prstGeom prst="rect">
            <a:avLst/>
          </a:prstGeom>
        </p:spPr>
        <p:txBody>
          <a:bodyPr/>
          <a:lstStyle>
            <a:lvl1pPr>
              <a:buBlip>
                <a:blip r:embed="rId2"/>
              </a:buBlip>
              <a:defRPr>
                <a:solidFill>
                  <a:srgbClr val="943F2B"/>
                </a:solidFill>
              </a:defRPr>
            </a:lvl1pPr>
            <a:lvl2pPr>
              <a:buBlip>
                <a:blip r:embed="rId2"/>
              </a:buBlip>
            </a:lvl2pPr>
            <a:lvl3pPr>
              <a:buBlip>
                <a:blip r:embed="rId2"/>
              </a:buBlip>
            </a:lvl3pPr>
          </a:lstStyle>
          <a:p>
            <a:pPr lvl="0">
              <a:defRPr sz="1800">
                <a:solidFill>
                  <a:srgbClr val="000000"/>
                </a:solidFill>
              </a:defRPr>
            </a:pPr>
            <a:r>
              <a:rPr sz="3600">
                <a:solidFill>
                  <a:srgbClr val="943F2B"/>
                </a:solidFill>
              </a:rPr>
              <a:t>Politics in Wartime</a:t>
            </a:r>
          </a:p>
          <a:p>
            <a:pPr lvl="1">
              <a:defRPr sz="1800">
                <a:solidFill>
                  <a:srgbClr val="000000"/>
                </a:solidFill>
              </a:defRPr>
            </a:pPr>
            <a:r>
              <a:rPr sz="3600">
                <a:solidFill>
                  <a:srgbClr val="93741C"/>
                </a:solidFill>
              </a:rPr>
              <a:t>Servicemen’s Readjustment Act (G.I. Bill)</a:t>
            </a:r>
          </a:p>
          <a:p>
            <a:pPr lvl="2">
              <a:defRPr sz="1800">
                <a:solidFill>
                  <a:srgbClr val="000000"/>
                </a:solidFill>
              </a:defRPr>
            </a:pPr>
            <a:r>
              <a:rPr sz="3600">
                <a:solidFill>
                  <a:srgbClr val="93741C"/>
                </a:solidFill>
              </a:rPr>
              <a:t>Provided education, loans, mortgages, etc. for returning soldiers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7">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6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xfrm>
            <a:off x="1587500" y="254000"/>
            <a:ext cx="10464800" cy="1386880"/>
          </a:xfrm>
          <a:prstGeom prst="rect">
            <a:avLst/>
          </a:prstGeom>
        </p:spPr>
        <p:txBody>
          <a:bodyPr/>
          <a:lstStyle/>
          <a:p>
            <a:pPr lvl="0">
              <a:defRPr sz="1800" spc="0">
                <a:solidFill>
                  <a:srgbClr val="000000"/>
                </a:solidFill>
              </a:defRPr>
            </a:pPr>
            <a:r>
              <a:rPr sz="7000" spc="70">
                <a:solidFill>
                  <a:srgbClr val="6E603B"/>
                </a:solidFill>
              </a:rPr>
              <a:t>Life on the Home Front</a:t>
            </a:r>
          </a:p>
        </p:txBody>
      </p:sp>
      <p:sp>
        <p:nvSpPr>
          <p:cNvPr id="70" name="Shape 70"/>
          <p:cNvSpPr>
            <a:spLocks noGrp="1"/>
          </p:cNvSpPr>
          <p:nvPr>
            <p:ph type="body" idx="1"/>
          </p:nvPr>
        </p:nvSpPr>
        <p:spPr>
          <a:xfrm>
            <a:off x="1587500" y="1674217"/>
            <a:ext cx="10464800" cy="7088783"/>
          </a:xfrm>
          <a:prstGeom prst="rect">
            <a:avLst/>
          </a:prstGeom>
        </p:spPr>
        <p:txBody>
          <a:bodyPr/>
          <a:lstStyle/>
          <a:p>
            <a:pPr marL="244475" lvl="0" indent="-244475" defTabSz="321310">
              <a:spcBef>
                <a:spcPts val="1900"/>
              </a:spcBef>
              <a:buBlip>
                <a:blip r:embed="rId2"/>
              </a:buBlip>
              <a:defRPr sz="1800">
                <a:solidFill>
                  <a:srgbClr val="000000"/>
                </a:solidFill>
              </a:defRPr>
            </a:pPr>
            <a:r>
              <a:rPr sz="1980">
                <a:solidFill>
                  <a:srgbClr val="943F2B"/>
                </a:solidFill>
              </a:rPr>
              <a:t>“For the Duration”</a:t>
            </a:r>
          </a:p>
          <a:p>
            <a:pPr marL="488950" lvl="1" indent="-244475" defTabSz="321310">
              <a:spcBef>
                <a:spcPts val="1900"/>
              </a:spcBef>
              <a:buBlip>
                <a:blip r:embed="rId2"/>
              </a:buBlip>
              <a:defRPr sz="1800">
                <a:solidFill>
                  <a:srgbClr val="000000"/>
                </a:solidFill>
              </a:defRPr>
            </a:pPr>
            <a:r>
              <a:rPr sz="1980">
                <a:solidFill>
                  <a:srgbClr val="93741C"/>
                </a:solidFill>
              </a:rPr>
              <a:t>Americans helped out by recycling, building “victory gardens,” rationing, etc. </a:t>
            </a:r>
          </a:p>
          <a:p>
            <a:pPr marL="488950" lvl="1" indent="-244475" defTabSz="321310">
              <a:spcBef>
                <a:spcPts val="1900"/>
              </a:spcBef>
              <a:buBlip>
                <a:blip r:embed="rId2"/>
              </a:buBlip>
              <a:defRPr sz="1800">
                <a:solidFill>
                  <a:srgbClr val="000000"/>
                </a:solidFill>
              </a:defRPr>
            </a:pPr>
            <a:r>
              <a:rPr sz="1980">
                <a:solidFill>
                  <a:srgbClr val="93741C"/>
                </a:solidFill>
              </a:rPr>
              <a:t>Shortage of consumer goods encouraged savings</a:t>
            </a:r>
          </a:p>
          <a:p>
            <a:pPr marL="244475" lvl="0" indent="-244475" defTabSz="321310">
              <a:spcBef>
                <a:spcPts val="1900"/>
              </a:spcBef>
              <a:buBlip>
                <a:blip r:embed="rId2"/>
              </a:buBlip>
              <a:defRPr sz="1800">
                <a:solidFill>
                  <a:srgbClr val="000000"/>
                </a:solidFill>
              </a:defRPr>
            </a:pPr>
            <a:r>
              <a:rPr sz="1980">
                <a:solidFill>
                  <a:srgbClr val="943F2B"/>
                </a:solidFill>
              </a:rPr>
              <a:t>Migration and the Wartime City</a:t>
            </a:r>
          </a:p>
          <a:p>
            <a:pPr marL="488950" lvl="1" indent="-244475" defTabSz="321310">
              <a:spcBef>
                <a:spcPts val="1900"/>
              </a:spcBef>
              <a:buBlip>
                <a:blip r:embed="rId2"/>
              </a:buBlip>
              <a:defRPr sz="1800">
                <a:solidFill>
                  <a:srgbClr val="000000"/>
                </a:solidFill>
              </a:defRPr>
            </a:pPr>
            <a:r>
              <a:rPr sz="1980">
                <a:solidFill>
                  <a:srgbClr val="93741C"/>
                </a:solidFill>
              </a:rPr>
              <a:t>15 million Americans moved during the war</a:t>
            </a:r>
          </a:p>
          <a:p>
            <a:pPr marL="733425" lvl="2" indent="-244475" defTabSz="321310">
              <a:spcBef>
                <a:spcPts val="1900"/>
              </a:spcBef>
              <a:buBlip>
                <a:blip r:embed="rId2"/>
              </a:buBlip>
              <a:defRPr sz="1800">
                <a:solidFill>
                  <a:srgbClr val="000000"/>
                </a:solidFill>
              </a:defRPr>
            </a:pPr>
            <a:r>
              <a:rPr sz="1980">
                <a:solidFill>
                  <a:srgbClr val="93741C"/>
                </a:solidFill>
              </a:rPr>
              <a:t>Took jobs in factories</a:t>
            </a:r>
          </a:p>
          <a:p>
            <a:pPr marL="733425" lvl="2" indent="-244475" defTabSz="321310">
              <a:spcBef>
                <a:spcPts val="1900"/>
              </a:spcBef>
              <a:buBlip>
                <a:blip r:embed="rId2"/>
              </a:buBlip>
              <a:defRPr sz="1800">
                <a:solidFill>
                  <a:srgbClr val="000000"/>
                </a:solidFill>
              </a:defRPr>
            </a:pPr>
            <a:r>
              <a:rPr sz="1980">
                <a:solidFill>
                  <a:srgbClr val="93741C"/>
                </a:solidFill>
              </a:rPr>
              <a:t>California benefitted more than any other state</a:t>
            </a:r>
          </a:p>
          <a:p>
            <a:pPr marL="488950" lvl="1" indent="-244475" defTabSz="321310">
              <a:spcBef>
                <a:spcPts val="1900"/>
              </a:spcBef>
              <a:buBlip>
                <a:blip r:embed="rId2"/>
              </a:buBlip>
              <a:defRPr sz="1800">
                <a:solidFill>
                  <a:srgbClr val="000000"/>
                </a:solidFill>
              </a:defRPr>
            </a:pPr>
            <a:r>
              <a:rPr sz="1980">
                <a:solidFill>
                  <a:srgbClr val="607A80"/>
                </a:solidFill>
              </a:rPr>
              <a:t>Racial Conflict:</a:t>
            </a:r>
          </a:p>
          <a:p>
            <a:pPr marL="733425" lvl="2" indent="-244475" defTabSz="321310">
              <a:spcBef>
                <a:spcPts val="1900"/>
              </a:spcBef>
              <a:buBlip>
                <a:blip r:embed="rId2"/>
              </a:buBlip>
              <a:defRPr sz="1800">
                <a:solidFill>
                  <a:srgbClr val="000000"/>
                </a:solidFill>
              </a:defRPr>
            </a:pPr>
            <a:r>
              <a:rPr sz="1980">
                <a:solidFill>
                  <a:srgbClr val="93741C"/>
                </a:solidFill>
              </a:rPr>
              <a:t>Zoot Suit - popular clothing worn by Mexican American teenagers</a:t>
            </a:r>
          </a:p>
          <a:p>
            <a:pPr marL="733425" lvl="2" indent="-244475" defTabSz="321310">
              <a:spcBef>
                <a:spcPts val="1900"/>
              </a:spcBef>
              <a:buBlip>
                <a:blip r:embed="rId2"/>
              </a:buBlip>
              <a:defRPr sz="1800">
                <a:solidFill>
                  <a:srgbClr val="000000"/>
                </a:solidFill>
              </a:defRPr>
            </a:pPr>
            <a:r>
              <a:rPr sz="1980">
                <a:solidFill>
                  <a:srgbClr val="93741C"/>
                </a:solidFill>
              </a:rPr>
              <a:t>Zoot Suit Riot - Conflict in Southern California between servicemen and Mexican Americans </a:t>
            </a:r>
          </a:p>
          <a:p>
            <a:pPr marL="488950" lvl="1" indent="-244475" defTabSz="321310">
              <a:spcBef>
                <a:spcPts val="1900"/>
              </a:spcBef>
              <a:buBlip>
                <a:blip r:embed="rId2"/>
              </a:buBlip>
              <a:defRPr sz="1800">
                <a:solidFill>
                  <a:srgbClr val="000000"/>
                </a:solidFill>
              </a:defRPr>
            </a:pPr>
            <a:r>
              <a:rPr sz="1980">
                <a:solidFill>
                  <a:srgbClr val="607A80"/>
                </a:solidFill>
              </a:rPr>
              <a:t>Gay and Lesbian Communities:</a:t>
            </a:r>
          </a:p>
          <a:p>
            <a:pPr marL="733425" lvl="2" indent="-244475" defTabSz="321310">
              <a:spcBef>
                <a:spcPts val="1900"/>
              </a:spcBef>
              <a:buBlip>
                <a:blip r:embed="rId2"/>
              </a:buBlip>
              <a:defRPr sz="1800">
                <a:solidFill>
                  <a:srgbClr val="000000"/>
                </a:solidFill>
              </a:defRPr>
            </a:pPr>
            <a:r>
              <a:rPr sz="1980">
                <a:solidFill>
                  <a:srgbClr val="93741C"/>
                </a:solidFill>
              </a:rPr>
              <a:t>Strong gay communities emerged in large cities (significant in the 1960s and 70s)</a:t>
            </a:r>
          </a:p>
        </p:txBody>
      </p:sp>
      <p:pic>
        <p:nvPicPr>
          <p:cNvPr id="71" name="Zootsuit2.jpg"/>
          <p:cNvPicPr/>
          <p:nvPr/>
        </p:nvPicPr>
        <p:blipFill>
          <a:blip r:embed="rId3">
            <a:extLst/>
          </a:blip>
          <a:stretch>
            <a:fillRect/>
          </a:stretch>
        </p:blipFill>
        <p:spPr>
          <a:xfrm>
            <a:off x="8251187" y="2927350"/>
            <a:ext cx="3858263" cy="309911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0">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7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7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7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7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7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7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70">
                                            <p:txEl>
                                              <p:pRg st="8" end="8"/>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2" nodeType="afterEffect">
                                  <p:stCondLst>
                                    <p:cond delay="0"/>
                                  </p:stCondLst>
                                  <p:iterate>
                                    <p:tmAbs val="0"/>
                                  </p:iterate>
                                  <p:childTnLst>
                                    <p:set>
                                      <p:cBhvr>
                                        <p:cTn id="43" fill="hold"/>
                                        <p:tgtEl>
                                          <p:spTgt spid="7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iterate>
                                    <p:tmAbs val="0"/>
                                  </p:iterate>
                                  <p:childTnLst>
                                    <p:set>
                                      <p:cBhvr>
                                        <p:cTn id="47" fill="hold"/>
                                        <p:tgtEl>
                                          <p:spTgt spid="70">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iterate>
                                    <p:tmAbs val="0"/>
                                  </p:iterate>
                                  <p:childTnLst>
                                    <p:set>
                                      <p:cBhvr>
                                        <p:cTn id="51" fill="hold"/>
                                        <p:tgtEl>
                                          <p:spTgt spid="70">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iterate>
                                    <p:tmAbs val="0"/>
                                  </p:iterate>
                                  <p:childTnLst>
                                    <p:set>
                                      <p:cBhvr>
                                        <p:cTn id="55" fill="hold"/>
                                        <p:tgtEl>
                                          <p:spTgt spid="7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1" build="p" bldLvl="5" animBg="1" advAuto="0"/>
      <p:bldP spid="71" grpId="2" animBg="1" advAuto="0"/>
    </p:bldLst>
  </p:timing>
</p:sld>
</file>

<file path=ppt/theme/theme1.xml><?xml version="1.0" encoding="utf-8"?>
<a:theme xmlns:a="http://schemas.openxmlformats.org/drawingml/2006/main" name="HardCover">
  <a:themeElements>
    <a:clrScheme name="HardCover">
      <a:dk1>
        <a:srgbClr val="6E603B"/>
      </a:dk1>
      <a:lt1>
        <a:srgbClr val="33446E"/>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DEF"/>
            </a:solidFill>
            <a:effectLst>
              <a:outerShdw blurRad="25400" dist="12700" dir="16200000" rotWithShape="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dCover">
  <a:themeElements>
    <a:clrScheme name="HardCover">
      <a:dk1>
        <a:srgbClr val="000000"/>
      </a:dk1>
      <a:lt1>
        <a:srgbClr val="FFFFFF"/>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DEF"/>
            </a:solidFill>
            <a:effectLst>
              <a:outerShdw blurRad="25400" dist="12700" dir="16200000" rotWithShape="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997</Words>
  <Application>Microsoft Office PowerPoint</Application>
  <PresentationFormat>Custom</PresentationFormat>
  <Paragraphs>143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HardCover</vt:lpstr>
      <vt:lpstr>America’s History, Chapter 24</vt:lpstr>
      <vt:lpstr>The Road To War</vt:lpstr>
      <vt:lpstr>The Road To War</vt:lpstr>
      <vt:lpstr>The Road To War</vt:lpstr>
      <vt:lpstr>The Road To War</vt:lpstr>
      <vt:lpstr>Organizing for Victory</vt:lpstr>
      <vt:lpstr>Organizing for Victory</vt:lpstr>
      <vt:lpstr>Organizing for Victory</vt:lpstr>
      <vt:lpstr>Life on the Home Front</vt:lpstr>
      <vt:lpstr>Life on the Home Front</vt:lpstr>
      <vt:lpstr>Fighting and Winning the War</vt:lpstr>
      <vt:lpstr>Fighting and Winning the War</vt:lpstr>
      <vt:lpstr>Quick Recap</vt:lpstr>
      <vt:lpstr>See You Back Here For Chapter 25!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America’s History, Chapter 24</dc:title>
  <dc:creator>adam</dc:creator>
  <cp:lastModifiedBy>adam</cp:lastModifiedBy>
  <cp:revision>1</cp:revision>
  <dcterms:modified xsi:type="dcterms:W3CDTF">2015-02-25T21:08:11Z</dcterms:modified>
</cp:coreProperties>
</file>