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2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7.jpeg"/><Relationship Id="rId4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pc="-122" sz="6144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2" sz="6144">
                <a:solidFill>
                  <a:srgbClr val="EEEEEE"/>
                </a:solidFill>
              </a:rPr>
              <a:t>APUSH Review, America’s History, 8th Edition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Chapter 26</a:t>
            </a:r>
          </a:p>
        </p:txBody>
      </p:sp>
      <p:sp>
        <p:nvSpPr>
          <p:cNvPr id="42" name="Shape 42"/>
          <p:cNvSpPr/>
          <p:nvPr/>
        </p:nvSpPr>
        <p:spPr>
          <a:xfrm>
            <a:off x="3922860" y="6121400"/>
            <a:ext cx="5159079" cy="245075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EEEEE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rPr>
              <a:t>Shoutout to Daquian and Mr. Dempsey’s class, Egnor’s class in Miramar, FL,  and Mr. Martel from Cal-Mum HS. Thanks for watching!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392048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B23917"/>
                </a:solidFill>
              </a:rPr>
              <a:t>The Postwar Housing Boom</a:t>
            </a:r>
            <a:endParaRPr sz="2142">
              <a:solidFill>
                <a:srgbClr val="B23917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1 out of 3 Americans lived in suburbs by 1960</a:t>
            </a:r>
            <a:endParaRPr sz="2142">
              <a:solidFill>
                <a:srgbClr val="FFFFFF"/>
              </a:solidFill>
            </a:endParaRPr>
          </a:p>
          <a:p>
            <a:pPr lvl="2" marL="117614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Aided by cars, and highways</a:t>
            </a:r>
            <a:endParaRPr sz="2142">
              <a:solidFill>
                <a:srgbClr val="FFFFFF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089199"/>
                </a:solidFill>
              </a:rPr>
              <a:t>William Levitt and the FHA</a:t>
            </a:r>
            <a:endParaRPr sz="2142">
              <a:solidFill>
                <a:srgbClr val="089199"/>
              </a:solidFill>
            </a:endParaRPr>
          </a:p>
          <a:p>
            <a:pPr lvl="2" marL="117614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Introduced mass-production of houses (Levittown)</a:t>
            </a:r>
            <a:endParaRPr sz="2142">
              <a:solidFill>
                <a:srgbClr val="FFFFFF"/>
              </a:solidFill>
            </a:endParaRPr>
          </a:p>
          <a:p>
            <a:pPr lvl="3" marL="1568195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Cheap houses, similar styles, excluded African Americans</a:t>
            </a:r>
            <a:endParaRPr sz="2142">
              <a:solidFill>
                <a:srgbClr val="FFFFFF"/>
              </a:solidFill>
            </a:endParaRPr>
          </a:p>
          <a:p>
            <a:pPr lvl="2" marL="117614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Federal Housing Administration (FHA)</a:t>
            </a:r>
            <a:endParaRPr sz="2142">
              <a:solidFill>
                <a:srgbClr val="FFFFFF"/>
              </a:solidFill>
            </a:endParaRPr>
          </a:p>
          <a:p>
            <a:pPr lvl="3" marL="1568195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Provided mortgages with little $ down</a:t>
            </a:r>
            <a:endParaRPr sz="2142">
              <a:solidFill>
                <a:srgbClr val="FFFFFF"/>
              </a:solidFill>
            </a:endParaRPr>
          </a:p>
          <a:p>
            <a:pPr lvl="3" marL="1568195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Helped increase home ownership drastically</a:t>
            </a:r>
            <a:endParaRPr sz="2142">
              <a:solidFill>
                <a:srgbClr val="FFFFFF"/>
              </a:solidFill>
            </a:endParaRPr>
          </a:p>
          <a:p>
            <a:pPr lvl="2" marL="117614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Despite the Supreme Court’s ruling, racial discrimination in housing persisted</a:t>
            </a:r>
          </a:p>
        </p:txBody>
      </p:sp>
      <p:pic>
        <p:nvPicPr>
          <p:cNvPr id="79" name="720px-US-FederalHousingAdmin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4558" y="3092450"/>
            <a:ext cx="3786192" cy="2361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2"/>
      <p:bldP build="p" bldLvl="5" animBg="1" rev="0" advAuto="0" spid="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441832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B23917"/>
                </a:solidFill>
              </a:rPr>
              <a:t>The Postwar Housing Boom</a:t>
            </a:r>
            <a:endParaRPr sz="2414">
              <a:solidFill>
                <a:srgbClr val="B23917"/>
              </a:solidFill>
            </a:endParaRP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089199"/>
                </a:solidFill>
              </a:rPr>
              <a:t>Interstate Highways</a:t>
            </a:r>
            <a:endParaRPr sz="2414">
              <a:solidFill>
                <a:srgbClr val="089199"/>
              </a:solidFill>
            </a:endParaRPr>
          </a:p>
          <a:p>
            <a:pPr lvl="2" marL="1325498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FFFFFF"/>
                </a:solidFill>
              </a:rPr>
              <a:t>National Interstate and Defense Highways Act</a:t>
            </a:r>
            <a:endParaRPr sz="2414">
              <a:solidFill>
                <a:srgbClr val="FFFFFF"/>
              </a:solidFill>
            </a:endParaRPr>
          </a:p>
          <a:p>
            <a:pPr lvl="3" marL="1767331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FFFFFF"/>
                </a:solidFill>
              </a:rPr>
              <a:t>Created under Eisenhower’s administration</a:t>
            </a:r>
            <a:endParaRPr sz="2414">
              <a:solidFill>
                <a:srgbClr val="FFFFFF"/>
              </a:solidFill>
            </a:endParaRPr>
          </a:p>
          <a:p>
            <a:pPr lvl="3" marL="1767331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FFFFFF"/>
                </a:solidFill>
              </a:rPr>
              <a:t>Over 42,000 miles of highways - would aid in a nuclear attack</a:t>
            </a:r>
            <a:endParaRPr sz="2414">
              <a:solidFill>
                <a:srgbClr val="FFFFFF"/>
              </a:solidFill>
            </a:endParaRPr>
          </a:p>
          <a:p>
            <a:pPr lvl="4" marL="2209164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FFFFFF"/>
                </a:solidFill>
              </a:rPr>
              <a:t>Led to the growth of hotel and food industries throughout the US</a:t>
            </a:r>
            <a:endParaRPr sz="2414">
              <a:solidFill>
                <a:srgbClr val="FFFFFF"/>
              </a:solidFill>
            </a:endParaRP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089199"/>
                </a:solidFill>
              </a:rPr>
              <a:t>Fast Food and Shopping Malls</a:t>
            </a:r>
            <a:endParaRPr sz="2414">
              <a:solidFill>
                <a:srgbClr val="089199"/>
              </a:solidFill>
            </a:endParaRPr>
          </a:p>
          <a:p>
            <a:pPr lvl="2" marL="1325498" indent="-441832" defTabSz="41478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4">
                <a:solidFill>
                  <a:srgbClr val="FFFFFF"/>
                </a:solidFill>
              </a:rPr>
              <a:t>Ray Kroc - purchased McDonald’s - used Taylorism techniques to mass produce hamburgers</a:t>
            </a:r>
          </a:p>
        </p:txBody>
      </p:sp>
      <p:pic>
        <p:nvPicPr>
          <p:cNvPr id="83" name="Map_of_current_Interstat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6606" y="1536700"/>
            <a:ext cx="4977895" cy="3121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Mcdonalds-90s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550" y="931908"/>
            <a:ext cx="5715000" cy="433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2"/>
      <p:bldP build="whole" bldLvl="1" animBg="1" rev="0" advAuto="0" spid="84" grpId="4"/>
      <p:bldP build="whole" bldLvl="1" animBg="1" rev="0" advAuto="0" spid="84" grpId="3"/>
      <p:bldP build="p" bldLvl="5" animBg="1" rev="0" advAuto="0" spid="8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423163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B23917"/>
                </a:solidFill>
              </a:rPr>
              <a:t>Rise of the Sunbelt</a:t>
            </a:r>
            <a:endParaRPr sz="2312">
              <a:solidFill>
                <a:srgbClr val="B23917"/>
              </a:solidFill>
            </a:endParaRPr>
          </a:p>
          <a:p>
            <a:pPr lvl="1" marL="846327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What is the Sunbelt?</a:t>
            </a:r>
            <a:endParaRPr sz="2312">
              <a:solidFill>
                <a:srgbClr val="FFFFFF"/>
              </a:solidFill>
            </a:endParaRPr>
          </a:p>
          <a:p>
            <a:pPr lvl="2" marL="1269491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States located in the South and Southwest portion of the US</a:t>
            </a:r>
            <a:endParaRPr sz="2312">
              <a:solidFill>
                <a:srgbClr val="FFFFFF"/>
              </a:solidFill>
            </a:endParaRPr>
          </a:p>
          <a:p>
            <a:pPr lvl="2" marL="1269491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Industries blossomed (especially military bases) - warm weather and low taxes</a:t>
            </a:r>
            <a:endParaRPr sz="2312">
              <a:solidFill>
                <a:srgbClr val="FFFFFF"/>
              </a:solidFill>
            </a:endParaRPr>
          </a:p>
          <a:p>
            <a:pPr lvl="2" marL="1269491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A trend since WWII is an increase in population in Sunbelt states</a:t>
            </a:r>
            <a:endParaRPr sz="2312">
              <a:solidFill>
                <a:srgbClr val="FFFFFF"/>
              </a:solidFill>
            </a:endParaRPr>
          </a:p>
          <a:p>
            <a:pPr lvl="0" marL="423163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B23917"/>
                </a:solidFill>
              </a:rPr>
              <a:t>Two Societies: Urban and Suburban</a:t>
            </a:r>
            <a:endParaRPr sz="2312">
              <a:solidFill>
                <a:srgbClr val="B23917"/>
              </a:solidFill>
            </a:endParaRPr>
          </a:p>
          <a:p>
            <a:pPr lvl="1" marL="846327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As many whites moved to the suburbs (often referred to as “white-flight), African Americans moved to cities in large numbers </a:t>
            </a:r>
            <a:endParaRPr sz="2312">
              <a:solidFill>
                <a:srgbClr val="FFFFFF"/>
              </a:solidFill>
            </a:endParaRPr>
          </a:p>
          <a:p>
            <a:pPr lvl="1" marL="846327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Kerner Commission - government commission that stated the country is “moving towards two societies, one black, one white, separate and unequal.”</a:t>
            </a:r>
          </a:p>
        </p:txBody>
      </p:sp>
      <p:pic>
        <p:nvPicPr>
          <p:cNvPr id="88" name="800px-Otto_Kerner_196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3272" y="1689100"/>
            <a:ext cx="7257378" cy="4862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3"/>
      <p:bldP build="p" bldLvl="5" animBg="1" rev="0" advAuto="0" spid="87" grpId="1"/>
      <p:bldP build="whole" bldLvl="1" animBg="1" rev="0" advAuto="0" spid="8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392048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089199"/>
                </a:solidFill>
              </a:rPr>
              <a:t>The Urban Crisis:</a:t>
            </a:r>
            <a:endParaRPr sz="2142">
              <a:solidFill>
                <a:srgbClr val="089199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Many African Americans that lived in cities lived in old apartment buildings and received low paying jobs</a:t>
            </a:r>
            <a:endParaRPr sz="2142">
              <a:solidFill>
                <a:srgbClr val="FFFFFF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Urban renewal - push to destroy old buildings </a:t>
            </a:r>
            <a:endParaRPr sz="2142">
              <a:solidFill>
                <a:srgbClr val="FFFFFF"/>
              </a:solidFill>
            </a:endParaRPr>
          </a:p>
          <a:p>
            <a:pPr lvl="0" marL="392048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089199"/>
                </a:solidFill>
              </a:rPr>
              <a:t>Urban Immigrants:</a:t>
            </a:r>
            <a:endParaRPr sz="2142">
              <a:solidFill>
                <a:srgbClr val="089199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Chinese Exclusion Act was repealed in 1943</a:t>
            </a:r>
            <a:endParaRPr sz="2142">
              <a:solidFill>
                <a:srgbClr val="FFFFFF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Many Mexicans from the Bracero program remained in the US after it ended in 1964</a:t>
            </a:r>
            <a:endParaRPr sz="2142">
              <a:solidFill>
                <a:srgbClr val="FFFFFF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Puerto Ricans migrated to the US in large numbers </a:t>
            </a:r>
            <a:endParaRPr sz="2142">
              <a:solidFill>
                <a:srgbClr val="FFFFFF"/>
              </a:solidFill>
            </a:endParaRPr>
          </a:p>
          <a:p>
            <a:pPr lvl="2" marL="117614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Higher population in NYC than San Juan</a:t>
            </a:r>
            <a:endParaRPr sz="2142">
              <a:solidFill>
                <a:srgbClr val="FFFFFF"/>
              </a:solidFill>
            </a:endParaRPr>
          </a:p>
          <a:p>
            <a:pPr lvl="1" marL="784097" indent="-392048" defTabSz="368045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42">
                <a:solidFill>
                  <a:srgbClr val="FFFFFF"/>
                </a:solidFill>
              </a:rPr>
              <a:t>After Fidel Castro gained power in Cuba in 1959, many Cubans fled to the US, especially in Miami</a:t>
            </a:r>
          </a:p>
        </p:txBody>
      </p:sp>
      <p:pic>
        <p:nvPicPr>
          <p:cNvPr id="92" name="552px-The_only_one_barred_out_cph.3b4868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6646" y="1460500"/>
            <a:ext cx="4059005" cy="4411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8749749">
            <a:off x="7050724" y="3459934"/>
            <a:ext cx="6210849" cy="413093"/>
          </a:xfrm>
          <a:prstGeom prst="rect">
            <a:avLst/>
          </a:prstGeom>
        </p:spPr>
      </p:pic>
      <p:pic>
        <p:nvPicPr>
          <p:cNvPr id="95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858331">
            <a:off x="7062181" y="3459934"/>
            <a:ext cx="6187934" cy="413093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3"/>
      <p:bldP build="whole" bldLvl="1" animBg="1" rev="0" advAuto="0" spid="92" grpId="2"/>
      <p:bldP build="p" bldLvl="5" animBg="1" rev="0" advAuto="0" spid="91" grpId="1"/>
      <p:bldP build="whole" bldLvl="1" animBg="1" rev="0" advAuto="0" spid="93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Quick Recap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270000" y="2820590"/>
            <a:ext cx="10464800" cy="6495208"/>
          </a:xfrm>
          <a:prstGeom prst="rect">
            <a:avLst/>
          </a:prstGeom>
        </p:spPr>
        <p:txBody>
          <a:bodyPr/>
          <a:lstStyle/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Military-Industrial Complex - IT’S SPECIFICALLY MENTIONED IN THE NEW CURRICULUM!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The Affluent America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The GI Bill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Beatniks - similar to the Lost Generation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Short-term and long-term impacts of the Baby Boom Generation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The 1950s “family” and the role of women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Levittown and the FHA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Interstate Highways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Growth of the Sunbelt</a:t>
            </a:r>
            <a:endParaRPr sz="2108">
              <a:solidFill>
                <a:srgbClr val="EEEEEE"/>
              </a:solidFill>
            </a:endParaRPr>
          </a:p>
          <a:p>
            <a:pPr lvl="0" marL="385826" indent="-385826" defTabSz="3622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8">
                <a:solidFill>
                  <a:srgbClr val="EEEEEE"/>
                </a:solidFill>
              </a:rPr>
              <a:t>White-flight and its impacts on cities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See You Back Here For Chapter 27!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1282700" y="3340100"/>
            <a:ext cx="4826000" cy="5384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Thanks for watching!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Subscribe and spread the word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Good luck on all your tests</a:t>
            </a:r>
            <a:endParaRPr sz="26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You are brilliant!</a:t>
            </a:r>
          </a:p>
        </p:txBody>
      </p:sp>
      <p:pic>
        <p:nvPicPr>
          <p:cNvPr id="103" name="435px-Malcolm_X_NYWTS_2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651" y="3194050"/>
            <a:ext cx="3910498" cy="538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329818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B23917"/>
                </a:solidFill>
              </a:rPr>
              <a:t>Economy: From Recovery to Dominance</a:t>
            </a:r>
            <a:endParaRPr sz="1801">
              <a:solidFill>
                <a:srgbClr val="B23917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089199"/>
                </a:solidFill>
              </a:rPr>
              <a:t>The Bretton Woods System:</a:t>
            </a:r>
            <a:endParaRPr sz="1801">
              <a:solidFill>
                <a:srgbClr val="089199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EEEEEE"/>
                </a:solidFill>
              </a:rPr>
              <a:t>Creation of the World Bank - gave loans to countries in the 3rd world and those destroyed by war</a:t>
            </a:r>
            <a:endParaRPr sz="1801">
              <a:solidFill>
                <a:srgbClr val="EEEEEE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EEEEEE"/>
                </a:solidFill>
              </a:rPr>
              <a:t>International Monetary Fund (IMF) - established to stabilize currencies around the world </a:t>
            </a:r>
            <a:endParaRPr sz="1801">
              <a:solidFill>
                <a:srgbClr val="EEEEEE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089199"/>
                </a:solidFill>
              </a:rPr>
              <a:t>The Military-Industrial Complex</a:t>
            </a:r>
            <a:endParaRPr sz="1801">
              <a:solidFill>
                <a:srgbClr val="089199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Industries that benefitted from government contracts for military supplies</a:t>
            </a:r>
            <a:endParaRPr sz="1801">
              <a:solidFill>
                <a:srgbClr val="FFFFFF"/>
              </a:solidFill>
            </a:endParaRPr>
          </a:p>
          <a:p>
            <a:pPr lvl="3" marL="1319275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Boeing, General Electric, etc. 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Eisenhower warned of the dangers of this in his Farewell Address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Military spending increasingly consumed more of the nation’s GDP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Soviet launch of Sputnik - led to the Space Race</a:t>
            </a:r>
            <a:endParaRPr sz="1801">
              <a:solidFill>
                <a:srgbClr val="FFFFFF"/>
              </a:solidFill>
            </a:endParaRPr>
          </a:p>
          <a:p>
            <a:pPr lvl="3" marL="1319275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US passed the National Defense Education Act - increased funding for education, especially in science and math </a:t>
            </a:r>
          </a:p>
        </p:txBody>
      </p:sp>
      <p:pic>
        <p:nvPicPr>
          <p:cNvPr id="46" name="Eisenhower_in_the_Oval_Offi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6600" y="933450"/>
            <a:ext cx="3771900" cy="476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446px-Sputnik_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3583" y="889000"/>
            <a:ext cx="4804967" cy="6464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3"/>
      <p:bldP build="whole" bldLvl="1" animBg="1" rev="0" advAuto="0" spid="47" grpId="4"/>
      <p:bldP build="whole" bldLvl="1" animBg="1" rev="0" advAuto="0" spid="46" grpId="5"/>
      <p:bldP build="p" bldLvl="5" animBg="1" rev="0" advAuto="0" spid="45" grpId="1"/>
      <p:bldP build="whole" bldLvl="1" animBg="1" rev="0" advAuto="0" spid="4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429387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B23917"/>
                </a:solidFill>
              </a:rPr>
              <a:t>Economy: From Recovery to Dominance</a:t>
            </a:r>
            <a:endParaRPr sz="2346">
              <a:solidFill>
                <a:srgbClr val="B23917"/>
              </a:solidFill>
            </a:endParaRPr>
          </a:p>
          <a:p>
            <a:pPr lvl="1" marL="858774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089199"/>
                </a:solidFill>
              </a:rPr>
              <a:t>Corporate Power:</a:t>
            </a:r>
            <a:endParaRPr sz="2346">
              <a:solidFill>
                <a:srgbClr val="089199"/>
              </a:solidFill>
            </a:endParaRPr>
          </a:p>
          <a:p>
            <a:pPr lvl="2" marL="1288161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EEEEEE"/>
                </a:solidFill>
              </a:rPr>
              <a:t>Corporations grew in power and had a large share of their markets</a:t>
            </a:r>
            <a:endParaRPr sz="2346">
              <a:solidFill>
                <a:srgbClr val="EEEEEE"/>
              </a:solidFill>
            </a:endParaRPr>
          </a:p>
          <a:p>
            <a:pPr lvl="2" marL="1288161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EEEEEE"/>
                </a:solidFill>
              </a:rPr>
              <a:t>Mechanization replaced factory workers (Continuity - mechanization replaced farmers in the late 19th century) </a:t>
            </a:r>
            <a:endParaRPr sz="2346">
              <a:solidFill>
                <a:srgbClr val="EEEEEE"/>
              </a:solidFill>
            </a:endParaRPr>
          </a:p>
          <a:p>
            <a:pPr lvl="1" marL="858774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089199"/>
                </a:solidFill>
              </a:rPr>
              <a:t>The Economic Record: </a:t>
            </a:r>
            <a:endParaRPr sz="2346">
              <a:solidFill>
                <a:srgbClr val="089199"/>
              </a:solidFill>
            </a:endParaRPr>
          </a:p>
          <a:p>
            <a:pPr lvl="2" marL="1288161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FFFFFF"/>
                </a:solidFill>
              </a:rPr>
              <a:t>The Affluent Society - argued that the poor were not the focus of politicians and economists</a:t>
            </a:r>
            <a:endParaRPr sz="2346">
              <a:solidFill>
                <a:srgbClr val="FFFFFF"/>
              </a:solidFill>
            </a:endParaRPr>
          </a:p>
          <a:p>
            <a:pPr lvl="2" marL="1288161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FFFFFF"/>
                </a:solidFill>
              </a:rPr>
              <a:t>The Other America - Michael Harrington - focused on the poor in America</a:t>
            </a:r>
            <a:endParaRPr sz="2346">
              <a:solidFill>
                <a:srgbClr val="FFFFFF"/>
              </a:solidFill>
            </a:endParaRPr>
          </a:p>
          <a:p>
            <a:pPr lvl="3" marL="1717548" indent="-429387" defTabSz="403097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>
                <a:solidFill>
                  <a:srgbClr val="FFFFFF"/>
                </a:solidFill>
              </a:rPr>
              <a:t>Helped influence LBJ’s Great Society in the 1960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329818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B23917"/>
                </a:solidFill>
              </a:rPr>
              <a:t>A Nation of Consumers</a:t>
            </a:r>
            <a:endParaRPr sz="1801">
              <a:solidFill>
                <a:srgbClr val="B23917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The 1950s could be compared to the 1920s - new consumer products, media (tv), and mass consumption</a:t>
            </a:r>
            <a:endParaRPr sz="1801">
              <a:solidFill>
                <a:srgbClr val="FFFFFF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089199"/>
                </a:solidFill>
              </a:rPr>
              <a:t>The G.I. Bill:</a:t>
            </a:r>
            <a:endParaRPr sz="1801">
              <a:solidFill>
                <a:srgbClr val="089199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EEEEEE"/>
                </a:solidFill>
              </a:rPr>
              <a:t>Provided education opportunities for returning soldiers</a:t>
            </a:r>
            <a:endParaRPr sz="1801">
              <a:solidFill>
                <a:srgbClr val="EEEEEE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EEEEEE"/>
                </a:solidFill>
              </a:rPr>
              <a:t>Over 7 million veterans attended college or trade schools in the 1950s -&gt; higher paying workforce </a:t>
            </a:r>
            <a:endParaRPr sz="1801">
              <a:solidFill>
                <a:srgbClr val="EEEEEE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EEEEEE"/>
                </a:solidFill>
              </a:rPr>
              <a:t>Veterans Administration (VA):</a:t>
            </a:r>
            <a:endParaRPr sz="1801">
              <a:solidFill>
                <a:srgbClr val="EEEEEE"/>
              </a:solidFill>
            </a:endParaRPr>
          </a:p>
          <a:p>
            <a:pPr lvl="3" marL="1319275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EEEEEE"/>
                </a:solidFill>
              </a:rPr>
              <a:t>Provided home loans for veterans</a:t>
            </a:r>
            <a:endParaRPr sz="1801">
              <a:solidFill>
                <a:srgbClr val="EEEEEE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089199"/>
                </a:solidFill>
              </a:rPr>
              <a:t>Trade Unions:</a:t>
            </a:r>
            <a:endParaRPr sz="1801">
              <a:solidFill>
                <a:srgbClr val="089199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Union membership increased in the 1940s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Income rose for many workers in the 1950s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Health insurance and pensions were provided through many contracts</a:t>
            </a:r>
          </a:p>
        </p:txBody>
      </p:sp>
      <p:pic>
        <p:nvPicPr>
          <p:cNvPr id="54" name="Seal_of_the_U.S._Department_of_Veterans_Affair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7282" y="872380"/>
            <a:ext cx="3801468" cy="3801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2"/>
      <p:bldP build="whole" bldLvl="1" animBg="1" rev="0" advAuto="0" spid="54" grpId="3"/>
      <p:bldP build="p" bldLvl="5" animBg="1" rev="0" advAuto="0" spid="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423163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B23917"/>
                </a:solidFill>
              </a:rPr>
              <a:t>A Nation of Consumers</a:t>
            </a:r>
            <a:endParaRPr sz="2312">
              <a:solidFill>
                <a:srgbClr val="B23917"/>
              </a:solidFill>
            </a:endParaRPr>
          </a:p>
          <a:p>
            <a:pPr lvl="1" marL="846327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089199"/>
                </a:solidFill>
              </a:rPr>
              <a:t>Houses, Cars, and Children:</a:t>
            </a:r>
            <a:endParaRPr sz="2312">
              <a:solidFill>
                <a:srgbClr val="089199"/>
              </a:solidFill>
            </a:endParaRPr>
          </a:p>
          <a:p>
            <a:pPr lvl="2" marL="1269491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EEEEEE"/>
                </a:solidFill>
              </a:rPr>
              <a:t>Many families purchased homes and cars in the 1950s</a:t>
            </a:r>
            <a:endParaRPr sz="2312">
              <a:solidFill>
                <a:srgbClr val="EEEEEE"/>
              </a:solidFill>
            </a:endParaRPr>
          </a:p>
          <a:p>
            <a:pPr lvl="2" marL="1269491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EEEEEE"/>
                </a:solidFill>
              </a:rPr>
              <a:t>25 million homes between 1945 and 1970!</a:t>
            </a:r>
            <a:endParaRPr sz="2312">
              <a:solidFill>
                <a:srgbClr val="EEEEEE"/>
              </a:solidFill>
            </a:endParaRPr>
          </a:p>
          <a:p>
            <a:pPr lvl="2" marL="1269491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EEEEEE"/>
                </a:solidFill>
              </a:rPr>
              <a:t>Most homes had TVs, which promoted consumer products</a:t>
            </a:r>
            <a:endParaRPr sz="2312">
              <a:solidFill>
                <a:srgbClr val="EEEEEE"/>
              </a:solidFill>
            </a:endParaRPr>
          </a:p>
          <a:p>
            <a:pPr lvl="1" marL="846327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089199"/>
                </a:solidFill>
              </a:rPr>
              <a:t>Television:</a:t>
            </a:r>
            <a:endParaRPr sz="2312">
              <a:solidFill>
                <a:srgbClr val="089199"/>
              </a:solidFill>
            </a:endParaRPr>
          </a:p>
          <a:p>
            <a:pPr lvl="2" marL="1269491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TV shows focused predominantly on:</a:t>
            </a:r>
            <a:endParaRPr sz="2312">
              <a:solidFill>
                <a:srgbClr val="FFFFFF"/>
              </a:solidFill>
            </a:endParaRPr>
          </a:p>
          <a:p>
            <a:pPr lvl="3" marL="1692655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White, middle-class, suburban families, where mothers were housewives </a:t>
            </a:r>
            <a:endParaRPr sz="2312">
              <a:solidFill>
                <a:srgbClr val="FFFFFF"/>
              </a:solidFill>
            </a:endParaRPr>
          </a:p>
          <a:p>
            <a:pPr lvl="3" marL="1692655" indent="-423163" defTabSz="397256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FFFFFF"/>
                </a:solidFill>
              </a:rPr>
              <a:t>Leave it to Beaver, Father Knows Best</a:t>
            </a:r>
          </a:p>
        </p:txBody>
      </p:sp>
      <p:pic>
        <p:nvPicPr>
          <p:cNvPr id="58" name="470px-Cleaver_family_Leave_it_to_Beaver_196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2868" y="1397000"/>
            <a:ext cx="3865082" cy="4934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  <p:bldP build="whole" bldLvl="1" animBg="1" rev="0" advAuto="0" spid="5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360934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B23917"/>
                </a:solidFill>
              </a:rPr>
              <a:t>Youth Culture</a:t>
            </a:r>
            <a:endParaRPr sz="1971">
              <a:solidFill>
                <a:srgbClr val="B23917"/>
              </a:solidFill>
            </a:endParaRPr>
          </a:p>
          <a:p>
            <a:pPr lvl="1" marL="721868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Teenagers were often targeted by advertisers to buy products</a:t>
            </a:r>
            <a:endParaRPr sz="1971">
              <a:solidFill>
                <a:srgbClr val="FFFFFF"/>
              </a:solidFill>
            </a:endParaRPr>
          </a:p>
          <a:p>
            <a:pPr lvl="1" marL="721868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Movies glorified young, rebellious men - </a:t>
            </a:r>
            <a:r>
              <a:rPr sz="1971">
                <a:solidFill>
                  <a:srgbClr val="FFFFFF"/>
                </a:solidFill>
              </a:rPr>
              <a:t>Rebel Without a Cause</a:t>
            </a:r>
            <a:endParaRPr sz="1971">
              <a:solidFill>
                <a:srgbClr val="FFFFFF"/>
              </a:solidFill>
            </a:endParaRPr>
          </a:p>
          <a:p>
            <a:pPr lvl="1" marL="721868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089199"/>
                </a:solidFill>
              </a:rPr>
              <a:t>Rock n’ Roll</a:t>
            </a:r>
            <a:endParaRPr sz="1971">
              <a:solidFill>
                <a:srgbClr val="089199"/>
              </a:solidFill>
            </a:endParaRPr>
          </a:p>
          <a:p>
            <a:pPr lvl="2" marL="1082801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EEEEEE"/>
                </a:solidFill>
              </a:rPr>
              <a:t>Alan Freed played “race” records over Cleveland airways</a:t>
            </a:r>
            <a:endParaRPr sz="1971">
              <a:solidFill>
                <a:srgbClr val="EEEEEE"/>
              </a:solidFill>
            </a:endParaRPr>
          </a:p>
          <a:p>
            <a:pPr lvl="2" marL="1082801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EEEEEE"/>
                </a:solidFill>
              </a:rPr>
              <a:t>Some of Elvis Presley’s songs were covers of black artists</a:t>
            </a:r>
            <a:endParaRPr sz="1971">
              <a:solidFill>
                <a:srgbClr val="EEEEEE"/>
              </a:solidFill>
            </a:endParaRPr>
          </a:p>
          <a:p>
            <a:pPr lvl="1" marL="721868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089199"/>
                </a:solidFill>
              </a:rPr>
              <a:t>Cultural Dissenters:</a:t>
            </a:r>
            <a:endParaRPr sz="1971">
              <a:solidFill>
                <a:srgbClr val="089199"/>
              </a:solidFill>
            </a:endParaRPr>
          </a:p>
          <a:p>
            <a:pPr lvl="2" marL="1082801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Beats (Beatniks, Beat Generation)</a:t>
            </a:r>
            <a:endParaRPr sz="1971">
              <a:solidFill>
                <a:srgbClr val="FFFFFF"/>
              </a:solidFill>
            </a:endParaRPr>
          </a:p>
          <a:p>
            <a:pPr lvl="3" marL="1443736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Writers that criticized middle-class values and culture</a:t>
            </a:r>
            <a:endParaRPr sz="1971">
              <a:solidFill>
                <a:srgbClr val="FFFFFF"/>
              </a:solidFill>
            </a:endParaRPr>
          </a:p>
          <a:p>
            <a:pPr lvl="3" marL="1443736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Similar to the Lost Generation of the 1920s (F. Scott Fitzgerald) </a:t>
            </a:r>
            <a:endParaRPr sz="1971">
              <a:solidFill>
                <a:srgbClr val="FFFFFF"/>
              </a:solidFill>
            </a:endParaRPr>
          </a:p>
          <a:p>
            <a:pPr lvl="4" marL="1804669" indent="-360934" defTabSz="33883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Jack Kerouac - </a:t>
            </a:r>
            <a:r>
              <a:rPr sz="1971">
                <a:solidFill>
                  <a:srgbClr val="FFFFFF"/>
                </a:solidFill>
              </a:rPr>
              <a:t>On The Road</a:t>
            </a:r>
          </a:p>
        </p:txBody>
      </p:sp>
      <p:pic>
        <p:nvPicPr>
          <p:cNvPr id="62" name="Elvis_Presley_promoting_Jailhouse_Roc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0170" y="736600"/>
            <a:ext cx="3355030" cy="4329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429px-Jack_Kerouac_Naval_Reserve_Enlistment,_194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7100" y="1231900"/>
            <a:ext cx="54483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2"/>
      <p:bldP build="whole" bldLvl="1" animBg="1" rev="0" advAuto="0" spid="63" grpId="3"/>
      <p:bldP build="whole" bldLvl="1" animBg="1" rev="0" advAuto="0" spid="63" grpId="4"/>
      <p:bldP build="whole" bldLvl="1" animBg="1" rev="0" advAuto="0" spid="62" grpId="5"/>
      <p:bldP build="p" bldLvl="5" animBg="1" rev="0" advAuto="0" spid="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23917"/>
                </a:solidFill>
              </a:rPr>
              <a:t>Religion and the Middle Class</a:t>
            </a:r>
            <a:endParaRPr sz="3400">
              <a:solidFill>
                <a:srgbClr val="B23917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Billy Graham - influential evangelical preacher of the1950s</a:t>
            </a:r>
            <a:endParaRPr sz="3400">
              <a:solidFill>
                <a:srgbClr val="FFFFFF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Argued that materialism was not incompatible with living a moral life</a:t>
            </a:r>
            <a:endParaRPr sz="3400">
              <a:solidFill>
                <a:srgbClr val="FFFFFF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In 1954, “Under God was added to the Pledge of Allegiance </a:t>
            </a:r>
          </a:p>
        </p:txBody>
      </p:sp>
      <p:pic>
        <p:nvPicPr>
          <p:cNvPr id="67" name="435px-Billy_Graham_bw_photo,_April_11,_19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5089" y="431407"/>
            <a:ext cx="2818911" cy="3881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  <p:bldP build="whole" bldLvl="1" animBg="1" rev="0" advAuto="0" spid="6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The American Family in the Era of Containment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329818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B23917"/>
                </a:solidFill>
              </a:rPr>
              <a:t>The Baby Boom</a:t>
            </a:r>
            <a:endParaRPr sz="1801">
              <a:solidFill>
                <a:srgbClr val="B23917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1945 - 1964 (Birth control pill)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Drop in divorces</a:t>
            </a:r>
            <a:endParaRPr sz="1801">
              <a:solidFill>
                <a:srgbClr val="FFFFFF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Impact of baby boom?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Tighter job market in the 1970s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Health care and Social Security issues today</a:t>
            </a:r>
            <a:endParaRPr sz="1801">
              <a:solidFill>
                <a:srgbClr val="FFFFFF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089199"/>
                </a:solidFill>
              </a:rPr>
              <a:t>Improving Health and Education</a:t>
            </a:r>
            <a:endParaRPr sz="1801">
              <a:solidFill>
                <a:srgbClr val="089199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New medical advancements reduced mortality rates (and for children)</a:t>
            </a:r>
            <a:endParaRPr sz="1801">
              <a:solidFill>
                <a:srgbClr val="FFFFFF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Polio vaccine - Dr. Jonas Salk - gave it away for free!</a:t>
            </a:r>
            <a:endParaRPr sz="1801">
              <a:solidFill>
                <a:srgbClr val="FFFFFF"/>
              </a:solidFill>
            </a:endParaRPr>
          </a:p>
          <a:p>
            <a:pPr lvl="1" marL="659637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089199"/>
                </a:solidFill>
              </a:rPr>
              <a:t>Dr. Benjamin Spock:</a:t>
            </a:r>
            <a:endParaRPr sz="1801">
              <a:solidFill>
                <a:srgbClr val="089199"/>
              </a:solidFill>
            </a:endParaRPr>
          </a:p>
          <a:p>
            <a:pPr lvl="2" marL="989456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Common Sense Book of Baby Child Care</a:t>
            </a:r>
            <a:endParaRPr sz="1801">
              <a:solidFill>
                <a:srgbClr val="FFFFFF"/>
              </a:solidFill>
            </a:endParaRPr>
          </a:p>
          <a:p>
            <a:pPr lvl="3" marL="1319275" indent="-329818" defTabSz="30962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1">
                <a:solidFill>
                  <a:srgbClr val="FFFFFF"/>
                </a:solidFill>
              </a:rPr>
              <a:t>Argued that mothers be available for their children</a:t>
            </a:r>
          </a:p>
        </p:txBody>
      </p:sp>
      <p:pic>
        <p:nvPicPr>
          <p:cNvPr id="71" name="Unknow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4650" y="2425700"/>
            <a:ext cx="3987032" cy="3987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ttPolioVaccineCo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9650" y="1384300"/>
            <a:ext cx="4191000" cy="474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3"/>
      <p:bldP build="p" bldLvl="5" animBg="1" rev="0" advAuto="0" spid="70" grpId="1"/>
      <p:bldP build="whole" bldLvl="1" animBg="1" rev="0" advAuto="0" spid="72" grpId="4"/>
      <p:bldP build="whole" bldLvl="1" animBg="1" rev="0" advAuto="0" spid="7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The American Family in the Era of Containment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1270000" y="2773114"/>
            <a:ext cx="10464800" cy="6559997"/>
          </a:xfrm>
          <a:prstGeom prst="rect">
            <a:avLst/>
          </a:prstGeom>
        </p:spPr>
        <p:txBody>
          <a:bodyPr/>
          <a:lstStyle/>
          <a:p>
            <a:pPr lvl="0" marL="24892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B23917"/>
                </a:solidFill>
              </a:rPr>
              <a:t>Women, Work, and Family</a:t>
            </a:r>
            <a:endParaRPr sz="1360">
              <a:solidFill>
                <a:srgbClr val="B23917"/>
              </a:solidFill>
            </a:endParaRPr>
          </a:p>
          <a:p>
            <a:pPr lvl="1" marL="49784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Expectation of middle-class women in the 1950s?</a:t>
            </a:r>
            <a:endParaRPr sz="1360">
              <a:solidFill>
                <a:srgbClr val="FFFFFF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Raise children, clean the house, cook - “Cult of Domesticity”</a:t>
            </a:r>
            <a:endParaRPr sz="1360">
              <a:solidFill>
                <a:srgbClr val="FFFFFF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More women began working to help provide for families - most jobs included: nurses, receptionists, etc.</a:t>
            </a:r>
            <a:endParaRPr sz="1360">
              <a:solidFill>
                <a:srgbClr val="FFFFFF"/>
              </a:solidFill>
            </a:endParaRPr>
          </a:p>
          <a:p>
            <a:pPr lvl="3" marL="99568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Women were paid less than men </a:t>
            </a:r>
            <a:endParaRPr sz="1360">
              <a:solidFill>
                <a:srgbClr val="FFFFFF"/>
              </a:solidFill>
            </a:endParaRPr>
          </a:p>
          <a:p>
            <a:pPr lvl="0" marL="24892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B23917"/>
                </a:solidFill>
              </a:rPr>
              <a:t>Challenging Middle-Class Morality</a:t>
            </a:r>
            <a:endParaRPr sz="1360">
              <a:solidFill>
                <a:srgbClr val="B23917"/>
              </a:solidFill>
            </a:endParaRPr>
          </a:p>
          <a:p>
            <a:pPr lvl="1" marL="49784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089199"/>
                </a:solidFill>
              </a:rPr>
              <a:t>Alfred Kinsey:</a:t>
            </a:r>
            <a:endParaRPr sz="1360">
              <a:solidFill>
                <a:srgbClr val="089199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Researched sexual practices of Americans</a:t>
            </a:r>
            <a:endParaRPr sz="1360">
              <a:solidFill>
                <a:srgbClr val="FFFFFF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Americans were much more sexually active than most believed </a:t>
            </a:r>
            <a:endParaRPr sz="1360">
              <a:solidFill>
                <a:srgbClr val="FFFFFF"/>
              </a:solidFill>
            </a:endParaRPr>
          </a:p>
          <a:p>
            <a:pPr lvl="1" marL="49784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089199"/>
                </a:solidFill>
              </a:rPr>
              <a:t>The Homophile Movement:</a:t>
            </a:r>
            <a:endParaRPr sz="1360">
              <a:solidFill>
                <a:srgbClr val="089199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Kinsey revealed that homosexuality was more common than believed, especially among men</a:t>
            </a:r>
            <a:endParaRPr sz="1360">
              <a:solidFill>
                <a:srgbClr val="FFFFFF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Homosexuals faced discrimination throughout the 1950s and 1960s</a:t>
            </a:r>
            <a:endParaRPr sz="1360">
              <a:solidFill>
                <a:srgbClr val="FFFFFF"/>
              </a:solidFill>
            </a:endParaRPr>
          </a:p>
          <a:p>
            <a:pPr lvl="3" marL="99568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1969 - Stonewall Riots - Gay Rights Movement began</a:t>
            </a:r>
            <a:endParaRPr sz="1360">
              <a:solidFill>
                <a:srgbClr val="FFFFFF"/>
              </a:solidFill>
            </a:endParaRPr>
          </a:p>
          <a:p>
            <a:pPr lvl="1" marL="497840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089199"/>
                </a:solidFill>
              </a:rPr>
              <a:t>Media to Morality:</a:t>
            </a:r>
            <a:endParaRPr sz="1360">
              <a:solidFill>
                <a:srgbClr val="089199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Fear that comic books encouraged crime among youth</a:t>
            </a:r>
            <a:endParaRPr sz="1360">
              <a:solidFill>
                <a:srgbClr val="FFFFFF"/>
              </a:solidFill>
            </a:endParaRPr>
          </a:p>
          <a:p>
            <a:pPr lvl="2" marL="746759" indent="-248920" defTabSz="233679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360">
                <a:solidFill>
                  <a:srgbClr val="FFFFFF"/>
                </a:solidFill>
              </a:rPr>
              <a:t>Playboy was founded in 1953 - challenged societal norms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