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lvl1pPr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1pPr>
    <a:lvl2pPr indent="2286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2pPr>
    <a:lvl3pPr indent="4572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3pPr>
    <a:lvl4pPr indent="6858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4pPr>
    <a:lvl5pPr indent="9144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5pPr>
    <a:lvl6pPr indent="11430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6pPr>
    <a:lvl7pPr indent="13716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7pPr>
    <a:lvl8pPr indent="16002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8pPr>
    <a:lvl9pPr indent="18288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 b="def" i="def"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 b="def" i="def"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ngBat_HD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One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Two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Three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Four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One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Two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Three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Four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One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Two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Three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Four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One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Two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Three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Four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One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Two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Three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Four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3"/>
              </a:buBlip>
              <a:defRPr sz="4200"/>
            </a:lvl1pPr>
            <a:lvl2pPr marL="965200" indent="-482600">
              <a:spcBef>
                <a:spcPts val="3200"/>
              </a:spcBef>
              <a:buBlip>
                <a:blip r:embed="rId3"/>
              </a:buBlip>
              <a:defRPr sz="4200"/>
            </a:lvl2pPr>
            <a:lvl3pPr marL="1447800" indent="-482600">
              <a:spcBef>
                <a:spcPts val="3200"/>
              </a:spcBef>
              <a:buBlip>
                <a:blip r:embed="rId3"/>
              </a:buBlip>
              <a:defRPr sz="4200"/>
            </a:lvl3pPr>
            <a:lvl4pPr marL="1930400" indent="-482600">
              <a:spcBef>
                <a:spcPts val="3200"/>
              </a:spcBef>
              <a:buBlip>
                <a:blip r:embed="rId3"/>
              </a:buBlip>
              <a:defRPr sz="4200"/>
            </a:lvl4pPr>
            <a:lvl5pPr marL="2413000" indent="-482600">
              <a:spcBef>
                <a:spcPts val="3200"/>
              </a:spcBef>
              <a:buBlip>
                <a:blip r:embed="rId3"/>
              </a:buBlip>
              <a:defRPr sz="4200"/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42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One</a:t>
            </a:r>
            <a:endParaRPr i="1" sz="42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42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Two</a:t>
            </a:r>
            <a:endParaRPr i="1" sz="42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42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Three</a:t>
            </a:r>
            <a:endParaRPr i="1" sz="42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42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Four</a:t>
            </a:r>
            <a:endParaRPr i="1" sz="42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42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One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Two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Three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Four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1pPr>
      <a:lvl2pPr indent="2286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2pPr>
      <a:lvl3pPr indent="4572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3pPr>
      <a:lvl4pPr indent="6858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4pPr>
      <a:lvl5pPr indent="9144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5pPr>
      <a:lvl6pPr indent="11430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6pPr>
      <a:lvl7pPr indent="13716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7pPr>
      <a:lvl8pPr indent="16002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8pPr>
      <a:lvl9pPr indent="18288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9pPr>
    </p:titleStyle>
    <p:bodyStyle>
      <a:lvl1pPr marL="4191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1pPr>
      <a:lvl2pPr marL="8382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2pPr>
      <a:lvl3pPr marL="12573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3pPr>
      <a:lvl4pPr marL="16764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4pPr>
      <a:lvl5pPr marL="20955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5pPr>
      <a:lvl6pPr marL="25146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6pPr>
      <a:lvl7pPr marL="29337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7pPr>
      <a:lvl8pPr marL="33528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8pPr>
      <a:lvl9pPr marL="37719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9pPr>
    </p:bodyStyle>
    <p:otherStyle>
      <a:lvl1pPr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1pPr>
      <a:lvl2pPr indent="2286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2pPr>
      <a:lvl3pPr indent="4572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3pPr>
      <a:lvl4pPr indent="6858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4pPr>
      <a:lvl5pPr indent="9144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5pPr>
      <a:lvl6pPr indent="11430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6pPr>
      <a:lvl7pPr indent="13716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7pPr>
      <a:lvl8pPr indent="16002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8pPr>
      <a:lvl9pPr indent="18288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6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7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8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9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8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9.jpeg"/><Relationship Id="rId4" Type="http://schemas.openxmlformats.org/officeDocument/2006/relationships/image" Target="../media/image10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1.jpeg"/><Relationship Id="rId4" Type="http://schemas.openxmlformats.org/officeDocument/2006/relationships/image" Target="../media/image12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3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4.jpeg"/><Relationship Id="rId4" Type="http://schemas.openxmlformats.org/officeDocument/2006/relationships/image" Target="../media/image1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1841500" y="1612900"/>
            <a:ext cx="9321800" cy="2819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i="1"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rPr>
              <a:t>America’s History</a:t>
            </a:r>
            <a:r>
              <a: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rPr>
              <a:t>, 8th Edition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1841500" y="4756150"/>
            <a:ext cx="9321800" cy="1409700"/>
          </a:xfrm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Chapter 27 </a:t>
            </a:r>
          </a:p>
        </p:txBody>
      </p:sp>
      <p:sp>
        <p:nvSpPr>
          <p:cNvPr id="35" name="Shape 35"/>
          <p:cNvSpPr/>
          <p:nvPr/>
        </p:nvSpPr>
        <p:spPr>
          <a:xfrm>
            <a:off x="3361109" y="5736728"/>
            <a:ext cx="6282582" cy="254734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i="0" sz="3200">
                <a:solidFill>
                  <a:srgbClr val="F3F1D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3F1DF"/>
                </a:solidFill>
              </a:rPr>
              <a:t>Shoutouts to: Ms. Willet’s class from NC - teacher of the year, Ms. McFarland’s class in Washington, and Mrs. Smith’s class from McKinney, TX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5984">
                <a:effectLst>
                  <a:outerShdw sx="100000" sy="100000" kx="0" ky="0" algn="b" rotWithShape="0" blurRad="11176" dist="11176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984">
                <a:solidFill>
                  <a:srgbClr val="BCB08F"/>
                </a:solidFill>
                <a:effectLst>
                  <a:outerShdw sx="100000" sy="100000" kx="0" ky="0" algn="b" rotWithShape="0" blurRad="11176" dist="11176" dir="16200000">
                    <a:srgbClr val="000000">
                      <a:alpha val="50000"/>
                    </a:srgbClr>
                  </a:outerShdw>
                </a:effectLst>
              </a:rPr>
              <a:t>Beyond Civil Rights, 1966 - 1973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736401" y="2984500"/>
            <a:ext cx="11531998" cy="5954911"/>
          </a:xfrm>
          <a:prstGeom prst="rect">
            <a:avLst/>
          </a:prstGeom>
        </p:spPr>
        <p:txBody>
          <a:bodyPr/>
          <a:lstStyle/>
          <a:p>
            <a:pPr lvl="0" marL="167639" indent="-167639" defTabSz="233679">
              <a:spcBef>
                <a:spcPts val="1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440">
                <a:solidFill>
                  <a:srgbClr val="C13030"/>
                </a:solidFill>
                <a:effectLst>
                  <a:outerShdw sx="100000" sy="100000" kx="0" ky="0" algn="b" rotWithShape="0" blurRad="10160" dist="5080" dir="5400000">
                    <a:srgbClr val="FFFFFF"/>
                  </a:outerShdw>
                </a:effectLst>
              </a:rPr>
              <a:t>Black Nationalism</a:t>
            </a:r>
            <a:endParaRPr sz="1440">
              <a:solidFill>
                <a:srgbClr val="C13030"/>
              </a:solidFill>
              <a:effectLst>
                <a:outerShdw sx="100000" sy="100000" kx="0" ky="0" algn="b" rotWithShape="0" blurRad="10160" dist="5080" dir="5400000">
                  <a:srgbClr val="FFFFFF"/>
                </a:outerShdw>
              </a:effectLst>
            </a:endParaRPr>
          </a:p>
          <a:p>
            <a:pPr lvl="1" marL="335279" indent="-167639" defTabSz="233679">
              <a:spcBef>
                <a:spcPts val="1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440">
                <a:solidFill>
                  <a:srgbClr val="347DA3"/>
                </a:solidFill>
                <a:effectLst>
                  <a:outerShdw sx="100000" sy="100000" kx="0" ky="0" algn="b" rotWithShape="0" blurRad="10160" dist="5080" dir="5400000">
                    <a:srgbClr val="FFFFFF"/>
                  </a:outerShdw>
                </a:effectLst>
              </a:rPr>
              <a:t>Black Panther Party</a:t>
            </a:r>
            <a:endParaRPr sz="1440">
              <a:solidFill>
                <a:srgbClr val="347DA3"/>
              </a:solidFill>
              <a:effectLst>
                <a:outerShdw sx="100000" sy="100000" kx="0" ky="0" algn="b" rotWithShape="0" blurRad="10160" dist="5080" dir="5400000">
                  <a:srgbClr val="FFFFFF"/>
                </a:outerShdw>
              </a:effectLst>
            </a:endParaRPr>
          </a:p>
          <a:p>
            <a:pPr lvl="2" marL="502920" indent="-167639" defTabSz="233679">
              <a:spcBef>
                <a:spcPts val="1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44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0160" dist="5080" dir="5400000">
                    <a:srgbClr val="FFFFFF"/>
                  </a:outerShdw>
                </a:effectLst>
              </a:rPr>
              <a:t>Founded in 1966 by Bobby Seale and Huey Newton</a:t>
            </a:r>
            <a:endParaRPr sz="144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0160" dist="5080" dir="5400000">
                  <a:srgbClr val="FFFFFF"/>
                </a:outerShdw>
              </a:effectLst>
            </a:endParaRPr>
          </a:p>
          <a:p>
            <a:pPr lvl="2" marL="502920" indent="-167639" defTabSz="233679">
              <a:spcBef>
                <a:spcPts val="1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44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0160" dist="5080" dir="5400000">
                    <a:srgbClr val="FFFFFF"/>
                  </a:outerShdw>
                </a:effectLst>
              </a:rPr>
              <a:t>Urged arming African Americans in pursuit of self-defense </a:t>
            </a:r>
            <a:endParaRPr sz="144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0160" dist="5080" dir="5400000">
                  <a:srgbClr val="FFFFFF"/>
                </a:outerShdw>
              </a:effectLst>
            </a:endParaRPr>
          </a:p>
          <a:p>
            <a:pPr lvl="2" marL="502920" indent="-167639" defTabSz="233679">
              <a:spcBef>
                <a:spcPts val="1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44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0160" dist="5080" dir="5400000">
                    <a:srgbClr val="FFFFFF"/>
                  </a:outerShdw>
                </a:effectLst>
              </a:rPr>
              <a:t>Popular in urban areas</a:t>
            </a:r>
            <a:endParaRPr sz="144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0160" dist="5080" dir="5400000">
                  <a:srgbClr val="FFFFFF"/>
                </a:outerShdw>
              </a:effectLst>
            </a:endParaRPr>
          </a:p>
          <a:p>
            <a:pPr lvl="3" marL="670559" indent="-167639" defTabSz="233679">
              <a:spcBef>
                <a:spcPts val="1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44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0160" dist="5080" dir="5400000">
                    <a:srgbClr val="FFFFFF"/>
                  </a:outerShdw>
                </a:effectLst>
              </a:rPr>
              <a:t>Focused on community programs - free breakfast for children</a:t>
            </a:r>
            <a:endParaRPr sz="144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0160" dist="5080" dir="5400000">
                  <a:srgbClr val="FFFFFF"/>
                </a:outerShdw>
              </a:effectLst>
            </a:endParaRPr>
          </a:p>
          <a:p>
            <a:pPr lvl="1" marL="335279" indent="-167639" defTabSz="233679">
              <a:spcBef>
                <a:spcPts val="1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440">
                <a:solidFill>
                  <a:srgbClr val="347DA3"/>
                </a:solidFill>
                <a:effectLst>
                  <a:outerShdw sx="100000" sy="100000" kx="0" ky="0" algn="b" rotWithShape="0" blurRad="10160" dist="5080" dir="5400000">
                    <a:srgbClr val="FFFFFF"/>
                  </a:outerShdw>
                </a:effectLst>
              </a:rPr>
              <a:t>Young Lords</a:t>
            </a:r>
            <a:endParaRPr sz="1440">
              <a:solidFill>
                <a:srgbClr val="347DA3"/>
              </a:solidFill>
              <a:effectLst>
                <a:outerShdw sx="100000" sy="100000" kx="0" ky="0" algn="b" rotWithShape="0" blurRad="10160" dist="5080" dir="5400000">
                  <a:srgbClr val="FFFFFF"/>
                </a:outerShdw>
              </a:effectLst>
            </a:endParaRPr>
          </a:p>
          <a:p>
            <a:pPr lvl="2" marL="502920" indent="-167639" defTabSz="233679">
              <a:spcBef>
                <a:spcPts val="1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44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0160" dist="5080" dir="5400000">
                    <a:srgbClr val="FFFFFF"/>
                  </a:outerShdw>
                </a:effectLst>
              </a:rPr>
              <a:t>Inspired by Black Panthers</a:t>
            </a:r>
            <a:endParaRPr sz="144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0160" dist="5080" dir="5400000">
                  <a:srgbClr val="FFFFFF"/>
                </a:outerShdw>
              </a:effectLst>
            </a:endParaRPr>
          </a:p>
          <a:p>
            <a:pPr lvl="2" marL="502920" indent="-167639" defTabSz="233679">
              <a:spcBef>
                <a:spcPts val="1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44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0160" dist="5080" dir="5400000">
                    <a:srgbClr val="FFFFFF"/>
                  </a:outerShdw>
                </a:effectLst>
              </a:rPr>
              <a:t>Hoped for self-determination for Puerto Ricans in the US and the country</a:t>
            </a:r>
            <a:endParaRPr sz="144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0160" dist="5080" dir="5400000">
                  <a:srgbClr val="FFFFFF"/>
                </a:outerShdw>
              </a:effectLst>
            </a:endParaRPr>
          </a:p>
          <a:p>
            <a:pPr lvl="2" marL="502920" indent="-167639" defTabSz="233679">
              <a:spcBef>
                <a:spcPts val="1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44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0160" dist="5080" dir="5400000">
                    <a:srgbClr val="FFFFFF"/>
                  </a:outerShdw>
                </a:effectLst>
              </a:rPr>
              <a:t>Sought to improve conditions in neighborhood cities, particularly East Harlem</a:t>
            </a:r>
            <a:endParaRPr sz="144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0160" dist="5080" dir="5400000">
                  <a:srgbClr val="FFFFFF"/>
                </a:outerShdw>
              </a:effectLst>
            </a:endParaRPr>
          </a:p>
          <a:p>
            <a:pPr lvl="1" marL="335279" indent="-167639" defTabSz="233679">
              <a:spcBef>
                <a:spcPts val="1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440">
                <a:solidFill>
                  <a:srgbClr val="347DA3"/>
                </a:solidFill>
                <a:effectLst>
                  <a:outerShdw sx="100000" sy="100000" kx="0" ky="0" algn="b" rotWithShape="0" blurRad="10160" dist="5080" dir="5400000">
                    <a:srgbClr val="FFFFFF"/>
                  </a:outerShdw>
                </a:effectLst>
              </a:rPr>
              <a:t>The New Urban Politics</a:t>
            </a:r>
            <a:endParaRPr sz="1440">
              <a:solidFill>
                <a:srgbClr val="347DA3"/>
              </a:solidFill>
              <a:effectLst>
                <a:outerShdw sx="100000" sy="100000" kx="0" ky="0" algn="b" rotWithShape="0" blurRad="10160" dist="5080" dir="5400000">
                  <a:srgbClr val="FFFFFF"/>
                </a:outerShdw>
              </a:effectLst>
            </a:endParaRPr>
          </a:p>
          <a:p>
            <a:pPr lvl="2" marL="502920" indent="-167639" defTabSz="233679">
              <a:spcBef>
                <a:spcPts val="1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44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0160" dist="5080" dir="5400000">
                    <a:srgbClr val="FFFFFF"/>
                  </a:outerShdw>
                </a:effectLst>
              </a:rPr>
              <a:t>Gary, Indiana and Cleveland, Ohio elected black mayors</a:t>
            </a:r>
            <a:endParaRPr sz="144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0160" dist="5080" dir="5400000">
                  <a:srgbClr val="FFFFFF"/>
                </a:outerShdw>
              </a:effectLst>
            </a:endParaRPr>
          </a:p>
          <a:p>
            <a:pPr lvl="2" marL="502920" indent="-167639" defTabSz="233679">
              <a:spcBef>
                <a:spcPts val="1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44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0160" dist="5080" dir="5400000">
                    <a:srgbClr val="FFFFFF"/>
                  </a:outerShdw>
                </a:effectLst>
              </a:rPr>
              <a:t>National Black Political Convention:</a:t>
            </a:r>
            <a:endParaRPr sz="144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0160" dist="5080" dir="5400000">
                  <a:srgbClr val="FFFFFF"/>
                </a:outerShdw>
              </a:effectLst>
            </a:endParaRPr>
          </a:p>
          <a:p>
            <a:pPr lvl="3" marL="670559" indent="-167639" defTabSz="233679">
              <a:spcBef>
                <a:spcPts val="1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44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0160" dist="5080" dir="5400000">
                    <a:srgbClr val="FFFFFF"/>
                  </a:outerShdw>
                </a:effectLst>
              </a:rPr>
              <a:t>Toyed with the idea of creating a third party, eventually continued to support the Democrats</a:t>
            </a:r>
            <a:endParaRPr sz="144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0160" dist="5080" dir="5400000">
                  <a:srgbClr val="FFFFFF"/>
                </a:outerShdw>
              </a:effectLst>
            </a:endParaRPr>
          </a:p>
          <a:p>
            <a:pPr lvl="3" marL="670559" indent="-167639" defTabSz="233679">
              <a:spcBef>
                <a:spcPts val="1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44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0160" dist="5080" dir="5400000">
                    <a:srgbClr val="FFFFFF"/>
                  </a:outerShdw>
                </a:effectLst>
              </a:rPr>
              <a:t>Sought national health insurance and elimination of the death penalty</a:t>
            </a:r>
          </a:p>
        </p:txBody>
      </p:sp>
      <p:pic>
        <p:nvPicPr>
          <p:cNvPr id="74" name="Huey_Newton_HS_Yearbook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58100" y="2006600"/>
            <a:ext cx="2527300" cy="3251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4" grpId="2"/>
      <p:bldP build="p" bldLvl="5" animBg="1" rev="0" advAuto="0" spid="7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5984">
                <a:effectLst>
                  <a:outerShdw sx="100000" sy="100000" kx="0" ky="0" algn="b" rotWithShape="0" blurRad="11176" dist="11176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984">
                <a:solidFill>
                  <a:srgbClr val="BCB08F"/>
                </a:solidFill>
                <a:effectLst>
                  <a:outerShdw sx="100000" sy="100000" kx="0" ky="0" algn="b" rotWithShape="0" blurRad="11176" dist="11176" dir="16200000">
                    <a:srgbClr val="000000">
                      <a:alpha val="50000"/>
                    </a:srgbClr>
                  </a:outerShdw>
                </a:effectLst>
              </a:rPr>
              <a:t>Beyond Civil Rights, 1966 - 1973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xfrm>
            <a:off x="736401" y="2984500"/>
            <a:ext cx="11531998" cy="5954911"/>
          </a:xfrm>
          <a:prstGeom prst="rect">
            <a:avLst/>
          </a:prstGeom>
        </p:spPr>
        <p:txBody>
          <a:bodyPr/>
          <a:lstStyle/>
          <a:p>
            <a:pPr lvl="0" marL="284988" indent="-284988" defTabSz="397256">
              <a:spcBef>
                <a:spcPts val="19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448">
                <a:solidFill>
                  <a:srgbClr val="C13030"/>
                </a:solidFill>
                <a:effectLst>
                  <a:outerShdw sx="100000" sy="100000" kx="0" ky="0" algn="b" rotWithShape="0" blurRad="17272" dist="8636" dir="5400000">
                    <a:srgbClr val="FFFFFF"/>
                  </a:outerShdw>
                </a:effectLst>
              </a:rPr>
              <a:t>Poverty and Urban Violence </a:t>
            </a:r>
            <a:endParaRPr sz="2448">
              <a:solidFill>
                <a:srgbClr val="C13030"/>
              </a:solidFill>
              <a:effectLst>
                <a:outerShdw sx="100000" sy="100000" kx="0" ky="0" algn="b" rotWithShape="0" blurRad="17272" dist="8636" dir="5400000">
                  <a:srgbClr val="FFFFFF"/>
                </a:outerShdw>
              </a:effectLst>
            </a:endParaRPr>
          </a:p>
          <a:p>
            <a:pPr lvl="1" marL="569976" indent="-284988" defTabSz="397256">
              <a:spcBef>
                <a:spcPts val="19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44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7272" dist="8636" dir="5400000">
                    <a:srgbClr val="FFFFFF"/>
                  </a:outerShdw>
                </a:effectLst>
              </a:rPr>
              <a:t>Watts Riots of 1965:</a:t>
            </a:r>
            <a:endParaRPr sz="244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7272" dist="8636" dir="5400000">
                  <a:srgbClr val="FFFFFF"/>
                </a:outerShdw>
              </a:effectLst>
            </a:endParaRPr>
          </a:p>
          <a:p>
            <a:pPr lvl="2" marL="854963" indent="-284988" defTabSz="397256">
              <a:spcBef>
                <a:spcPts val="19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44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7272" dist="8636" dir="5400000">
                    <a:srgbClr val="FFFFFF"/>
                  </a:outerShdw>
                </a:effectLst>
              </a:rPr>
              <a:t>Weeklong riot in which 34 people were killed</a:t>
            </a:r>
            <a:endParaRPr sz="244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7272" dist="8636" dir="5400000">
                  <a:srgbClr val="FFFFFF"/>
                </a:outerShdw>
              </a:effectLst>
            </a:endParaRPr>
          </a:p>
          <a:p>
            <a:pPr lvl="1" marL="569976" indent="-284988" defTabSz="397256">
              <a:spcBef>
                <a:spcPts val="19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44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7272" dist="8636" dir="5400000">
                    <a:srgbClr val="FFFFFF"/>
                  </a:outerShdw>
                </a:effectLst>
              </a:rPr>
              <a:t>After more riots in 1967, the Kerner Commission investigated origins of violence </a:t>
            </a:r>
            <a:endParaRPr sz="244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7272" dist="8636" dir="5400000">
                  <a:srgbClr val="FFFFFF"/>
                </a:outerShdw>
              </a:effectLst>
            </a:endParaRPr>
          </a:p>
          <a:p>
            <a:pPr lvl="2" marL="854963" indent="-284988" defTabSz="397256">
              <a:spcBef>
                <a:spcPts val="19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44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7272" dist="8636" dir="5400000">
                    <a:srgbClr val="FFFFFF"/>
                  </a:outerShdw>
                </a:effectLst>
              </a:rPr>
              <a:t>“Our nation is moving toward two societies, one black, one white - separate and unequal.”</a:t>
            </a:r>
            <a:endParaRPr sz="244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7272" dist="8636" dir="5400000">
                  <a:srgbClr val="FFFFFF"/>
                </a:outerShdw>
              </a:effectLst>
            </a:endParaRPr>
          </a:p>
          <a:p>
            <a:pPr lvl="2" marL="854963" indent="-284988" defTabSz="397256">
              <a:spcBef>
                <a:spcPts val="19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44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7272" dist="8636" dir="5400000">
                    <a:srgbClr val="FFFFFF"/>
                  </a:outerShdw>
                </a:effectLst>
              </a:rPr>
              <a:t>MLK spoke out against the war in Vietnam - LBJ focused on the war more than poverty and issues at home</a:t>
            </a:r>
            <a:endParaRPr sz="244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7272" dist="8636" dir="5400000">
                  <a:srgbClr val="FFFFFF"/>
                </a:outerShdw>
              </a:effectLst>
            </a:endParaRPr>
          </a:p>
          <a:p>
            <a:pPr lvl="2" marL="854963" indent="-284988" defTabSz="397256">
              <a:spcBef>
                <a:spcPts val="19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44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7272" dist="8636" dir="5400000">
                    <a:srgbClr val="FFFFFF"/>
                  </a:outerShdw>
                </a:effectLst>
              </a:rPr>
              <a:t>On April 4, 1968, MLK was assassinated by James Earl Ray</a:t>
            </a:r>
          </a:p>
        </p:txBody>
      </p:sp>
      <p:pic>
        <p:nvPicPr>
          <p:cNvPr id="78" name="800px-Wattsriots-burningbuildings-loc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15600" y="332601"/>
            <a:ext cx="5672173" cy="4076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8" grpId="2"/>
      <p:bldP build="p" bldLvl="5" animBg="1" rev="0" advAuto="0" spid="7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5984">
                <a:effectLst>
                  <a:outerShdw sx="100000" sy="100000" kx="0" ky="0" algn="b" rotWithShape="0" blurRad="11176" dist="11176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984">
                <a:solidFill>
                  <a:srgbClr val="BCB08F"/>
                </a:solidFill>
                <a:effectLst>
                  <a:outerShdw sx="100000" sy="100000" kx="0" ky="0" algn="b" rotWithShape="0" blurRad="11176" dist="11176" dir="16200000">
                    <a:srgbClr val="000000">
                      <a:alpha val="50000"/>
                    </a:srgbClr>
                  </a:outerShdw>
                </a:effectLst>
              </a:rPr>
              <a:t>Beyond Civil Rights, 1966 - 1973</a:t>
            </a:r>
          </a:p>
        </p:txBody>
      </p:sp>
      <p:sp>
        <p:nvSpPr>
          <p:cNvPr id="81" name="Shape 81"/>
          <p:cNvSpPr/>
          <p:nvPr>
            <p:ph type="body" idx="1"/>
          </p:nvPr>
        </p:nvSpPr>
        <p:spPr>
          <a:xfrm>
            <a:off x="736401" y="2984500"/>
            <a:ext cx="11531998" cy="5954911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C13030"/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Rise of the Chicano Movement</a:t>
            </a:r>
            <a:endParaRPr sz="3600">
              <a:solidFill>
                <a:srgbClr val="C13030"/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Cesar Chavez - helped create the United Farm Workers (UFW)</a:t>
            </a:r>
            <a:endParaRPr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2"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Led a grape pickers’ strike to bring attention to the plight of Mexican-American workers</a:t>
            </a:r>
            <a:endParaRPr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2"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1968 - 28 day hunger strike, met with Presidential Candidate and Attorney General, RFK</a:t>
            </a:r>
          </a:p>
        </p:txBody>
      </p:sp>
      <p:pic>
        <p:nvPicPr>
          <p:cNvPr id="82" name="400px-Cesar_Chavez_Day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09137" y="419100"/>
            <a:ext cx="3308213" cy="49623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1" grpId="1"/>
      <p:bldP build="whole" bldLvl="1" animBg="1" rev="0" advAuto="0" spid="82" grpId="2"/>
      <p:bldP build="whole" bldLvl="1" animBg="1" rev="0" advAuto="0" spid="82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5984">
                <a:effectLst>
                  <a:outerShdw sx="100000" sy="100000" kx="0" ky="0" algn="b" rotWithShape="0" blurRad="11176" dist="11176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984">
                <a:solidFill>
                  <a:srgbClr val="BCB08F"/>
                </a:solidFill>
                <a:effectLst>
                  <a:outerShdw sx="100000" sy="100000" kx="0" ky="0" algn="b" rotWithShape="0" blurRad="11176" dist="11176" dir="16200000">
                    <a:srgbClr val="000000">
                      <a:alpha val="50000"/>
                    </a:srgbClr>
                  </a:outerShdw>
                </a:effectLst>
              </a:rPr>
              <a:t>Beyond Civil Rights, 1966 - 1973</a:t>
            </a:r>
          </a:p>
        </p:txBody>
      </p:sp>
      <p:sp>
        <p:nvSpPr>
          <p:cNvPr id="85" name="Shape 85"/>
          <p:cNvSpPr/>
          <p:nvPr>
            <p:ph type="body" idx="1"/>
          </p:nvPr>
        </p:nvSpPr>
        <p:spPr>
          <a:xfrm>
            <a:off x="736401" y="2984500"/>
            <a:ext cx="11531998" cy="5954911"/>
          </a:xfrm>
          <a:prstGeom prst="rect">
            <a:avLst/>
          </a:prstGeom>
        </p:spPr>
        <p:txBody>
          <a:bodyPr/>
          <a:lstStyle/>
          <a:p>
            <a:pPr lvl="0" marL="297560" indent="-297560" defTabSz="414781">
              <a:spcBef>
                <a:spcPts val="19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556">
                <a:solidFill>
                  <a:srgbClr val="C13030"/>
                </a:solidFill>
                <a:effectLst>
                  <a:outerShdw sx="100000" sy="100000" kx="0" ky="0" algn="b" rotWithShape="0" blurRad="18034" dist="9017" dir="5400000">
                    <a:srgbClr val="FFFFFF"/>
                  </a:outerShdw>
                </a:effectLst>
              </a:rPr>
              <a:t>The American Indian Movement</a:t>
            </a:r>
            <a:endParaRPr sz="2556">
              <a:solidFill>
                <a:srgbClr val="C13030"/>
              </a:solidFill>
              <a:effectLst>
                <a:outerShdw sx="100000" sy="100000" kx="0" ky="0" algn="b" rotWithShape="0" blurRad="18034" dist="9017" dir="5400000">
                  <a:srgbClr val="FFFFFF"/>
                </a:outerShdw>
              </a:effectLst>
            </a:endParaRPr>
          </a:p>
          <a:p>
            <a:pPr lvl="1" marL="595121" indent="-297560" defTabSz="414781">
              <a:spcBef>
                <a:spcPts val="19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55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8034" dist="9017" dir="5400000">
                    <a:srgbClr val="FFFFFF"/>
                  </a:outerShdw>
                </a:effectLst>
              </a:rPr>
              <a:t>Faced the most challenges of any minority group:</a:t>
            </a:r>
            <a:endParaRPr sz="2556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8034" dist="9017" dir="5400000">
                  <a:srgbClr val="FFFFFF"/>
                </a:outerShdw>
              </a:effectLst>
            </a:endParaRPr>
          </a:p>
          <a:p>
            <a:pPr lvl="2" marL="892683" indent="-297560" defTabSz="414781">
              <a:spcBef>
                <a:spcPts val="19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55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8034" dist="9017" dir="5400000">
                    <a:srgbClr val="FFFFFF"/>
                  </a:outerShdw>
                </a:effectLst>
              </a:rPr>
              <a:t>Stunningly high unemployment, poor housing and schools</a:t>
            </a:r>
            <a:endParaRPr sz="2556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8034" dist="9017" dir="5400000">
                  <a:srgbClr val="FFFFFF"/>
                </a:outerShdw>
              </a:effectLst>
            </a:endParaRPr>
          </a:p>
          <a:p>
            <a:pPr lvl="1" marL="595121" indent="-297560" defTabSz="414781">
              <a:spcBef>
                <a:spcPts val="19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55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8034" dist="9017" dir="5400000">
                    <a:srgbClr val="FFFFFF"/>
                  </a:outerShdw>
                </a:effectLst>
              </a:rPr>
              <a:t>Indians of All Tribes (IAT) and American Indian Movement (AIM):</a:t>
            </a:r>
            <a:endParaRPr sz="2556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8034" dist="9017" dir="5400000">
                  <a:srgbClr val="FFFFFF"/>
                </a:outerShdw>
              </a:effectLst>
            </a:endParaRPr>
          </a:p>
          <a:p>
            <a:pPr lvl="2" marL="892683" indent="-297560" defTabSz="414781">
              <a:spcBef>
                <a:spcPts val="19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55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8034" dist="9017" dir="5400000">
                    <a:srgbClr val="FFFFFF"/>
                  </a:outerShdw>
                </a:effectLst>
              </a:rPr>
              <a:t>Used protests to bring attention to their plight</a:t>
            </a:r>
            <a:endParaRPr sz="2556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8034" dist="9017" dir="5400000">
                  <a:srgbClr val="FFFFFF"/>
                </a:outerShdw>
              </a:effectLst>
            </a:endParaRPr>
          </a:p>
          <a:p>
            <a:pPr lvl="2" marL="892683" indent="-297560" defTabSz="414781">
              <a:spcBef>
                <a:spcPts val="19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55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8034" dist="9017" dir="5400000">
                    <a:srgbClr val="FFFFFF"/>
                  </a:outerShdw>
                </a:effectLst>
              </a:rPr>
              <a:t>1969 - IAT took over Alcatraz Island </a:t>
            </a:r>
            <a:endParaRPr sz="2556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8034" dist="9017" dir="5400000">
                  <a:srgbClr val="FFFFFF"/>
                </a:outerShdw>
              </a:effectLst>
            </a:endParaRPr>
          </a:p>
          <a:p>
            <a:pPr lvl="1" marL="595121" indent="-297560" defTabSz="414781">
              <a:spcBef>
                <a:spcPts val="19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55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8034" dist="9017" dir="5400000">
                    <a:srgbClr val="FFFFFF"/>
                  </a:outerShdw>
                </a:effectLst>
              </a:rPr>
              <a:t>Trail of Broken Treaties - protest across the country by many Native American groups</a:t>
            </a:r>
            <a:endParaRPr sz="2556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8034" dist="9017" dir="5400000">
                  <a:srgbClr val="FFFFFF"/>
                </a:outerShdw>
              </a:effectLst>
            </a:endParaRPr>
          </a:p>
          <a:p>
            <a:pPr lvl="1" marL="595121" indent="-297560" defTabSz="414781">
              <a:spcBef>
                <a:spcPts val="19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55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8034" dist="9017" dir="5400000">
                    <a:srgbClr val="FFFFFF"/>
                  </a:outerShdw>
                </a:effectLst>
              </a:rPr>
              <a:t>Media attention was widespread of various Native takeovers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Quick Review</a:t>
            </a:r>
          </a:p>
        </p:txBody>
      </p:sp>
      <p:sp>
        <p:nvSpPr>
          <p:cNvPr id="88" name="Shape 88"/>
          <p:cNvSpPr/>
          <p:nvPr>
            <p:ph type="body" idx="1"/>
          </p:nvPr>
        </p:nvSpPr>
        <p:spPr>
          <a:xfrm>
            <a:off x="736401" y="2984500"/>
            <a:ext cx="11531998" cy="5954911"/>
          </a:xfrm>
          <a:prstGeom prst="rect">
            <a:avLst/>
          </a:prstGeom>
        </p:spPr>
        <p:txBody>
          <a:bodyPr/>
          <a:lstStyle/>
          <a:p>
            <a:pPr lvl="0" marL="184403" indent="-184403" defTabSz="257047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176" dist="5588" dir="5400000">
                    <a:srgbClr val="FFFFFF"/>
                  </a:outerShdw>
                </a:effectLst>
              </a:rPr>
              <a:t>Role of tv and the Cold War in the Civil Rights Movement</a:t>
            </a:r>
            <a:endParaRPr sz="158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1176" dist="5588" dir="5400000">
                  <a:srgbClr val="FFFFFF"/>
                </a:outerShdw>
              </a:effectLst>
            </a:endParaRPr>
          </a:p>
          <a:p>
            <a:pPr lvl="0" marL="184403" indent="-184403" defTabSz="257047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176" dist="5588" dir="5400000">
                    <a:srgbClr val="FFFFFF"/>
                  </a:outerShdw>
                </a:effectLst>
              </a:rPr>
              <a:t>Executive Order 8802 - FDR - desegregated defense industries</a:t>
            </a:r>
            <a:endParaRPr sz="158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1176" dist="5588" dir="5400000">
                  <a:srgbClr val="FFFFFF"/>
                </a:outerShdw>
              </a:effectLst>
            </a:endParaRPr>
          </a:p>
          <a:p>
            <a:pPr lvl="0" marL="184403" indent="-184403" defTabSz="257047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176" dist="5588" dir="5400000">
                    <a:srgbClr val="FFFFFF"/>
                  </a:outerShdw>
                </a:effectLst>
              </a:rPr>
              <a:t>Double V Campaign</a:t>
            </a:r>
            <a:endParaRPr sz="158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1176" dist="5588" dir="5400000">
                  <a:srgbClr val="FFFFFF"/>
                </a:outerShdw>
              </a:effectLst>
            </a:endParaRPr>
          </a:p>
          <a:p>
            <a:pPr lvl="0" marL="184403" indent="-184403" defTabSz="257047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176" dist="5588" dir="5400000">
                    <a:srgbClr val="FFFFFF"/>
                  </a:outerShdw>
                </a:effectLst>
              </a:rPr>
              <a:t>Executive Order 9981 - desegregated the military</a:t>
            </a:r>
            <a:endParaRPr sz="158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1176" dist="5588" dir="5400000">
                  <a:srgbClr val="FFFFFF"/>
                </a:outerShdw>
              </a:effectLst>
            </a:endParaRPr>
          </a:p>
          <a:p>
            <a:pPr lvl="0" marL="184403" indent="-184403" defTabSz="257047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176" dist="5588" dir="5400000">
                    <a:srgbClr val="FFFFFF"/>
                  </a:outerShdw>
                </a:effectLst>
              </a:rPr>
              <a:t>Dixiecrats</a:t>
            </a:r>
            <a:endParaRPr sz="158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1176" dist="5588" dir="5400000">
                  <a:srgbClr val="FFFFFF"/>
                </a:outerShdw>
              </a:effectLst>
            </a:endParaRPr>
          </a:p>
          <a:p>
            <a:pPr lvl="0" marL="184403" indent="-184403" defTabSz="257047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176" dist="5588" dir="5400000">
                    <a:srgbClr val="FFFFFF"/>
                  </a:outerShdw>
                </a:effectLst>
              </a:rPr>
              <a:t>Thurgood Marshall</a:t>
            </a:r>
            <a:endParaRPr sz="158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1176" dist="5588" dir="5400000">
                  <a:srgbClr val="FFFFFF"/>
                </a:outerShdw>
              </a:effectLst>
            </a:endParaRPr>
          </a:p>
          <a:p>
            <a:pPr lvl="0" marL="184403" indent="-184403" defTabSz="257047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176" dist="5588" dir="5400000">
                    <a:srgbClr val="FFFFFF"/>
                  </a:outerShdw>
                </a:effectLst>
              </a:rPr>
              <a:t>Brown v. Board</a:t>
            </a:r>
            <a:endParaRPr sz="158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1176" dist="5588" dir="5400000">
                  <a:srgbClr val="FFFFFF"/>
                </a:outerShdw>
              </a:effectLst>
            </a:endParaRPr>
          </a:p>
          <a:p>
            <a:pPr lvl="0" marL="184403" indent="-184403" defTabSz="257047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176" dist="5588" dir="5400000">
                    <a:srgbClr val="FFFFFF"/>
                  </a:outerShdw>
                </a:effectLst>
              </a:rPr>
              <a:t>Civil Rights Act of 1964</a:t>
            </a:r>
            <a:endParaRPr sz="158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1176" dist="5588" dir="5400000">
                  <a:srgbClr val="FFFFFF"/>
                </a:outerShdw>
              </a:effectLst>
            </a:endParaRPr>
          </a:p>
          <a:p>
            <a:pPr lvl="0" marL="184403" indent="-184403" defTabSz="257047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176" dist="5588" dir="5400000">
                    <a:srgbClr val="FFFFFF"/>
                  </a:outerShdw>
                </a:effectLst>
              </a:rPr>
              <a:t>Voting Rights Act of 1965</a:t>
            </a:r>
            <a:endParaRPr sz="158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1176" dist="5588" dir="5400000">
                  <a:srgbClr val="FFFFFF"/>
                </a:outerShdw>
              </a:effectLst>
            </a:endParaRPr>
          </a:p>
          <a:p>
            <a:pPr lvl="0" marL="184403" indent="-184403" defTabSz="257047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176" dist="5588" dir="5400000">
                    <a:srgbClr val="FFFFFF"/>
                  </a:outerShdw>
                </a:effectLst>
              </a:rPr>
              <a:t>24th Amendment</a:t>
            </a:r>
            <a:endParaRPr sz="158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1176" dist="5588" dir="5400000">
                  <a:srgbClr val="FFFFFF"/>
                </a:outerShdw>
              </a:effectLst>
            </a:endParaRPr>
          </a:p>
          <a:p>
            <a:pPr lvl="0" marL="184403" indent="-184403" defTabSz="257047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176" dist="5588" dir="5400000">
                    <a:srgbClr val="FFFFFF"/>
                  </a:outerShdw>
                </a:effectLst>
              </a:rPr>
              <a:t>March on Washington</a:t>
            </a:r>
            <a:endParaRPr sz="158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1176" dist="5588" dir="5400000">
                  <a:srgbClr val="FFFFFF"/>
                </a:outerShdw>
              </a:effectLst>
            </a:endParaRPr>
          </a:p>
          <a:p>
            <a:pPr lvl="0" marL="184403" indent="-184403" defTabSz="257047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176" dist="5588" dir="5400000">
                    <a:srgbClr val="FFFFFF"/>
                  </a:outerShdw>
                </a:effectLst>
              </a:rPr>
              <a:t>Black Power, Malcolm X, and the Black Panthers</a:t>
            </a:r>
            <a:endParaRPr sz="158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1176" dist="5588" dir="5400000">
                  <a:srgbClr val="FFFFFF"/>
                </a:outerShdw>
              </a:effectLst>
            </a:endParaRPr>
          </a:p>
          <a:p>
            <a:pPr lvl="0" marL="184403" indent="-184403" defTabSz="257047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176" dist="5588" dir="5400000">
                    <a:srgbClr val="FFFFFF"/>
                  </a:outerShdw>
                </a:effectLst>
              </a:rPr>
              <a:t>Kerner Commission</a:t>
            </a:r>
            <a:endParaRPr sz="158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1176" dist="5588" dir="5400000">
                  <a:srgbClr val="FFFFFF"/>
                </a:outerShdw>
              </a:effectLst>
            </a:endParaRPr>
          </a:p>
          <a:p>
            <a:pPr lvl="0" marL="184403" indent="-184403" defTabSz="257047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176" dist="5588" dir="5400000">
                    <a:srgbClr val="FFFFFF"/>
                  </a:outerShdw>
                </a:effectLst>
              </a:rPr>
              <a:t>Chicano Movement and Native Americans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8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defRPr sz="5440">
                <a:effectLst>
                  <a:outerShdw sx="100000" sy="100000" kx="0" ky="0" algn="b" rotWithShape="0" blurRad="10160" dist="10160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40">
                <a:solidFill>
                  <a:srgbClr val="BCB08F"/>
                </a:solidFill>
                <a:effectLst>
                  <a:outerShdw sx="100000" sy="100000" kx="0" ky="0" algn="b" rotWithShape="0" blurRad="10160" dist="10160" dir="16200000">
                    <a:srgbClr val="000000">
                      <a:alpha val="50000"/>
                    </a:srgbClr>
                  </a:outerShdw>
                </a:effectLst>
              </a:rPr>
              <a:t>See You Back Here For Chapter 28!</a:t>
            </a:r>
          </a:p>
        </p:txBody>
      </p:sp>
      <p:sp>
        <p:nvSpPr>
          <p:cNvPr id="91" name="Shape 9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Thanks for watching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0"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Subscribe and share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0"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Check out other videos 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0"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Good luck in May!</a:t>
            </a:r>
          </a:p>
        </p:txBody>
      </p:sp>
      <p:pic>
        <p:nvPicPr>
          <p:cNvPr id="92" name="800px-Lyndon_Johnson_and_Richard_Russell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99635" y="3916041"/>
            <a:ext cx="5749130" cy="38519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defRPr sz="5168">
                <a:effectLst>
                  <a:outerShdw sx="100000" sy="100000" kx="0" ky="0" algn="b" rotWithShape="0" blurRad="9652" dist="9652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68">
                <a:solidFill>
                  <a:srgbClr val="BCB08F"/>
                </a:solidFill>
                <a:effectLst>
                  <a:outerShdw sx="100000" sy="100000" kx="0" ky="0" algn="b" rotWithShape="0" blurRad="9652" dist="9652" dir="16200000">
                    <a:srgbClr val="000000">
                      <a:alpha val="50000"/>
                    </a:srgbClr>
                  </a:outerShdw>
                </a:effectLst>
              </a:rPr>
              <a:t>The Emerging Civil Rights Struggle, 1941 - 1957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736401" y="2984500"/>
            <a:ext cx="11531998" cy="5954911"/>
          </a:xfrm>
          <a:prstGeom prst="rect">
            <a:avLst/>
          </a:prstGeom>
        </p:spPr>
        <p:txBody>
          <a:bodyPr/>
          <a:lstStyle/>
          <a:p>
            <a:pPr lvl="0" marL="201167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Rights Liberalism: belief that the government must protect people from discrimination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0" marL="201167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C13030"/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Life Under Jim Crow</a:t>
            </a:r>
            <a:endParaRPr sz="1727">
              <a:solidFill>
                <a:srgbClr val="C13030"/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1" marL="402335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Jim Crow laws were prevalent in the South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1" marL="402335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Poll taxes, literacy tests, and “white primaries” discouraged African Americans from voting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1" marL="402335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Housing in the North was heavily segregated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2" marL="603504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Violence used to discourage blacks from living in white neighborhoods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0" marL="201167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C13030"/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Origins of the Civil Rights Movement</a:t>
            </a:r>
            <a:endParaRPr sz="1727">
              <a:solidFill>
                <a:srgbClr val="C13030"/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1" marL="402335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Nazi racism was attacked during WWII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1" marL="402335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The Cold War aided the Civil Rights Movement 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2" marL="603504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US claimed democracy was better than communism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1" marL="402335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African American college students played a large role in the movement in the 1960s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1" marL="402335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TV showed demonstrations and violence against blacks</a:t>
            </a:r>
          </a:p>
        </p:txBody>
      </p:sp>
      <p:pic>
        <p:nvPicPr>
          <p:cNvPr id="39" name="800px-JimCrowInDurhamNC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8870" y="632877"/>
            <a:ext cx="5636391" cy="37975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" grpId="2"/>
      <p:bldP build="whole" bldLvl="1" animBg="1" rev="0" advAuto="0" spid="39" grpId="3"/>
      <p:bldP build="p" bldLvl="5" animBg="1" rev="0" advAuto="0" spid="3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defRPr sz="5168">
                <a:effectLst>
                  <a:outerShdw sx="100000" sy="100000" kx="0" ky="0" algn="b" rotWithShape="0" blurRad="9652" dist="9652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68">
                <a:solidFill>
                  <a:srgbClr val="BCB08F"/>
                </a:solidFill>
                <a:effectLst>
                  <a:outerShdw sx="100000" sy="100000" kx="0" ky="0" algn="b" rotWithShape="0" blurRad="9652" dist="9652" dir="16200000">
                    <a:srgbClr val="000000">
                      <a:alpha val="50000"/>
                    </a:srgbClr>
                  </a:outerShdw>
                </a:effectLst>
              </a:rPr>
              <a:t>The Emerging Civil Rights Struggle, 1941 - 1957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xfrm>
            <a:off x="736401" y="2984500"/>
            <a:ext cx="11531998" cy="5954911"/>
          </a:xfrm>
          <a:prstGeom prst="rect">
            <a:avLst/>
          </a:prstGeom>
        </p:spPr>
        <p:txBody>
          <a:bodyPr/>
          <a:lstStyle/>
          <a:p>
            <a:pPr lvl="0" marL="280797" indent="-280797" defTabSz="391414">
              <a:spcBef>
                <a:spcPts val="18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412">
                <a:solidFill>
                  <a:srgbClr val="C13030"/>
                </a:solidFill>
                <a:effectLst>
                  <a:outerShdw sx="100000" sy="100000" kx="0" ky="0" algn="b" rotWithShape="0" blurRad="17018" dist="8509" dir="5400000">
                    <a:srgbClr val="FFFFFF"/>
                  </a:outerShdw>
                </a:effectLst>
              </a:rPr>
              <a:t>World War II: The Beginnings</a:t>
            </a:r>
            <a:endParaRPr sz="2412">
              <a:solidFill>
                <a:srgbClr val="C13030"/>
              </a:solidFill>
              <a:effectLst>
                <a:outerShdw sx="100000" sy="100000" kx="0" ky="0" algn="b" rotWithShape="0" blurRad="17018" dist="8509" dir="5400000">
                  <a:srgbClr val="FFFFFF"/>
                </a:outerShdw>
              </a:effectLst>
            </a:endParaRPr>
          </a:p>
          <a:p>
            <a:pPr lvl="1" marL="561594" indent="-280797" defTabSz="391414">
              <a:spcBef>
                <a:spcPts val="18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412">
                <a:solidFill>
                  <a:srgbClr val="347DA3"/>
                </a:solidFill>
                <a:effectLst>
                  <a:outerShdw sx="100000" sy="100000" kx="0" ky="0" algn="b" rotWithShape="0" blurRad="17018" dist="8509" dir="5400000">
                    <a:srgbClr val="FFFFFF"/>
                  </a:outerShdw>
                </a:effectLst>
              </a:rPr>
              <a:t>Executive Order 8802:</a:t>
            </a:r>
            <a:endParaRPr sz="2412">
              <a:solidFill>
                <a:srgbClr val="347DA3"/>
              </a:solidFill>
              <a:effectLst>
                <a:outerShdw sx="100000" sy="100000" kx="0" ky="0" algn="b" rotWithShape="0" blurRad="17018" dist="8509" dir="5400000">
                  <a:srgbClr val="FFFFFF"/>
                </a:outerShdw>
              </a:effectLst>
            </a:endParaRPr>
          </a:p>
          <a:p>
            <a:pPr lvl="2" marL="842391" indent="-280797" defTabSz="391414">
              <a:spcBef>
                <a:spcPts val="18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412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7018" dist="8509" dir="5400000">
                    <a:srgbClr val="FFFFFF"/>
                  </a:outerShdw>
                </a:effectLst>
              </a:rPr>
              <a:t>A. Philip Randolph proposed a March on Washington</a:t>
            </a:r>
            <a:endParaRPr sz="2412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7018" dist="8509" dir="5400000">
                  <a:srgbClr val="FFFFFF"/>
                </a:outerShdw>
              </a:effectLst>
            </a:endParaRPr>
          </a:p>
          <a:p>
            <a:pPr lvl="2" marL="842391" indent="-280797" defTabSz="391414">
              <a:spcBef>
                <a:spcPts val="18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412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7018" dist="8509" dir="5400000">
                    <a:srgbClr val="FFFFFF"/>
                  </a:outerShdw>
                </a:effectLst>
              </a:rPr>
              <a:t>FDR barred discrimination in defense industries</a:t>
            </a:r>
            <a:endParaRPr sz="2412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7018" dist="8509" dir="5400000">
                  <a:srgbClr val="FFFFFF"/>
                </a:outerShdw>
              </a:effectLst>
            </a:endParaRPr>
          </a:p>
          <a:p>
            <a:pPr lvl="1" marL="561594" indent="-280797" defTabSz="391414">
              <a:spcBef>
                <a:spcPts val="18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412">
                <a:solidFill>
                  <a:srgbClr val="347DA3"/>
                </a:solidFill>
                <a:effectLst>
                  <a:outerShdw sx="100000" sy="100000" kx="0" ky="0" algn="b" rotWithShape="0" blurRad="17018" dist="8509" dir="5400000">
                    <a:srgbClr val="FFFFFF"/>
                  </a:outerShdw>
                </a:effectLst>
              </a:rPr>
              <a:t>The Double V Campaign:</a:t>
            </a:r>
            <a:endParaRPr sz="2412">
              <a:solidFill>
                <a:srgbClr val="347DA3"/>
              </a:solidFill>
              <a:effectLst>
                <a:outerShdw sx="100000" sy="100000" kx="0" ky="0" algn="b" rotWithShape="0" blurRad="17018" dist="8509" dir="5400000">
                  <a:srgbClr val="FFFFFF"/>
                </a:outerShdw>
              </a:effectLst>
            </a:endParaRPr>
          </a:p>
          <a:p>
            <a:pPr lvl="2" marL="842391" indent="-280797" defTabSz="391414">
              <a:spcBef>
                <a:spcPts val="18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412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7018" dist="8509" dir="5400000">
                    <a:srgbClr val="FFFFFF"/>
                  </a:outerShdw>
                </a:effectLst>
              </a:rPr>
              <a:t>Victory over fascism and victory over racism at home</a:t>
            </a:r>
            <a:endParaRPr sz="2412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7018" dist="8509" dir="5400000">
                  <a:srgbClr val="FFFFFF"/>
                </a:outerShdw>
              </a:effectLst>
            </a:endParaRPr>
          </a:p>
          <a:p>
            <a:pPr lvl="2" marL="842391" indent="-280797" defTabSz="391414">
              <a:spcBef>
                <a:spcPts val="18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412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7018" dist="8509" dir="5400000">
                    <a:srgbClr val="FFFFFF"/>
                  </a:outerShdw>
                </a:effectLst>
              </a:rPr>
              <a:t>James Farmer - founding member of the Congress of Racial Equality (CORE)</a:t>
            </a:r>
            <a:endParaRPr sz="2412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7018" dist="8509" dir="5400000">
                  <a:srgbClr val="FFFFFF"/>
                </a:outerShdw>
              </a:effectLst>
            </a:endParaRPr>
          </a:p>
          <a:p>
            <a:pPr lvl="3" marL="1123188" indent="-280797" defTabSz="391414">
              <a:spcBef>
                <a:spcPts val="18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412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7018" dist="8509" dir="5400000">
                    <a:srgbClr val="FFFFFF"/>
                  </a:outerShdw>
                </a:effectLst>
              </a:rPr>
              <a:t>Play an instrumental role in the 1960s</a:t>
            </a:r>
            <a:endParaRPr sz="2412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7018" dist="8509" dir="5400000">
                  <a:srgbClr val="FFFFFF"/>
                </a:outerShdw>
              </a:effectLst>
            </a:endParaRPr>
          </a:p>
          <a:p>
            <a:pPr lvl="2" marL="842391" indent="-280797" defTabSz="391414">
              <a:spcBef>
                <a:spcPts val="18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412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7018" dist="8509" dir="5400000">
                    <a:srgbClr val="FFFFFF"/>
                  </a:outerShdw>
                </a:effectLst>
              </a:rPr>
              <a:t>Many African American veterans benefitted from the GI Bill</a:t>
            </a:r>
          </a:p>
        </p:txBody>
      </p:sp>
      <p:pic>
        <p:nvPicPr>
          <p:cNvPr id="43" name="448px-A._Philip_Randolph_1963_NYWT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1021" y="1530350"/>
            <a:ext cx="3171629" cy="4240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lossy-page1-793px-&quot;V&quot;_home_campaign,_Washington,_DC,_10-1942_-_NARA_-_533827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29490" y="1270000"/>
            <a:ext cx="5604710" cy="4240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" grpId="3"/>
      <p:bldP build="whole" bldLvl="1" animBg="1" rev="0" advAuto="0" spid="44" grpId="4"/>
      <p:bldP build="p" bldLvl="5" animBg="1" rev="0" advAuto="0" spid="42" grpId="1"/>
      <p:bldP build="whole" bldLvl="1" animBg="1" rev="0" advAuto="0" spid="4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defRPr sz="5168">
                <a:effectLst>
                  <a:outerShdw sx="100000" sy="100000" kx="0" ky="0" algn="b" rotWithShape="0" blurRad="9652" dist="9652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68">
                <a:solidFill>
                  <a:srgbClr val="BCB08F"/>
                </a:solidFill>
                <a:effectLst>
                  <a:outerShdw sx="100000" sy="100000" kx="0" ky="0" algn="b" rotWithShape="0" blurRad="9652" dist="9652" dir="16200000">
                    <a:srgbClr val="000000">
                      <a:alpha val="50000"/>
                    </a:srgbClr>
                  </a:outerShdw>
                </a:effectLst>
              </a:rPr>
              <a:t>The Emerging Civil Rights Struggle, 1941 - 1957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xfrm>
            <a:off x="736401" y="2984500"/>
            <a:ext cx="11531998" cy="5954911"/>
          </a:xfrm>
          <a:prstGeom prst="rect">
            <a:avLst/>
          </a:prstGeom>
        </p:spPr>
        <p:txBody>
          <a:bodyPr/>
          <a:lstStyle/>
          <a:p>
            <a:pPr lvl="0" marL="264032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C13030"/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Cold War Civil Rights</a:t>
            </a:r>
            <a:endParaRPr sz="2268">
              <a:solidFill>
                <a:srgbClr val="C13030"/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1" marL="528065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347DA3"/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Civil Rights and the New Deal Coalition:</a:t>
            </a:r>
            <a:endParaRPr sz="2268">
              <a:solidFill>
                <a:srgbClr val="347DA3"/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2" marL="792098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“To Secure These Rights” government report under Truman’s administration that advocated government involvement to ensure equality for blacks</a:t>
            </a:r>
            <a:endParaRPr sz="226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2" marL="792098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Executive Order # 9981 - desegregated US military</a:t>
            </a:r>
            <a:endParaRPr sz="226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3" marL="1056131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Korean War was the first war fought with desegregated units</a:t>
            </a:r>
            <a:endParaRPr sz="226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2" marL="792098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States’ Rights Democratic Party (Dixiecrats)</a:t>
            </a:r>
            <a:endParaRPr sz="226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3" marL="1056131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Southern Democrats led by Strom Thurmond, who ran for president in 1948</a:t>
            </a:r>
            <a:endParaRPr sz="226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1" marL="528065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347DA3"/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Race and Anticommunism:</a:t>
            </a:r>
            <a:endParaRPr sz="2268">
              <a:solidFill>
                <a:srgbClr val="347DA3"/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2" marL="792098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Racism in the US aided the Soviet Union in the Cold War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defRPr sz="5168">
                <a:effectLst>
                  <a:outerShdw sx="100000" sy="100000" kx="0" ky="0" algn="b" rotWithShape="0" blurRad="9652" dist="9652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68">
                <a:solidFill>
                  <a:srgbClr val="BCB08F"/>
                </a:solidFill>
                <a:effectLst>
                  <a:outerShdw sx="100000" sy="100000" kx="0" ky="0" algn="b" rotWithShape="0" blurRad="9652" dist="9652" dir="16200000">
                    <a:srgbClr val="000000">
                      <a:alpha val="50000"/>
                    </a:srgbClr>
                  </a:outerShdw>
                </a:effectLst>
              </a:rPr>
              <a:t>The Emerging Civil Rights Struggle, 1941 - 1957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736401" y="2984500"/>
            <a:ext cx="11531998" cy="5954911"/>
          </a:xfrm>
          <a:prstGeom prst="rect">
            <a:avLst/>
          </a:prstGeom>
        </p:spPr>
        <p:txBody>
          <a:bodyPr/>
          <a:lstStyle/>
          <a:p>
            <a:pPr lvl="0" marL="326897" indent="-326897" defTabSz="455675">
              <a:spcBef>
                <a:spcPts val="2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807">
                <a:solidFill>
                  <a:srgbClr val="C13030"/>
                </a:solidFill>
                <a:effectLst>
                  <a:outerShdw sx="100000" sy="100000" kx="0" ky="0" algn="b" rotWithShape="0" blurRad="19812" dist="9906" dir="5400000">
                    <a:srgbClr val="FFFFFF"/>
                  </a:outerShdw>
                </a:effectLst>
              </a:rPr>
              <a:t>Mexican Americans and Japanese Americans</a:t>
            </a:r>
            <a:endParaRPr sz="2807">
              <a:solidFill>
                <a:srgbClr val="C13030"/>
              </a:solidFill>
              <a:effectLst>
                <a:outerShdw sx="100000" sy="100000" kx="0" ky="0" algn="b" rotWithShape="0" blurRad="19812" dist="9906" dir="5400000">
                  <a:srgbClr val="FFFFFF"/>
                </a:outerShdw>
              </a:effectLst>
            </a:endParaRPr>
          </a:p>
          <a:p>
            <a:pPr lvl="2" marL="980693" indent="-326897" defTabSz="455675">
              <a:spcBef>
                <a:spcPts val="2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80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9812" dist="9906" dir="5400000">
                    <a:srgbClr val="FFFFFF"/>
                  </a:outerShdw>
                </a:effectLst>
              </a:rPr>
              <a:t>Mexican Americans faced similar discrimination - poll taxes and poor, rundown neighborhoods</a:t>
            </a:r>
            <a:endParaRPr sz="280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9812" dist="9906" dir="5400000">
                  <a:srgbClr val="FFFFFF"/>
                </a:outerShdw>
              </a:effectLst>
            </a:endParaRPr>
          </a:p>
          <a:p>
            <a:pPr lvl="2" marL="980693" indent="-326897" defTabSz="455675">
              <a:spcBef>
                <a:spcPts val="2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80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9812" dist="9906" dir="5400000">
                    <a:srgbClr val="FFFFFF"/>
                  </a:outerShdw>
                </a:effectLst>
              </a:rPr>
              <a:t>Cesar Chavez - United Farm Workers (UFW)</a:t>
            </a:r>
            <a:endParaRPr sz="280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9812" dist="9906" dir="5400000">
                  <a:srgbClr val="FFFFFF"/>
                </a:outerShdw>
              </a:effectLst>
            </a:endParaRPr>
          </a:p>
          <a:p>
            <a:pPr lvl="2" marL="980693" indent="-326897" defTabSz="455675">
              <a:spcBef>
                <a:spcPts val="2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i="1" sz="280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9812" dist="9906" dir="5400000">
                    <a:srgbClr val="FFFFFF"/>
                  </a:outerShdw>
                </a:effectLst>
              </a:rPr>
              <a:t>Mendez v. Westminster</a:t>
            </a:r>
            <a:r>
              <a:rPr sz="280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9812" dist="9906" dir="5400000">
                    <a:srgbClr val="FFFFFF"/>
                  </a:outerShdw>
                </a:effectLst>
              </a:rPr>
              <a:t> (1947):</a:t>
            </a:r>
            <a:endParaRPr sz="280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9812" dist="9906" dir="5400000">
                  <a:srgbClr val="FFFFFF"/>
                </a:outerShdw>
              </a:effectLst>
            </a:endParaRPr>
          </a:p>
          <a:p>
            <a:pPr lvl="3" marL="1307591" indent="-326897" defTabSz="455675">
              <a:spcBef>
                <a:spcPts val="2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80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9812" dist="9906" dir="5400000">
                    <a:srgbClr val="FFFFFF"/>
                  </a:outerShdw>
                </a:effectLst>
              </a:rPr>
              <a:t>Segregated Mexican schools were not allowed </a:t>
            </a:r>
            <a:endParaRPr sz="280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9812" dist="9906" dir="5400000">
                  <a:srgbClr val="FFFFFF"/>
                </a:outerShdw>
              </a:effectLst>
            </a:endParaRPr>
          </a:p>
          <a:p>
            <a:pPr lvl="2" marL="980693" indent="-326897" defTabSz="455675">
              <a:spcBef>
                <a:spcPts val="2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80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9812" dist="9906" dir="5400000">
                    <a:srgbClr val="FFFFFF"/>
                  </a:outerShdw>
                </a:effectLst>
              </a:rPr>
              <a:t>California’s Alien Land Law was overturned</a:t>
            </a:r>
            <a:endParaRPr sz="280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9812" dist="9906" dir="5400000">
                  <a:srgbClr val="FFFFFF"/>
                </a:outerShdw>
              </a:effectLst>
            </a:endParaRPr>
          </a:p>
          <a:p>
            <a:pPr lvl="3" marL="1307591" indent="-326897" defTabSz="455675">
              <a:spcBef>
                <a:spcPts val="2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80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9812" dist="9906" dir="5400000">
                    <a:srgbClr val="FFFFFF"/>
                  </a:outerShdw>
                </a:effectLst>
              </a:rPr>
              <a:t>Forbade Japanese immigrants from owning land</a:t>
            </a:r>
          </a:p>
        </p:txBody>
      </p:sp>
      <p:pic>
        <p:nvPicPr>
          <p:cNvPr id="51" name="SchoolLunch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30358" y="2228850"/>
            <a:ext cx="4677492" cy="35154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0" grpId="1"/>
      <p:bldP build="whole" bldLvl="1" animBg="1" rev="0" advAuto="0" spid="5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defRPr sz="5168">
                <a:effectLst>
                  <a:outerShdw sx="100000" sy="100000" kx="0" ky="0" algn="b" rotWithShape="0" blurRad="9652" dist="9652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68">
                <a:solidFill>
                  <a:srgbClr val="BCB08F"/>
                </a:solidFill>
                <a:effectLst>
                  <a:outerShdw sx="100000" sy="100000" kx="0" ky="0" algn="b" rotWithShape="0" blurRad="9652" dist="9652" dir="16200000">
                    <a:srgbClr val="000000">
                      <a:alpha val="50000"/>
                    </a:srgbClr>
                  </a:outerShdw>
                </a:effectLst>
              </a:rPr>
              <a:t>The Emerging Civil Rights Struggle, 1941 - 1957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736401" y="2984500"/>
            <a:ext cx="11531998" cy="5954911"/>
          </a:xfrm>
          <a:prstGeom prst="rect">
            <a:avLst/>
          </a:prstGeom>
        </p:spPr>
        <p:txBody>
          <a:bodyPr/>
          <a:lstStyle/>
          <a:p>
            <a:pPr lvl="0" marL="201167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C13030"/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Fighting For Equality Before the Law</a:t>
            </a:r>
            <a:endParaRPr sz="1727">
              <a:solidFill>
                <a:srgbClr val="C13030"/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2" marL="603504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347DA3"/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Thurgood Marshall</a:t>
            </a:r>
            <a:endParaRPr sz="1727">
              <a:solidFill>
                <a:srgbClr val="347DA3"/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3" marL="804671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NAACP lawyer, future justice of the Supreme Court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3" marL="804671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i="1"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Smith v. Allwright</a:t>
            </a: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 (1944) - white primaries were unconstitutional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3" marL="804671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Lead attorney in </a:t>
            </a:r>
            <a:r>
              <a:rPr i="1"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Brown v. Board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2" marL="603504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347DA3"/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***Brown v. Board of Education***:</a:t>
            </a:r>
            <a:endParaRPr sz="1727">
              <a:solidFill>
                <a:srgbClr val="347DA3"/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3" marL="804671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Overturned “separate but equal” established by Plessy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3" marL="804671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Led to resistance by Southerners: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4" marL="1005839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Massive Resistance - schools would shut down, rather than desegregate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4" marL="1005839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The Southern Manifesto - Southern Congressmen argued the Supreme Court overstepped its power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3" marL="804671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Little Rock Nine: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4" marL="1005839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Eisenhower used troops to protect 9 black students at Little Rock High School </a:t>
            </a:r>
          </a:p>
        </p:txBody>
      </p:sp>
      <p:pic>
        <p:nvPicPr>
          <p:cNvPr id="55" name="477px-Thurgood-marshall-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57843" y="1670050"/>
            <a:ext cx="3321458" cy="417097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101st_Airborne_at_Little_Rock_Central_High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49450" y="3039424"/>
            <a:ext cx="5567806" cy="3674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" grpId="3"/>
      <p:bldP build="whole" bldLvl="1" animBg="1" rev="0" advAuto="0" spid="56" grpId="4"/>
      <p:bldP build="p" bldLvl="5" animBg="1" rev="0" advAuto="0" spid="54" grpId="1"/>
      <p:bldP build="whole" bldLvl="1" animBg="1" rev="0" advAuto="0" spid="5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defRPr sz="5168">
                <a:effectLst>
                  <a:outerShdw sx="100000" sy="100000" kx="0" ky="0" algn="b" rotWithShape="0" blurRad="9652" dist="9652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68">
                <a:solidFill>
                  <a:srgbClr val="BCB08F"/>
                </a:solidFill>
                <a:effectLst>
                  <a:outerShdw sx="100000" sy="100000" kx="0" ky="0" algn="b" rotWithShape="0" blurRad="9652" dist="9652" dir="16200000">
                    <a:srgbClr val="000000">
                      <a:alpha val="50000"/>
                    </a:srgbClr>
                  </a:outerShdw>
                </a:effectLst>
              </a:rPr>
              <a:t>Forging a Protest Movement, 1955 - 1965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xfrm>
            <a:off x="736401" y="2984500"/>
            <a:ext cx="11531998" cy="5954911"/>
          </a:xfrm>
          <a:prstGeom prst="rect">
            <a:avLst/>
          </a:prstGeom>
        </p:spPr>
        <p:txBody>
          <a:bodyPr/>
          <a:lstStyle/>
          <a:p>
            <a:pPr lvl="0" marL="188594" indent="-188594" defTabSz="262889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619">
                <a:solidFill>
                  <a:srgbClr val="C13030"/>
                </a:solidFill>
                <a:effectLst>
                  <a:outerShdw sx="100000" sy="100000" kx="0" ky="0" algn="b" rotWithShape="0" blurRad="11430" dist="5715" dir="5400000">
                    <a:srgbClr val="FFFFFF"/>
                  </a:outerShdw>
                </a:effectLst>
              </a:rPr>
              <a:t>Legislating Civil Rights, 1963 - 1965</a:t>
            </a:r>
            <a:endParaRPr sz="1619">
              <a:solidFill>
                <a:srgbClr val="C13030"/>
              </a:solidFill>
              <a:effectLst>
                <a:outerShdw sx="100000" sy="100000" kx="0" ky="0" algn="b" rotWithShape="0" blurRad="11430" dist="5715" dir="5400000">
                  <a:srgbClr val="FFFFFF"/>
                </a:outerShdw>
              </a:effectLst>
            </a:endParaRPr>
          </a:p>
          <a:p>
            <a:pPr lvl="1" marL="377189" indent="-188594" defTabSz="262889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619">
                <a:solidFill>
                  <a:srgbClr val="347DA3"/>
                </a:solidFill>
                <a:effectLst>
                  <a:outerShdw sx="100000" sy="100000" kx="0" ky="0" algn="b" rotWithShape="0" blurRad="11430" dist="5715" dir="5400000">
                    <a:srgbClr val="FFFFFF"/>
                  </a:outerShdw>
                </a:effectLst>
              </a:rPr>
              <a:t>The Battle for Birmingham: </a:t>
            </a:r>
            <a:endParaRPr sz="1619">
              <a:solidFill>
                <a:srgbClr val="347DA3"/>
              </a:solidFill>
              <a:effectLst>
                <a:outerShdw sx="100000" sy="100000" kx="0" ky="0" algn="b" rotWithShape="0" blurRad="11430" dist="5715" dir="5400000">
                  <a:srgbClr val="FFFFFF"/>
                </a:outerShdw>
              </a:effectLst>
            </a:endParaRPr>
          </a:p>
          <a:p>
            <a:pPr lvl="2" marL="565784" indent="-188594" defTabSz="262889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619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430" dist="5715" dir="5400000">
                    <a:srgbClr val="FFFFFF"/>
                  </a:outerShdw>
                </a:effectLst>
              </a:rPr>
              <a:t>Eugene “Call me Bull” Connor - ordered the police to use force against protestors</a:t>
            </a:r>
            <a:endParaRPr sz="1619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1430" dist="5715" dir="5400000">
                  <a:srgbClr val="FFFFFF"/>
                </a:outerShdw>
              </a:effectLst>
            </a:endParaRPr>
          </a:p>
          <a:p>
            <a:pPr lvl="3" marL="754379" indent="-188594" defTabSz="262889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619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430" dist="5715" dir="5400000">
                    <a:srgbClr val="FFFFFF"/>
                  </a:outerShdw>
                </a:effectLst>
              </a:rPr>
              <a:t>Images appeared in newspapers and tv</a:t>
            </a:r>
            <a:endParaRPr sz="1619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1430" dist="5715" dir="5400000">
                  <a:srgbClr val="FFFFFF"/>
                </a:outerShdw>
              </a:effectLst>
            </a:endParaRPr>
          </a:p>
          <a:p>
            <a:pPr lvl="2" marL="565784" indent="-188594" defTabSz="262889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619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430" dist="5715" dir="5400000">
                    <a:srgbClr val="FFFFFF"/>
                  </a:outerShdw>
                </a:effectLst>
              </a:rPr>
              <a:t>Letter from a Birmingham Jail</a:t>
            </a:r>
            <a:endParaRPr sz="1619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1430" dist="5715" dir="5400000">
                  <a:srgbClr val="FFFFFF"/>
                </a:outerShdw>
              </a:effectLst>
            </a:endParaRPr>
          </a:p>
          <a:p>
            <a:pPr lvl="3" marL="754379" indent="-188594" defTabSz="262889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619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430" dist="5715" dir="5400000">
                    <a:srgbClr val="FFFFFF"/>
                  </a:outerShdw>
                </a:effectLst>
              </a:rPr>
              <a:t>MLK justified his approach - inspired by Gandhi and Jesus</a:t>
            </a:r>
            <a:endParaRPr sz="1619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1430" dist="5715" dir="5400000">
                  <a:srgbClr val="FFFFFF"/>
                </a:outerShdw>
              </a:effectLst>
            </a:endParaRPr>
          </a:p>
          <a:p>
            <a:pPr lvl="2" marL="565784" indent="-188594" defTabSz="262889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619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430" dist="5715" dir="5400000">
                    <a:srgbClr val="FFFFFF"/>
                  </a:outerShdw>
                </a:effectLst>
              </a:rPr>
              <a:t>George Wallace tried to prevent black students from the University of Alabama</a:t>
            </a:r>
            <a:endParaRPr sz="1619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1430" dist="5715" dir="5400000">
                  <a:srgbClr val="FFFFFF"/>
                </a:outerShdw>
              </a:effectLst>
            </a:endParaRPr>
          </a:p>
          <a:p>
            <a:pPr lvl="1" marL="377189" indent="-188594" defTabSz="262889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619">
                <a:solidFill>
                  <a:srgbClr val="347DA3"/>
                </a:solidFill>
                <a:effectLst>
                  <a:outerShdw sx="100000" sy="100000" kx="0" ky="0" algn="b" rotWithShape="0" blurRad="11430" dist="5715" dir="5400000">
                    <a:srgbClr val="FFFFFF"/>
                  </a:outerShdw>
                </a:effectLst>
              </a:rPr>
              <a:t>The March on Washington and the Civil Rights Act:</a:t>
            </a:r>
            <a:endParaRPr sz="1619">
              <a:solidFill>
                <a:srgbClr val="347DA3"/>
              </a:solidFill>
              <a:effectLst>
                <a:outerShdw sx="100000" sy="100000" kx="0" ky="0" algn="b" rotWithShape="0" blurRad="11430" dist="5715" dir="5400000">
                  <a:srgbClr val="FFFFFF"/>
                </a:outerShdw>
              </a:effectLst>
            </a:endParaRPr>
          </a:p>
          <a:p>
            <a:pPr lvl="2" marL="565784" indent="-188594" defTabSz="262889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619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430" dist="5715" dir="5400000">
                    <a:srgbClr val="FFFFFF"/>
                  </a:outerShdw>
                </a:effectLst>
              </a:rPr>
              <a:t>August, 1963 - King, one of many speakers, delivered his famous “I Have a Dream” speech</a:t>
            </a:r>
            <a:endParaRPr sz="1619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1430" dist="5715" dir="5400000">
                  <a:srgbClr val="FFFFFF"/>
                </a:outerShdw>
              </a:effectLst>
            </a:endParaRPr>
          </a:p>
          <a:p>
            <a:pPr lvl="3" marL="754379" indent="-188594" defTabSz="262889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619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430" dist="5715" dir="5400000">
                    <a:srgbClr val="FFFFFF"/>
                  </a:outerShdw>
                </a:effectLst>
              </a:rPr>
              <a:t>250,000 in attendance</a:t>
            </a:r>
            <a:endParaRPr sz="1619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1430" dist="5715" dir="5400000">
                  <a:srgbClr val="FFFFFF"/>
                </a:outerShdw>
              </a:effectLst>
            </a:endParaRPr>
          </a:p>
          <a:p>
            <a:pPr lvl="2" marL="565784" indent="-188594" defTabSz="262889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619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430" dist="5715" dir="5400000">
                    <a:srgbClr val="FFFFFF"/>
                  </a:outerShdw>
                </a:effectLst>
              </a:rPr>
              <a:t>***Civil Rights Act of 1964 - Specifically mentioned in the new curriculum***</a:t>
            </a:r>
            <a:endParaRPr sz="1619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1430" dist="5715" dir="5400000">
                  <a:srgbClr val="FFFFFF"/>
                </a:outerShdw>
              </a:effectLst>
            </a:endParaRPr>
          </a:p>
          <a:p>
            <a:pPr lvl="3" marL="754379" indent="-188594" defTabSz="262889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619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430" dist="5715" dir="5400000">
                    <a:srgbClr val="FFFFFF"/>
                  </a:outerShdw>
                </a:effectLst>
              </a:rPr>
              <a:t>Outlawed discrimination based on race, sex, origin, and religion</a:t>
            </a:r>
            <a:endParaRPr sz="1619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1430" dist="5715" dir="5400000">
                  <a:srgbClr val="FFFFFF"/>
                </a:outerShdw>
              </a:effectLst>
            </a:endParaRPr>
          </a:p>
          <a:p>
            <a:pPr lvl="3" marL="754379" indent="-188594" defTabSz="262889">
              <a:spcBef>
                <a:spcPts val="1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619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1430" dist="5715" dir="5400000">
                    <a:srgbClr val="FFFFFF"/>
                  </a:outerShdw>
                </a:effectLst>
              </a:rPr>
              <a:t>Government could cut off $ where discrimination occurred </a:t>
            </a:r>
          </a:p>
        </p:txBody>
      </p:sp>
      <p:pic>
        <p:nvPicPr>
          <p:cNvPr id="60" name="Bull_Connor_(1960)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98162" y="1803400"/>
            <a:ext cx="2768439" cy="3438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haveadreamMarines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62099" y="889000"/>
            <a:ext cx="4556151" cy="52669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" grpId="3"/>
      <p:bldP build="whole" bldLvl="1" animBg="1" rev="0" advAuto="0" spid="60" grpId="2"/>
      <p:bldP build="whole" bldLvl="1" animBg="1" rev="0" advAuto="0" spid="61" grpId="4"/>
      <p:bldP build="p" bldLvl="5" animBg="1" rev="0" advAuto="0" spid="5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defRPr sz="5168">
                <a:effectLst>
                  <a:outerShdw sx="100000" sy="100000" kx="0" ky="0" algn="b" rotWithShape="0" blurRad="9652" dist="9652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68">
                <a:solidFill>
                  <a:srgbClr val="BCB08F"/>
                </a:solidFill>
                <a:effectLst>
                  <a:outerShdw sx="100000" sy="100000" kx="0" ky="0" algn="b" rotWithShape="0" blurRad="9652" dist="9652" dir="16200000">
                    <a:srgbClr val="000000">
                      <a:alpha val="50000"/>
                    </a:srgbClr>
                  </a:outerShdw>
                </a:effectLst>
              </a:rPr>
              <a:t>Forging a Protest Movement, 1955 - 1965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xfrm>
            <a:off x="736401" y="2984500"/>
            <a:ext cx="11531998" cy="5954911"/>
          </a:xfrm>
          <a:prstGeom prst="rect">
            <a:avLst/>
          </a:prstGeom>
        </p:spPr>
        <p:txBody>
          <a:bodyPr/>
          <a:lstStyle/>
          <a:p>
            <a:pPr lvl="0" marL="201167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C13030"/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Legislating Civil Rights, 1963 - 1965</a:t>
            </a:r>
            <a:endParaRPr sz="1727">
              <a:solidFill>
                <a:srgbClr val="C13030"/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1" marL="402335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347DA3"/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Freedom Summer</a:t>
            </a:r>
            <a:endParaRPr sz="1727">
              <a:solidFill>
                <a:srgbClr val="347DA3"/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2" marL="603504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SNCC, CORE, NAACP, and SCLC helped register voters in 1964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2" marL="603504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Mississippi Freedom Democratic Party - sought to attend the Democratic National Convention in Atlantic City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3" marL="804671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The convention did not recognize the party and they were left out 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1" marL="402335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347DA3"/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Selma and the Voting Rights Act </a:t>
            </a:r>
            <a:endParaRPr sz="1727">
              <a:solidFill>
                <a:srgbClr val="347DA3"/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2" marL="603504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“Bloody Sunday” - attack of marchers from Selma to Montgomery by state troopers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2" marL="603504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Voting Rights Act of 1965: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3" marL="804671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Barred literacy tests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3" marL="804671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Federal government could register voters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2" marL="603504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24th Amendment - barred poll taxes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2" marL="603504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Many Southern whites switched from the Democratic Party to the Republican Party</a:t>
            </a:r>
          </a:p>
        </p:txBody>
      </p:sp>
      <p:pic>
        <p:nvPicPr>
          <p:cNvPr id="65" name="Bloody_Sunday-Alabama_police_attack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42988" y="1500167"/>
            <a:ext cx="4333162" cy="29638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" grpId="3"/>
      <p:bldP build="p" bldLvl="5" animBg="1" rev="0" advAuto="0" spid="64" grpId="1"/>
      <p:bldP build="whole" bldLvl="1" animBg="1" rev="0" advAuto="0" spid="65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5984">
                <a:effectLst>
                  <a:outerShdw sx="100000" sy="100000" kx="0" ky="0" algn="b" rotWithShape="0" blurRad="11176" dist="11176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984">
                <a:solidFill>
                  <a:srgbClr val="BCB08F"/>
                </a:solidFill>
                <a:effectLst>
                  <a:outerShdw sx="100000" sy="100000" kx="0" ky="0" algn="b" rotWithShape="0" blurRad="11176" dist="11176" dir="16200000">
                    <a:srgbClr val="000000">
                      <a:alpha val="50000"/>
                    </a:srgbClr>
                  </a:outerShdw>
                </a:effectLst>
              </a:rPr>
              <a:t>Beyond Civil Rights, 1966 - 1973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xfrm>
            <a:off x="736401" y="2984500"/>
            <a:ext cx="11531998" cy="5954911"/>
          </a:xfrm>
          <a:prstGeom prst="rect">
            <a:avLst/>
          </a:prstGeom>
        </p:spPr>
        <p:txBody>
          <a:bodyPr/>
          <a:lstStyle/>
          <a:p>
            <a:pPr lvl="0" marL="255651" indent="-255651" defTabSz="356362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96">
                <a:solidFill>
                  <a:srgbClr val="C13030"/>
                </a:solidFill>
                <a:effectLst>
                  <a:outerShdw sx="100000" sy="100000" kx="0" ky="0" algn="b" rotWithShape="0" blurRad="15494" dist="7747" dir="5400000">
                    <a:srgbClr val="FFFFFF"/>
                  </a:outerShdw>
                </a:effectLst>
              </a:rPr>
              <a:t>Black Nationalism</a:t>
            </a:r>
            <a:endParaRPr sz="2196">
              <a:solidFill>
                <a:srgbClr val="C13030"/>
              </a:solidFill>
              <a:effectLst>
                <a:outerShdw sx="100000" sy="100000" kx="0" ky="0" algn="b" rotWithShape="0" blurRad="15494" dist="7747" dir="5400000">
                  <a:srgbClr val="FFFFFF"/>
                </a:outerShdw>
              </a:effectLst>
            </a:endParaRPr>
          </a:p>
          <a:p>
            <a:pPr lvl="1" marL="511302" indent="-255651" defTabSz="356362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494" dist="7747" dir="5400000">
                    <a:srgbClr val="FFFFFF"/>
                  </a:outerShdw>
                </a:effectLst>
              </a:rPr>
              <a:t>Many meanings - pride, separatism, supporting black businesses, etc. </a:t>
            </a:r>
            <a:endParaRPr sz="2196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494" dist="7747" dir="5400000">
                  <a:srgbClr val="FFFFFF"/>
                </a:outerShdw>
              </a:effectLst>
            </a:endParaRPr>
          </a:p>
          <a:p>
            <a:pPr lvl="1" marL="511302" indent="-255651" defTabSz="356362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494" dist="7747" dir="5400000">
                    <a:srgbClr val="FFFFFF"/>
                  </a:outerShdw>
                </a:effectLst>
              </a:rPr>
              <a:t>Nation of Islam</a:t>
            </a:r>
            <a:endParaRPr sz="2196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494" dist="7747" dir="5400000">
                  <a:srgbClr val="FFFFFF"/>
                </a:outerShdw>
              </a:effectLst>
            </a:endParaRPr>
          </a:p>
          <a:p>
            <a:pPr lvl="2" marL="766953" indent="-255651" defTabSz="356362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494" dist="7747" dir="5400000">
                    <a:srgbClr val="FFFFFF"/>
                  </a:outerShdw>
                </a:effectLst>
              </a:rPr>
              <a:t>Popular among African Americans in cities</a:t>
            </a:r>
            <a:endParaRPr sz="2196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494" dist="7747" dir="5400000">
                  <a:srgbClr val="FFFFFF"/>
                </a:outerShdw>
              </a:effectLst>
            </a:endParaRPr>
          </a:p>
          <a:p>
            <a:pPr lvl="1" marL="511302" indent="-255651" defTabSz="356362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96">
                <a:solidFill>
                  <a:srgbClr val="347DA3"/>
                </a:solidFill>
                <a:effectLst>
                  <a:outerShdw sx="100000" sy="100000" kx="0" ky="0" algn="b" rotWithShape="0" blurRad="15494" dist="7747" dir="5400000">
                    <a:srgbClr val="FFFFFF"/>
                  </a:outerShdw>
                </a:effectLst>
              </a:rPr>
              <a:t>Malcolm X</a:t>
            </a:r>
            <a:endParaRPr sz="2196">
              <a:solidFill>
                <a:srgbClr val="347DA3"/>
              </a:solidFill>
              <a:effectLst>
                <a:outerShdw sx="100000" sy="100000" kx="0" ky="0" algn="b" rotWithShape="0" blurRad="15494" dist="7747" dir="5400000">
                  <a:srgbClr val="FFFFFF"/>
                </a:outerShdw>
              </a:effectLst>
            </a:endParaRPr>
          </a:p>
          <a:p>
            <a:pPr lvl="2" marL="766953" indent="-255651" defTabSz="356362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494" dist="7747" dir="5400000">
                    <a:srgbClr val="FFFFFF"/>
                  </a:outerShdw>
                </a:effectLst>
              </a:rPr>
              <a:t>Urged violence for self-defense</a:t>
            </a:r>
            <a:endParaRPr sz="2196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494" dist="7747" dir="5400000">
                  <a:srgbClr val="FFFFFF"/>
                </a:outerShdw>
              </a:effectLst>
            </a:endParaRPr>
          </a:p>
          <a:p>
            <a:pPr lvl="2" marL="766953" indent="-255651" defTabSz="356362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494" dist="7747" dir="5400000">
                    <a:srgbClr val="FFFFFF"/>
                  </a:outerShdw>
                </a:effectLst>
              </a:rPr>
              <a:t>Eventually he split from the NOI, and was murdered on February 21, 1965</a:t>
            </a:r>
            <a:endParaRPr sz="2196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494" dist="7747" dir="5400000">
                  <a:srgbClr val="FFFFFF"/>
                </a:outerShdw>
              </a:effectLst>
            </a:endParaRPr>
          </a:p>
          <a:p>
            <a:pPr lvl="1" marL="511302" indent="-255651" defTabSz="356362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96">
                <a:solidFill>
                  <a:srgbClr val="347DA3"/>
                </a:solidFill>
                <a:effectLst>
                  <a:outerShdw sx="100000" sy="100000" kx="0" ky="0" algn="b" rotWithShape="0" blurRad="15494" dist="7747" dir="5400000">
                    <a:srgbClr val="FFFFFF"/>
                  </a:outerShdw>
                </a:effectLst>
              </a:rPr>
              <a:t>Black Power</a:t>
            </a:r>
            <a:endParaRPr sz="2196">
              <a:solidFill>
                <a:srgbClr val="347DA3"/>
              </a:solidFill>
              <a:effectLst>
                <a:outerShdw sx="100000" sy="100000" kx="0" ky="0" algn="b" rotWithShape="0" blurRad="15494" dist="7747" dir="5400000">
                  <a:srgbClr val="FFFFFF"/>
                </a:outerShdw>
              </a:effectLst>
            </a:endParaRPr>
          </a:p>
          <a:p>
            <a:pPr lvl="2" marL="766953" indent="-255651" defTabSz="356362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494" dist="7747" dir="5400000">
                    <a:srgbClr val="FFFFFF"/>
                  </a:outerShdw>
                </a:effectLst>
              </a:rPr>
              <a:t>Stokely Carmichael - became leader of SNCC, advocated Black Power</a:t>
            </a:r>
            <a:endParaRPr sz="2196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494" dist="7747" dir="5400000">
                  <a:srgbClr val="FFFFFF"/>
                </a:outerShdw>
              </a:effectLst>
            </a:endParaRPr>
          </a:p>
          <a:p>
            <a:pPr lvl="3" marL="1022604" indent="-255651" defTabSz="356362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494" dist="7747" dir="5400000">
                    <a:srgbClr val="FFFFFF"/>
                  </a:outerShdw>
                </a:effectLst>
              </a:rPr>
              <a:t>Focused on black pride and strengthening black communities</a:t>
            </a:r>
          </a:p>
        </p:txBody>
      </p:sp>
      <p:pic>
        <p:nvPicPr>
          <p:cNvPr id="69" name="435px-Malcolm_X_NYWTS_2a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80477" y="2203450"/>
            <a:ext cx="2767123" cy="3810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Stokely_Carmichael_at_Michigan_Stat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48027" y="2584450"/>
            <a:ext cx="2767123" cy="39653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8" grpId="1"/>
      <p:bldP build="whole" bldLvl="1" animBg="1" rev="0" advAuto="0" spid="69" grpId="2"/>
      <p:bldP build="whole" bldLvl="1" animBg="1" rev="0" advAuto="0" spid="70" grpId="3"/>
      <p:bldP build="whole" bldLvl="1" animBg="1" rev="0" advAuto="0" spid="70" grpId="4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A3BFC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A3BFC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