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lvl1pPr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1pPr>
    <a:lvl2pPr indent="228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2pPr>
    <a:lvl3pPr indent="457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3pPr>
    <a:lvl4pPr indent="685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4pPr>
    <a:lvl5pPr indent="9144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5pPr>
    <a:lvl6pPr indent="11430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6pPr>
    <a:lvl7pPr indent="1371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7pPr>
    <a:lvl8pPr indent="1600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8pPr>
    <a:lvl9pPr indent="1828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solidFill>
                <a:srgbClr val="3C5F5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C5F5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solidFill>
                <a:srgbClr val="354851"/>
              </a:solidFill>
              <a:prstDash val="solid"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solidFill>
                <a:srgbClr val="3548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One</a:t>
            </a:r>
            <a:endParaRPr sz="3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Two</a:t>
            </a:r>
            <a:endParaRPr sz="3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Three</a:t>
            </a:r>
            <a:endParaRPr sz="3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Four</a:t>
            </a:r>
            <a:endParaRPr sz="3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titleStyle>
    <p:bodyStyle>
      <a:lvl1pPr marL="3937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1pPr>
      <a:lvl2pPr marL="7874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2pPr>
      <a:lvl3pPr marL="11811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3pPr>
      <a:lvl4pPr marL="15748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4pPr>
      <a:lvl5pPr marL="19685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5pPr>
      <a:lvl6pPr marL="23622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6pPr>
      <a:lvl7pPr marL="27559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7pPr>
      <a:lvl8pPr marL="31496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8pPr>
      <a:lvl9pPr marL="35433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2.gif"/><Relationship Id="rId5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g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America’s History, 8th Edition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Chapter 29</a:t>
            </a:r>
          </a:p>
        </p:txBody>
      </p:sp>
      <p:sp>
        <p:nvSpPr>
          <p:cNvPr id="34" name="Shape 34"/>
          <p:cNvSpPr/>
          <p:nvPr/>
        </p:nvSpPr>
        <p:spPr>
          <a:xfrm>
            <a:off x="2546350" y="6216650"/>
            <a:ext cx="7912100" cy="3075980"/>
          </a:xfrm>
          <a:prstGeom prst="roundRect">
            <a:avLst>
              <a:gd name="adj" fmla="val 14214"/>
            </a:avLst>
          </a:prstGeom>
          <a:blipFill>
            <a:blip r:embed="rId2"/>
          </a:blip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Shoutout Time! Mrs. Irish’s Class in TX, Monsignor Kelly Catholic High School in TX, and Mrs. Griffin’s Class in TX. Good luck to you all in May!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229989" y="254000"/>
            <a:ext cx="12544822" cy="24384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Reform and Reaction in the 1970s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238968" y="2092126"/>
            <a:ext cx="12526865" cy="7336831"/>
          </a:xfrm>
          <a:prstGeom prst="rect">
            <a:avLst/>
          </a:prstGeom>
        </p:spPr>
        <p:txBody>
          <a:bodyPr/>
          <a:lstStyle/>
          <a:p>
            <a:pPr lvl="0" marL="185038" indent="-185038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C82506"/>
                </a:solidFill>
              </a:rPr>
              <a:t>The Women’s Movement and Gay Rights</a:t>
            </a:r>
            <a:endParaRPr sz="1692">
              <a:solidFill>
                <a:srgbClr val="C82506"/>
              </a:solidFill>
            </a:endParaRPr>
          </a:p>
          <a:p>
            <a:pPr lvl="0" marL="185038" indent="-185038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0073CF"/>
                </a:solidFill>
              </a:rPr>
              <a:t>Women’s Activism</a:t>
            </a:r>
            <a:endParaRPr sz="1692">
              <a:solidFill>
                <a:srgbClr val="0073CF"/>
              </a:solidFill>
            </a:endParaRPr>
          </a:p>
          <a:p>
            <a:pPr lvl="1" marL="370077" indent="-185038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5E5E5E"/>
                </a:solidFill>
              </a:rPr>
              <a:t>Women’s groups made significant gains in the 1970s</a:t>
            </a:r>
            <a:endParaRPr sz="1692">
              <a:solidFill>
                <a:srgbClr val="5E5E5E"/>
              </a:solidFill>
            </a:endParaRPr>
          </a:p>
          <a:p>
            <a:pPr lvl="2" marL="555116" indent="-185038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5E5E5E"/>
                </a:solidFill>
              </a:rPr>
              <a:t>Universities such as Yale became co-ed</a:t>
            </a:r>
            <a:endParaRPr sz="1692">
              <a:solidFill>
                <a:srgbClr val="5E5E5E"/>
              </a:solidFill>
            </a:endParaRPr>
          </a:p>
          <a:p>
            <a:pPr lvl="2" marL="555116" indent="-185038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5E5E5E"/>
                </a:solidFill>
              </a:rPr>
              <a:t>New clinics and rape centers were established around the US</a:t>
            </a:r>
            <a:endParaRPr sz="1692">
              <a:solidFill>
                <a:srgbClr val="5E5E5E"/>
              </a:solidFill>
            </a:endParaRPr>
          </a:p>
          <a:p>
            <a:pPr lvl="0" marL="185038" indent="-185038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0073CF"/>
                </a:solidFill>
              </a:rPr>
              <a:t>Equal Rights Amendment</a:t>
            </a:r>
            <a:endParaRPr sz="1692">
              <a:solidFill>
                <a:srgbClr val="0073CF"/>
              </a:solidFill>
            </a:endParaRPr>
          </a:p>
          <a:p>
            <a:pPr lvl="1" marL="370077" indent="-185038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5E5E5E"/>
                </a:solidFill>
              </a:rPr>
              <a:t>Introduced in 1923 (Alice Paul), it passed both houses of Congress in 1972</a:t>
            </a:r>
            <a:endParaRPr sz="1692">
              <a:solidFill>
                <a:srgbClr val="5E5E5E"/>
              </a:solidFill>
            </a:endParaRPr>
          </a:p>
          <a:p>
            <a:pPr lvl="1" marL="370077" indent="-185038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5E5E5E"/>
                </a:solidFill>
              </a:rPr>
              <a:t>Phyllis Schlafly - sought to stop the ERA</a:t>
            </a:r>
            <a:endParaRPr sz="1692">
              <a:solidFill>
                <a:srgbClr val="5E5E5E"/>
              </a:solidFill>
            </a:endParaRPr>
          </a:p>
          <a:p>
            <a:pPr lvl="2" marL="555116" indent="-185038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5E5E5E"/>
                </a:solidFill>
              </a:rPr>
              <a:t>She advocated traditional roles for women, feared the amendment would lead to unisex bathrooms and women bring drafted into the military</a:t>
            </a:r>
            <a:endParaRPr sz="1692">
              <a:solidFill>
                <a:srgbClr val="5E5E5E"/>
              </a:solidFill>
            </a:endParaRPr>
          </a:p>
          <a:p>
            <a:pPr lvl="1" marL="370077" indent="-185038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5E5E5E"/>
                </a:solidFill>
              </a:rPr>
              <a:t>The ERA was never ratified - fell 3 states shy of ratification</a:t>
            </a:r>
            <a:endParaRPr sz="1692">
              <a:solidFill>
                <a:srgbClr val="5E5E5E"/>
              </a:solidFill>
            </a:endParaRPr>
          </a:p>
          <a:p>
            <a:pPr lvl="0" marL="185038" indent="-185038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0073CF"/>
                </a:solidFill>
              </a:rPr>
              <a:t>Roe v. Wade</a:t>
            </a:r>
            <a:endParaRPr sz="1692">
              <a:solidFill>
                <a:srgbClr val="0073CF"/>
              </a:solidFill>
            </a:endParaRPr>
          </a:p>
          <a:p>
            <a:pPr lvl="1" marL="370077" indent="-185038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5E5E5E"/>
                </a:solidFill>
              </a:rPr>
              <a:t>Throughout the 1960s, abortion was illegal in almost every state</a:t>
            </a:r>
            <a:endParaRPr sz="1692">
              <a:solidFill>
                <a:srgbClr val="5E5E5E"/>
              </a:solidFill>
            </a:endParaRPr>
          </a:p>
          <a:p>
            <a:pPr lvl="1" marL="370077" indent="-185038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5E5E5E"/>
                </a:solidFill>
              </a:rPr>
              <a:t>Griswold v. Connecticut - Supreme Court struck down a law forbidding contraceptives, established the idea of “Right to Privacy”</a:t>
            </a:r>
            <a:endParaRPr sz="1692">
              <a:solidFill>
                <a:srgbClr val="5E5E5E"/>
              </a:solidFill>
            </a:endParaRPr>
          </a:p>
          <a:p>
            <a:pPr lvl="1" marL="370077" indent="-185038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5E5E5E"/>
                </a:solidFill>
              </a:rPr>
              <a:t>Roe v. Wade (1973) - struck down a Texas law, declared abortion legal within the first trimester of a pregnancy</a:t>
            </a:r>
            <a:endParaRPr sz="1692">
              <a:solidFill>
                <a:srgbClr val="5E5E5E"/>
              </a:solidFill>
            </a:endParaRPr>
          </a:p>
          <a:p>
            <a:pPr lvl="2" marL="555116" indent="-185038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5E5E5E"/>
                </a:solidFill>
              </a:rPr>
              <a:t>Debates over the decision still exist today</a:t>
            </a:r>
          </a:p>
        </p:txBody>
      </p:sp>
      <p:pic>
        <p:nvPicPr>
          <p:cNvPr id="74" name="800px-Equal_Rights_Amendment_Map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8066" y="2698735"/>
            <a:ext cx="4791834" cy="3030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STOP_ERA.g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65199" y="1853986"/>
            <a:ext cx="2196101" cy="2114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Roevwad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8800" y="3030041"/>
            <a:ext cx="9156700" cy="546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3" grpId="1"/>
      <p:bldP build="whole" bldLvl="1" animBg="1" rev="0" advAuto="0" spid="74" grpId="3"/>
      <p:bldP build="whole" bldLvl="1" animBg="1" rev="0" advAuto="0" spid="76" grpId="5"/>
      <p:bldP build="whole" bldLvl="1" animBg="1" rev="0" advAuto="0" spid="76" grpId="4"/>
      <p:bldP build="whole" bldLvl="1" animBg="1" rev="0" advAuto="0" spid="7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xfrm>
            <a:off x="229989" y="254000"/>
            <a:ext cx="12544822" cy="24384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Reform and Reaction in the 1970s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238968" y="2092126"/>
            <a:ext cx="12526865" cy="7336831"/>
          </a:xfrm>
          <a:prstGeom prst="rect">
            <a:avLst/>
          </a:prstGeom>
        </p:spPr>
        <p:txBody>
          <a:bodyPr/>
          <a:lstStyle/>
          <a:p>
            <a:pPr lvl="0" marL="279527" indent="-279527" defTabSz="41478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0073CF"/>
                </a:solidFill>
              </a:rPr>
              <a:t>Harvey Milk</a:t>
            </a:r>
            <a:endParaRPr sz="2556">
              <a:solidFill>
                <a:srgbClr val="0073CF"/>
              </a:solidFill>
            </a:endParaRPr>
          </a:p>
          <a:p>
            <a:pPr lvl="1" marL="559054" indent="-279527" defTabSz="41478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5E5E5E"/>
                </a:solidFill>
              </a:rPr>
              <a:t>An openly gay candidate, Milk won a city council seat in 1977 in San Francisco</a:t>
            </a:r>
            <a:endParaRPr sz="2556">
              <a:solidFill>
                <a:srgbClr val="5E5E5E"/>
              </a:solidFill>
            </a:endParaRPr>
          </a:p>
          <a:p>
            <a:pPr lvl="1" marL="559054" indent="-279527" defTabSz="41478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5E5E5E"/>
                </a:solidFill>
              </a:rPr>
              <a:t>Became a powerful symbol for the gay rights movement</a:t>
            </a:r>
            <a:endParaRPr sz="2556">
              <a:solidFill>
                <a:srgbClr val="5E5E5E"/>
              </a:solidFill>
            </a:endParaRPr>
          </a:p>
          <a:p>
            <a:pPr lvl="1" marL="559054" indent="-279527" defTabSz="41478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5E5E5E"/>
                </a:solidFill>
              </a:rPr>
              <a:t>In 1978, he and the mayor of San Francisco were assassinated</a:t>
            </a:r>
            <a:endParaRPr sz="2556">
              <a:solidFill>
                <a:srgbClr val="5E5E5E"/>
              </a:solidFill>
            </a:endParaRPr>
          </a:p>
          <a:p>
            <a:pPr lvl="0" marL="279527" indent="-279527" defTabSz="41478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C82506"/>
                </a:solidFill>
              </a:rPr>
              <a:t>After the Warren Court</a:t>
            </a:r>
            <a:endParaRPr sz="2556">
              <a:solidFill>
                <a:srgbClr val="C82506"/>
              </a:solidFill>
            </a:endParaRPr>
          </a:p>
          <a:p>
            <a:pPr lvl="1" marL="559054" indent="-279527" defTabSz="41478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5E5E5E"/>
                </a:solidFill>
              </a:rPr>
              <a:t>Nixon appointed four new justices to the Supreme Court, including Chief Justice Warren Burger</a:t>
            </a:r>
            <a:endParaRPr sz="2556">
              <a:solidFill>
                <a:srgbClr val="5E5E5E"/>
              </a:solidFill>
            </a:endParaRPr>
          </a:p>
          <a:p>
            <a:pPr lvl="1" marL="559054" indent="-279527" defTabSz="41478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5E5E5E"/>
                </a:solidFill>
              </a:rPr>
              <a:t>Nixon and supporters hoped the court would be more conservative than its predecessor, the Warren Court</a:t>
            </a:r>
            <a:endParaRPr sz="2556">
              <a:solidFill>
                <a:srgbClr val="5E5E5E"/>
              </a:solidFill>
            </a:endParaRPr>
          </a:p>
          <a:p>
            <a:pPr lvl="2" marL="838580" indent="-279527" defTabSz="41478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5E5E5E"/>
                </a:solidFill>
              </a:rPr>
              <a:t>In many ways, the Burger Court upheld ideas and precedents of the Warren Court</a:t>
            </a:r>
            <a:endParaRPr sz="2556">
              <a:solidFill>
                <a:srgbClr val="5E5E5E"/>
              </a:solidFill>
            </a:endParaRPr>
          </a:p>
          <a:p>
            <a:pPr lvl="3" marL="1118108" indent="-279527" defTabSz="41478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5E5E5E"/>
                </a:solidFill>
              </a:rPr>
              <a:t>Roe v. Wade used the “right to privacy” idea of the Warren Court</a:t>
            </a:r>
          </a:p>
        </p:txBody>
      </p:sp>
      <p:pic>
        <p:nvPicPr>
          <p:cNvPr id="80" name="Warren_e_burger_photo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22856" y="1543050"/>
            <a:ext cx="2597694" cy="3959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" grpId="2"/>
      <p:bldP build="p" bldLvl="5" animBg="1" rev="0" advAuto="0" spid="7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229989" y="254000"/>
            <a:ext cx="12544822" cy="24384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The American Family on Trial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238968" y="2092126"/>
            <a:ext cx="12526865" cy="7336831"/>
          </a:xfrm>
          <a:prstGeom prst="rect">
            <a:avLst/>
          </a:prstGeom>
        </p:spPr>
        <p:txBody>
          <a:bodyPr/>
          <a:lstStyle/>
          <a:p>
            <a:pPr lvl="0" marL="263779" indent="-263779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C82506"/>
                </a:solidFill>
              </a:rPr>
              <a:t>Navigating the Sexual Revolution</a:t>
            </a:r>
            <a:endParaRPr sz="2412">
              <a:solidFill>
                <a:srgbClr val="C82506"/>
              </a:solidFill>
            </a:endParaRPr>
          </a:p>
          <a:p>
            <a:pPr lvl="1" marL="527558" indent="-263779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5E5E5E"/>
                </a:solidFill>
              </a:rPr>
              <a:t>3 factors that increased discussions about sex:</a:t>
            </a:r>
            <a:endParaRPr sz="2412">
              <a:solidFill>
                <a:srgbClr val="5E5E5E"/>
              </a:solidFill>
            </a:endParaRPr>
          </a:p>
          <a:p>
            <a:pPr lvl="2" marL="791337" indent="-263779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5E5E5E"/>
                </a:solidFill>
              </a:rPr>
              <a:t>Birth control pill</a:t>
            </a:r>
            <a:endParaRPr sz="2412">
              <a:solidFill>
                <a:srgbClr val="5E5E5E"/>
              </a:solidFill>
            </a:endParaRPr>
          </a:p>
          <a:p>
            <a:pPr lvl="2" marL="791337" indent="-263779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5E5E5E"/>
                </a:solidFill>
              </a:rPr>
              <a:t>Counterculture of the baby boom generation</a:t>
            </a:r>
            <a:endParaRPr sz="2412">
              <a:solidFill>
                <a:srgbClr val="5E5E5E"/>
              </a:solidFill>
            </a:endParaRPr>
          </a:p>
          <a:p>
            <a:pPr lvl="2" marL="791337" indent="-263779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5E5E5E"/>
                </a:solidFill>
              </a:rPr>
              <a:t>Feminism influence</a:t>
            </a:r>
            <a:endParaRPr sz="2412">
              <a:solidFill>
                <a:srgbClr val="5E5E5E"/>
              </a:solidFill>
            </a:endParaRPr>
          </a:p>
          <a:p>
            <a:pPr lvl="1" marL="527558" indent="-263779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5E5E5E"/>
                </a:solidFill>
              </a:rPr>
              <a:t>Women’s Rights focused on a revolution in sexual values, not just behavior</a:t>
            </a:r>
            <a:endParaRPr sz="2412">
              <a:solidFill>
                <a:srgbClr val="5E5E5E"/>
              </a:solidFill>
            </a:endParaRPr>
          </a:p>
          <a:p>
            <a:pPr lvl="0" marL="263779" indent="-263779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0073CF"/>
                </a:solidFill>
              </a:rPr>
              <a:t>Sex and Popular Culture</a:t>
            </a:r>
            <a:endParaRPr sz="2412">
              <a:solidFill>
                <a:srgbClr val="0073CF"/>
              </a:solidFill>
            </a:endParaRPr>
          </a:p>
          <a:p>
            <a:pPr lvl="1" marL="527558" indent="-263779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5E5E5E"/>
                </a:solidFill>
              </a:rPr>
              <a:t>Books, movies, and tv shows increasingly focused on sex in the 1970s</a:t>
            </a:r>
            <a:endParaRPr sz="2412">
              <a:solidFill>
                <a:srgbClr val="5E5E5E"/>
              </a:solidFill>
            </a:endParaRPr>
          </a:p>
          <a:p>
            <a:pPr lvl="0" marL="263779" indent="-263779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0073CF"/>
                </a:solidFill>
              </a:rPr>
              <a:t>Middle-Class Marriage</a:t>
            </a:r>
            <a:endParaRPr sz="2412">
              <a:solidFill>
                <a:srgbClr val="0073CF"/>
              </a:solidFill>
            </a:endParaRPr>
          </a:p>
          <a:p>
            <a:pPr lvl="1" marL="527558" indent="-263779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5E5E5E"/>
                </a:solidFill>
              </a:rPr>
              <a:t>A new therapy industry emerged that focused on counseling married couples</a:t>
            </a:r>
            <a:endParaRPr sz="2412">
              <a:solidFill>
                <a:srgbClr val="5E5E5E"/>
              </a:solidFill>
            </a:endParaRPr>
          </a:p>
          <a:p>
            <a:pPr lvl="2" marL="791337" indent="-263779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12">
                <a:solidFill>
                  <a:srgbClr val="5E5E5E"/>
                </a:solidFill>
              </a:rPr>
              <a:t>Made up of churches and secular groups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229989" y="254000"/>
            <a:ext cx="12544822" cy="24384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The American Family on Trial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238968" y="2092126"/>
            <a:ext cx="12526865" cy="7336831"/>
          </a:xfrm>
          <a:prstGeom prst="rect">
            <a:avLst/>
          </a:prstGeom>
        </p:spPr>
        <p:txBody>
          <a:bodyPr/>
          <a:lstStyle/>
          <a:p>
            <a:pPr lvl="0" marL="259842" indent="-259842" defTabSz="385572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C82506"/>
                </a:solidFill>
              </a:rPr>
              <a:t>Religion in the 1970s: The Fourth Great Awakening</a:t>
            </a:r>
            <a:endParaRPr sz="2376">
              <a:solidFill>
                <a:srgbClr val="C82506"/>
              </a:solidFill>
            </a:endParaRPr>
          </a:p>
          <a:p>
            <a:pPr lvl="1" marL="519684" indent="-259842" defTabSz="385572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5E5E5E"/>
                </a:solidFill>
              </a:rPr>
              <a:t>Quick review: impact of the 2nd Great Awakening?</a:t>
            </a:r>
            <a:endParaRPr sz="2376">
              <a:solidFill>
                <a:srgbClr val="5E5E5E"/>
              </a:solidFill>
            </a:endParaRPr>
          </a:p>
          <a:p>
            <a:pPr lvl="2" marL="779526" indent="-259842" defTabSz="385572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5E5E5E"/>
                </a:solidFill>
              </a:rPr>
              <a:t>Inspired reform movements - abolition, women’s rights, temperance, etc. </a:t>
            </a:r>
            <a:endParaRPr sz="2376">
              <a:solidFill>
                <a:srgbClr val="5E5E5E"/>
              </a:solidFill>
            </a:endParaRPr>
          </a:p>
          <a:p>
            <a:pPr lvl="0" marL="259842" indent="-259842" defTabSz="385572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0073CF"/>
                </a:solidFill>
              </a:rPr>
              <a:t>Evangelical Resurgence</a:t>
            </a:r>
            <a:endParaRPr sz="2376">
              <a:solidFill>
                <a:srgbClr val="0073CF"/>
              </a:solidFill>
            </a:endParaRPr>
          </a:p>
          <a:p>
            <a:pPr lvl="1" marL="519684" indent="-259842" defTabSz="385572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5E5E5E"/>
                </a:solidFill>
              </a:rPr>
              <a:t>Evangelic churches - “born again”, focused on strictly interpreting the bible</a:t>
            </a:r>
            <a:endParaRPr sz="2376">
              <a:solidFill>
                <a:srgbClr val="5E5E5E"/>
              </a:solidFill>
            </a:endParaRPr>
          </a:p>
          <a:p>
            <a:pPr lvl="1" marL="519684" indent="-259842" defTabSz="385572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5E5E5E"/>
                </a:solidFill>
              </a:rPr>
              <a:t>Billy Graham - spent much of the 1940s and 1950s traveling across the country</a:t>
            </a:r>
            <a:endParaRPr sz="2376">
              <a:solidFill>
                <a:srgbClr val="5E5E5E"/>
              </a:solidFill>
            </a:endParaRPr>
          </a:p>
          <a:p>
            <a:pPr lvl="1" marL="519684" indent="-259842" defTabSz="385572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5E5E5E"/>
                </a:solidFill>
              </a:rPr>
              <a:t>What led to the revival in the 1970s?</a:t>
            </a:r>
            <a:endParaRPr sz="2376">
              <a:solidFill>
                <a:srgbClr val="5E5E5E"/>
              </a:solidFill>
            </a:endParaRPr>
          </a:p>
          <a:p>
            <a:pPr lvl="2" marL="779526" indent="-259842" defTabSz="385572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5E5E5E"/>
                </a:solidFill>
              </a:rPr>
              <a:t>Rising divorce rates, social unrest, and perceived moral decay</a:t>
            </a:r>
            <a:endParaRPr sz="2376">
              <a:solidFill>
                <a:srgbClr val="5E5E5E"/>
              </a:solidFill>
            </a:endParaRPr>
          </a:p>
          <a:p>
            <a:pPr lvl="0" marL="259842" indent="-259842" defTabSz="385572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0073CF"/>
                </a:solidFill>
              </a:rPr>
              <a:t>Religion and the Family</a:t>
            </a:r>
            <a:endParaRPr sz="2376">
              <a:solidFill>
                <a:srgbClr val="0073CF"/>
              </a:solidFill>
            </a:endParaRPr>
          </a:p>
          <a:p>
            <a:pPr lvl="1" marL="519684" indent="-259842" defTabSz="385572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5E5E5E"/>
                </a:solidFill>
              </a:rPr>
              <a:t>Evangelicals focused on the nuclear family - father as the breadwinner, mother as supporter</a:t>
            </a:r>
            <a:endParaRPr sz="2376">
              <a:solidFill>
                <a:srgbClr val="5E5E5E"/>
              </a:solidFill>
            </a:endParaRPr>
          </a:p>
          <a:p>
            <a:pPr lvl="1" marL="519684" indent="-259842" defTabSz="385572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5E5E5E"/>
                </a:solidFill>
              </a:rPr>
              <a:t>Evangelicals were alarmed with sex education, abortion, and higher divorce rates</a:t>
            </a:r>
          </a:p>
        </p:txBody>
      </p:sp>
      <p:pic>
        <p:nvPicPr>
          <p:cNvPr id="87" name="435px-Billy_Graham_bw_photo,_April_11,_196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53144" y="889000"/>
            <a:ext cx="3356257" cy="4621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" grpId="2"/>
      <p:bldP build="whole" bldLvl="1" animBg="1" rev="0" advAuto="0" spid="87" grpId="3"/>
      <p:bldP build="p" bldLvl="5" animBg="1" rev="0" advAuto="0" spid="8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229989" y="254000"/>
            <a:ext cx="12544822" cy="24384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Quick Recap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238968" y="2092126"/>
            <a:ext cx="12526865" cy="7336831"/>
          </a:xfrm>
          <a:prstGeom prst="rect">
            <a:avLst/>
          </a:prstGeom>
        </p:spPr>
        <p:txBody>
          <a:bodyPr/>
          <a:lstStyle/>
          <a:p>
            <a:pPr lvl="0" marL="248031" indent="-248031" defTabSz="36804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5E5E5E"/>
                </a:solidFill>
              </a:rPr>
              <a:t>OPEC and the Oil Crisis of 1973</a:t>
            </a:r>
            <a:endParaRPr sz="2268">
              <a:solidFill>
                <a:srgbClr val="5E5E5E"/>
              </a:solidFill>
            </a:endParaRPr>
          </a:p>
          <a:p>
            <a:pPr lvl="0" marL="248031" indent="-248031" defTabSz="36804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5E5E5E"/>
                </a:solidFill>
              </a:rPr>
              <a:t>Rachel Carson and </a:t>
            </a:r>
            <a:r>
              <a:rPr i="1" sz="2268">
                <a:solidFill>
                  <a:srgbClr val="5E5E5E"/>
                </a:solidFill>
              </a:rPr>
              <a:t>Silent Spring</a:t>
            </a:r>
            <a:endParaRPr sz="2268">
              <a:solidFill>
                <a:srgbClr val="5E5E5E"/>
              </a:solidFill>
            </a:endParaRPr>
          </a:p>
          <a:p>
            <a:pPr lvl="0" marL="248031" indent="-248031" defTabSz="36804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5E5E5E"/>
                </a:solidFill>
              </a:rPr>
              <a:t>EPA</a:t>
            </a:r>
            <a:endParaRPr sz="2268">
              <a:solidFill>
                <a:srgbClr val="5E5E5E"/>
              </a:solidFill>
            </a:endParaRPr>
          </a:p>
          <a:p>
            <a:pPr lvl="0" marL="248031" indent="-248031" defTabSz="36804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5E5E5E"/>
                </a:solidFill>
              </a:rPr>
              <a:t>Stagflation</a:t>
            </a:r>
            <a:endParaRPr sz="2268">
              <a:solidFill>
                <a:srgbClr val="5E5E5E"/>
              </a:solidFill>
            </a:endParaRPr>
          </a:p>
          <a:p>
            <a:pPr lvl="0" marL="248031" indent="-248031" defTabSz="36804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5E5E5E"/>
                </a:solidFill>
              </a:rPr>
              <a:t>Deindustrialization</a:t>
            </a:r>
            <a:endParaRPr sz="2268">
              <a:solidFill>
                <a:srgbClr val="5E5E5E"/>
              </a:solidFill>
            </a:endParaRPr>
          </a:p>
          <a:p>
            <a:pPr lvl="0" marL="248031" indent="-248031" defTabSz="36804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5E5E5E"/>
                </a:solidFill>
              </a:rPr>
              <a:t>Watergate -&gt; Nixon’s Resignation -&gt; Ford’s Pardon of Nixon</a:t>
            </a:r>
            <a:endParaRPr sz="2268">
              <a:solidFill>
                <a:srgbClr val="5E5E5E"/>
              </a:solidFill>
            </a:endParaRPr>
          </a:p>
          <a:p>
            <a:pPr lvl="0" marL="248031" indent="-248031" defTabSz="36804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5E5E5E"/>
                </a:solidFill>
              </a:rPr>
              <a:t>Jimmy Carter as a “Washington Outsider”</a:t>
            </a:r>
            <a:endParaRPr sz="2268">
              <a:solidFill>
                <a:srgbClr val="5E5E5E"/>
              </a:solidFill>
            </a:endParaRPr>
          </a:p>
          <a:p>
            <a:pPr lvl="0" marL="248031" indent="-248031" defTabSz="36804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5E5E5E"/>
                </a:solidFill>
              </a:rPr>
              <a:t>Bakke v. University of California</a:t>
            </a:r>
            <a:endParaRPr sz="2268">
              <a:solidFill>
                <a:srgbClr val="5E5E5E"/>
              </a:solidFill>
            </a:endParaRPr>
          </a:p>
          <a:p>
            <a:pPr lvl="0" marL="248031" indent="-248031" defTabSz="36804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5E5E5E"/>
                </a:solidFill>
              </a:rPr>
              <a:t>Equal Rights Amendment and Phyllis Schlafly</a:t>
            </a:r>
            <a:endParaRPr sz="2268">
              <a:solidFill>
                <a:srgbClr val="5E5E5E"/>
              </a:solidFill>
            </a:endParaRPr>
          </a:p>
          <a:p>
            <a:pPr lvl="0" marL="248031" indent="-248031" defTabSz="36804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5E5E5E"/>
                </a:solidFill>
              </a:rPr>
              <a:t>Roe v. Wade</a:t>
            </a:r>
            <a:endParaRPr sz="2268">
              <a:solidFill>
                <a:srgbClr val="5E5E5E"/>
              </a:solidFill>
            </a:endParaRPr>
          </a:p>
          <a:p>
            <a:pPr lvl="0" marL="248031" indent="-248031" defTabSz="36804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5E5E5E"/>
                </a:solidFill>
              </a:rPr>
              <a:t>Harvey Milk</a:t>
            </a:r>
            <a:endParaRPr sz="2268">
              <a:solidFill>
                <a:srgbClr val="5E5E5E"/>
              </a:solidFill>
            </a:endParaRPr>
          </a:p>
          <a:p>
            <a:pPr lvl="0" marL="248031" indent="-248031" defTabSz="368045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5E5E5E"/>
                </a:solidFill>
              </a:rPr>
              <a:t>Reasons for the rise of Evangelicalism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`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Thanks for watching</a:t>
            </a:r>
            <a:endParaRPr sz="3000">
              <a:solidFill>
                <a:srgbClr val="5E5E5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Subscribe, share my videos please</a:t>
            </a:r>
            <a:endParaRPr sz="3000">
              <a:solidFill>
                <a:srgbClr val="5E5E5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Check out other reviews in the description</a:t>
            </a:r>
            <a:endParaRPr sz="3000">
              <a:solidFill>
                <a:srgbClr val="5E5E5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Good luck in May!</a:t>
            </a:r>
          </a:p>
        </p:txBody>
      </p:sp>
      <p:pic>
        <p:nvPicPr>
          <p:cNvPr id="94" name="473px-Ronald_Reagan_and_General_Electric_Theater_1954-6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85037" y="2768600"/>
            <a:ext cx="4505326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An Era of Limits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228600" y="2019300"/>
            <a:ext cx="12547600" cy="7403009"/>
          </a:xfrm>
          <a:prstGeom prst="rect">
            <a:avLst/>
          </a:prstGeom>
        </p:spPr>
        <p:txBody>
          <a:bodyPr/>
          <a:lstStyle/>
          <a:p>
            <a:pPr lvl="0" marL="283464" indent="-283464" defTabSz="42062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5E5E5E"/>
                </a:solidFill>
              </a:rPr>
              <a:t>The economy of the 1970s was plagued by </a:t>
            </a:r>
            <a:r>
              <a:rPr b="1" sz="2592">
                <a:solidFill>
                  <a:srgbClr val="5E5E5E"/>
                </a:solidFill>
              </a:rPr>
              <a:t>stagflation</a:t>
            </a:r>
            <a:r>
              <a:rPr sz="2592">
                <a:solidFill>
                  <a:srgbClr val="5E5E5E"/>
                </a:solidFill>
              </a:rPr>
              <a:t> - high interest rates, unemployment, and slow economic growth</a:t>
            </a:r>
            <a:endParaRPr sz="2592">
              <a:solidFill>
                <a:srgbClr val="5E5E5E"/>
              </a:solidFill>
            </a:endParaRPr>
          </a:p>
          <a:p>
            <a:pPr lvl="0" marL="283464" indent="-283464" defTabSz="42062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C82506"/>
                </a:solidFill>
              </a:rPr>
              <a:t>Energy Crisis</a:t>
            </a:r>
            <a:endParaRPr sz="2592">
              <a:solidFill>
                <a:srgbClr val="C82506"/>
              </a:solidFill>
            </a:endParaRPr>
          </a:p>
          <a:p>
            <a:pPr lvl="1" marL="566928" indent="-283464" defTabSz="42062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5E5E5E"/>
                </a:solidFill>
              </a:rPr>
              <a:t>Organization of Petroleum Exporting Countries (OPEC)</a:t>
            </a:r>
            <a:endParaRPr sz="2592">
              <a:solidFill>
                <a:srgbClr val="5E5E5E"/>
              </a:solidFill>
            </a:endParaRPr>
          </a:p>
          <a:p>
            <a:pPr lvl="2" marL="850391" indent="-283464" defTabSz="42062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5E5E5E"/>
                </a:solidFill>
              </a:rPr>
              <a:t>Many Middle Eastern countries</a:t>
            </a:r>
            <a:endParaRPr sz="2592">
              <a:solidFill>
                <a:srgbClr val="5E5E5E"/>
              </a:solidFill>
            </a:endParaRPr>
          </a:p>
          <a:p>
            <a:pPr lvl="2" marL="850391" indent="-283464" defTabSz="42062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5E5E5E"/>
                </a:solidFill>
              </a:rPr>
              <a:t>Formed to control the supply and price of oil</a:t>
            </a:r>
            <a:endParaRPr sz="2592">
              <a:solidFill>
                <a:srgbClr val="5E5E5E"/>
              </a:solidFill>
            </a:endParaRPr>
          </a:p>
          <a:p>
            <a:pPr lvl="1" marL="566928" indent="-283464" defTabSz="42062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5E5E5E"/>
                </a:solidFill>
              </a:rPr>
              <a:t>Yom Kippur War (1973)</a:t>
            </a:r>
            <a:endParaRPr sz="2592">
              <a:solidFill>
                <a:srgbClr val="5E5E5E"/>
              </a:solidFill>
            </a:endParaRPr>
          </a:p>
          <a:p>
            <a:pPr lvl="2" marL="850391" indent="-283464" defTabSz="42062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5E5E5E"/>
                </a:solidFill>
              </a:rPr>
              <a:t>US supported Israel against Egypt and Syria, led to an oil embargo</a:t>
            </a:r>
            <a:endParaRPr sz="2592">
              <a:solidFill>
                <a:srgbClr val="5E5E5E"/>
              </a:solidFill>
            </a:endParaRPr>
          </a:p>
          <a:p>
            <a:pPr lvl="3" marL="1133856" indent="-283464" defTabSz="42062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5E5E5E"/>
                </a:solidFill>
              </a:rPr>
              <a:t>Gas prices soared, long lines at stations</a:t>
            </a:r>
            <a:endParaRPr sz="2592">
              <a:solidFill>
                <a:srgbClr val="5E5E5E"/>
              </a:solidFill>
            </a:endParaRPr>
          </a:p>
          <a:p>
            <a:pPr lvl="3" marL="1133856" indent="-283464" defTabSz="42062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5E5E5E"/>
                </a:solidFill>
              </a:rPr>
              <a:t>Speed limit was reduced to 55</a:t>
            </a:r>
            <a:endParaRPr sz="2592">
              <a:solidFill>
                <a:srgbClr val="5E5E5E"/>
              </a:solidFill>
            </a:endParaRPr>
          </a:p>
          <a:p>
            <a:pPr lvl="3" marL="1133856" indent="-283464" defTabSz="42062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5E5E5E"/>
                </a:solidFill>
              </a:rPr>
              <a:t>Sales of smaller, foreign cars began to increase</a:t>
            </a:r>
          </a:p>
        </p:txBody>
      </p:sp>
      <p:pic>
        <p:nvPicPr>
          <p:cNvPr id="38" name="800px-OPEC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9111" y="1489003"/>
            <a:ext cx="7402839" cy="3756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No_gas_1974.g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6536" y="1301750"/>
            <a:ext cx="3527614" cy="5318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" grpId="4"/>
      <p:bldP build="whole" bldLvl="1" animBg="1" rev="0" advAuto="0" spid="38" grpId="2"/>
      <p:bldP build="p" bldLvl="5" animBg="1" rev="0" advAuto="0" spid="37" grpId="1"/>
      <p:bldP build="whole" bldLvl="1" animBg="1" rev="0" advAuto="0" spid="38" grpId="5"/>
      <p:bldP build="whole" bldLvl="1" animBg="1" rev="0" advAuto="0" spid="39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An Era of Limits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238968" y="2092126"/>
            <a:ext cx="12526865" cy="7336831"/>
          </a:xfrm>
          <a:prstGeom prst="rect">
            <a:avLst/>
          </a:prstGeom>
        </p:spPr>
        <p:txBody>
          <a:bodyPr/>
          <a:lstStyle/>
          <a:p>
            <a:pPr lvl="0" marL="220472" indent="-220472" defTabSz="327152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C82506"/>
                </a:solidFill>
              </a:rPr>
              <a:t>Environmentalism</a:t>
            </a:r>
            <a:endParaRPr sz="2016">
              <a:solidFill>
                <a:srgbClr val="C82506"/>
              </a:solidFill>
            </a:endParaRPr>
          </a:p>
          <a:p>
            <a:pPr lvl="1" marL="440944" indent="-220472" defTabSz="327152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5E5E5E"/>
                </a:solidFill>
              </a:rPr>
              <a:t>Focused on preservation and conservation of the environment</a:t>
            </a:r>
            <a:endParaRPr sz="2016">
              <a:solidFill>
                <a:srgbClr val="5E5E5E"/>
              </a:solidFill>
            </a:endParaRPr>
          </a:p>
          <a:p>
            <a:pPr lvl="1" marL="440944" indent="-220472" defTabSz="327152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i="1" sz="2016">
                <a:solidFill>
                  <a:srgbClr val="5E5E5E"/>
                </a:solidFill>
              </a:rPr>
              <a:t>Silent Spring</a:t>
            </a:r>
            <a:r>
              <a:rPr sz="2016">
                <a:solidFill>
                  <a:srgbClr val="5E5E5E"/>
                </a:solidFill>
              </a:rPr>
              <a:t> - (could be a GREAT stimulus for multiple-choice)</a:t>
            </a:r>
            <a:endParaRPr sz="2016">
              <a:solidFill>
                <a:srgbClr val="5E5E5E"/>
              </a:solidFill>
            </a:endParaRPr>
          </a:p>
          <a:p>
            <a:pPr lvl="2" marL="661416" indent="-220472" defTabSz="327152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5E5E5E"/>
                </a:solidFill>
              </a:rPr>
              <a:t>Written by Rachel Carson (1962) - exposed the dangers of pesticides (DDT) on the environment</a:t>
            </a:r>
            <a:endParaRPr sz="2016">
              <a:solidFill>
                <a:srgbClr val="5E5E5E"/>
              </a:solidFill>
            </a:endParaRPr>
          </a:p>
          <a:p>
            <a:pPr lvl="2" marL="661416" indent="-220472" defTabSz="327152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5E5E5E"/>
                </a:solidFill>
              </a:rPr>
              <a:t>Helped lead to the </a:t>
            </a:r>
            <a:endParaRPr sz="2016">
              <a:solidFill>
                <a:srgbClr val="5E5E5E"/>
              </a:solidFill>
            </a:endParaRPr>
          </a:p>
          <a:p>
            <a:pPr lvl="1" marL="440944" indent="-220472" defTabSz="327152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0073CF"/>
                </a:solidFill>
              </a:rPr>
              <a:t>Environmental Protection Agency (EPA):</a:t>
            </a:r>
            <a:endParaRPr sz="2016">
              <a:solidFill>
                <a:srgbClr val="0073CF"/>
              </a:solidFill>
            </a:endParaRPr>
          </a:p>
          <a:p>
            <a:pPr lvl="2" marL="661416" indent="-220472" defTabSz="327152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5E5E5E"/>
                </a:solidFill>
              </a:rPr>
              <a:t>Created under Nixon’s Administration, helped regulate businesses and their impact on the environment</a:t>
            </a:r>
            <a:endParaRPr sz="2016">
              <a:solidFill>
                <a:srgbClr val="5E5E5E"/>
              </a:solidFill>
            </a:endParaRPr>
          </a:p>
          <a:p>
            <a:pPr lvl="2" marL="661416" indent="-220472" defTabSz="327152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5E5E5E"/>
                </a:solidFill>
              </a:rPr>
              <a:t>Clean Air Act (1970):</a:t>
            </a:r>
            <a:endParaRPr sz="2016">
              <a:solidFill>
                <a:srgbClr val="5E5E5E"/>
              </a:solidFill>
            </a:endParaRPr>
          </a:p>
          <a:p>
            <a:pPr lvl="3" marL="881888" indent="-220472" defTabSz="327152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5E5E5E"/>
                </a:solidFill>
              </a:rPr>
              <a:t>Allowed the EPA to regulate air emissions by companies</a:t>
            </a:r>
            <a:endParaRPr sz="2016">
              <a:solidFill>
                <a:srgbClr val="5E5E5E"/>
              </a:solidFill>
            </a:endParaRPr>
          </a:p>
          <a:p>
            <a:pPr lvl="1" marL="440944" indent="-220472" defTabSz="327152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0073CF"/>
                </a:solidFill>
              </a:rPr>
              <a:t>Nuclear Power</a:t>
            </a:r>
            <a:endParaRPr sz="2016">
              <a:solidFill>
                <a:srgbClr val="0073CF"/>
              </a:solidFill>
            </a:endParaRPr>
          </a:p>
          <a:p>
            <a:pPr lvl="2" marL="661416" indent="-220472" defTabSz="327152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5E5E5E"/>
                </a:solidFill>
              </a:rPr>
              <a:t>Originally seen as an alternative to other energy forms</a:t>
            </a:r>
            <a:endParaRPr sz="2016">
              <a:solidFill>
                <a:srgbClr val="5E5E5E"/>
              </a:solidFill>
            </a:endParaRPr>
          </a:p>
          <a:p>
            <a:pPr lvl="2" marL="661416" indent="-220472" defTabSz="327152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5E5E5E"/>
                </a:solidFill>
              </a:rPr>
              <a:t>Environmentalists were concerned with the dangers of nuclear plants</a:t>
            </a:r>
            <a:endParaRPr sz="2016">
              <a:solidFill>
                <a:srgbClr val="5E5E5E"/>
              </a:solidFill>
            </a:endParaRPr>
          </a:p>
          <a:p>
            <a:pPr lvl="3" marL="881888" indent="-220472" defTabSz="327152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5E5E5E"/>
                </a:solidFill>
              </a:rPr>
              <a:t>Three Mile Island (PA) - 100,000 people were forced to flee their homes</a:t>
            </a:r>
          </a:p>
        </p:txBody>
      </p:sp>
      <p:pic>
        <p:nvPicPr>
          <p:cNvPr id="43" name="473px-Rachel-Cars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1318" y="505558"/>
            <a:ext cx="2529123" cy="3202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606px-Environmental_Protection_Agency_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94319" y="6254750"/>
            <a:ext cx="2704032" cy="2677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Three_Mile_Island_(color)-2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9312" y="3041650"/>
            <a:ext cx="5245338" cy="4115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" grpId="1"/>
      <p:bldP build="whole" bldLvl="1" animBg="1" rev="0" advAuto="0" spid="45" grpId="5"/>
      <p:bldP build="whole" bldLvl="1" animBg="1" rev="0" advAuto="0" spid="43" grpId="2"/>
      <p:bldP build="whole" bldLvl="1" animBg="1" rev="0" advAuto="0" spid="44" grpId="3"/>
      <p:bldP build="whole" bldLvl="1" animBg="1" rev="0" advAuto="0" spid="45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An Era of Limits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238968" y="2092126"/>
            <a:ext cx="12526865" cy="7336831"/>
          </a:xfrm>
          <a:prstGeom prst="rect">
            <a:avLst/>
          </a:prstGeom>
        </p:spPr>
        <p:txBody>
          <a:bodyPr/>
          <a:lstStyle/>
          <a:p>
            <a:pPr lvl="0" marL="204723" indent="-204723" defTabSz="30378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C82506"/>
                </a:solidFill>
              </a:rPr>
              <a:t>Economic Transformation</a:t>
            </a:r>
            <a:endParaRPr sz="1871">
              <a:solidFill>
                <a:srgbClr val="C82506"/>
              </a:solidFill>
            </a:endParaRPr>
          </a:p>
          <a:p>
            <a:pPr lvl="1" marL="409447" indent="-204723" defTabSz="30378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5E5E5E"/>
                </a:solidFill>
              </a:rPr>
              <a:t>Vietnam War + Great Society = deficit and inflation</a:t>
            </a:r>
            <a:endParaRPr sz="1871">
              <a:solidFill>
                <a:srgbClr val="5E5E5E"/>
              </a:solidFill>
            </a:endParaRPr>
          </a:p>
          <a:p>
            <a:pPr lvl="1" marL="409447" indent="-204723" defTabSz="30378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5E5E5E"/>
                </a:solidFill>
              </a:rPr>
              <a:t>US began to transform from a manufacturing economy to a service economy </a:t>
            </a:r>
            <a:endParaRPr sz="1871">
              <a:solidFill>
                <a:srgbClr val="5E5E5E"/>
              </a:solidFill>
            </a:endParaRPr>
          </a:p>
          <a:p>
            <a:pPr lvl="1" marL="409447" indent="-204723" defTabSz="30378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5E5E5E"/>
                </a:solidFill>
              </a:rPr>
              <a:t>Stagflation was rampant in the 1970s</a:t>
            </a:r>
            <a:endParaRPr sz="1871">
              <a:solidFill>
                <a:srgbClr val="5E5E5E"/>
              </a:solidFill>
            </a:endParaRPr>
          </a:p>
          <a:p>
            <a:pPr lvl="1" marL="409447" indent="-204723" defTabSz="30378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5E5E5E"/>
                </a:solidFill>
              </a:rPr>
              <a:t>1971 - Nixon removed the US from the gold standard </a:t>
            </a:r>
            <a:endParaRPr sz="1871">
              <a:solidFill>
                <a:srgbClr val="5E5E5E"/>
              </a:solidFill>
            </a:endParaRPr>
          </a:p>
          <a:p>
            <a:pPr lvl="2" marL="614171" indent="-204723" defTabSz="30378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5E5E5E"/>
                </a:solidFill>
              </a:rPr>
              <a:t>Who advocated changing the gold standard in the late 19th century?</a:t>
            </a:r>
            <a:endParaRPr sz="1871">
              <a:solidFill>
                <a:srgbClr val="5E5E5E"/>
              </a:solidFill>
            </a:endParaRPr>
          </a:p>
          <a:p>
            <a:pPr lvl="1" marL="409447" indent="-204723" defTabSz="30378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0073CF"/>
                </a:solidFill>
              </a:rPr>
              <a:t>Deindustrialization</a:t>
            </a:r>
            <a:endParaRPr sz="1871">
              <a:solidFill>
                <a:srgbClr val="0073CF"/>
              </a:solidFill>
            </a:endParaRPr>
          </a:p>
          <a:p>
            <a:pPr lvl="2" marL="614171" indent="-204723" defTabSz="30378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5E5E5E"/>
                </a:solidFill>
              </a:rPr>
              <a:t>Steel production fell drastically, foreign steel was cheaper than American</a:t>
            </a:r>
            <a:endParaRPr sz="1871">
              <a:solidFill>
                <a:srgbClr val="5E5E5E"/>
              </a:solidFill>
            </a:endParaRPr>
          </a:p>
          <a:p>
            <a:pPr lvl="2" marL="614171" indent="-204723" defTabSz="30378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5E5E5E"/>
                </a:solidFill>
              </a:rPr>
              <a:t>Rust Belt - area in the Northeast that saw a decline in industrial production</a:t>
            </a:r>
            <a:endParaRPr sz="1871">
              <a:solidFill>
                <a:srgbClr val="5E5E5E"/>
              </a:solidFill>
            </a:endParaRPr>
          </a:p>
          <a:p>
            <a:pPr lvl="3" marL="818895" indent="-204723" defTabSz="30378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5E5E5E"/>
                </a:solidFill>
              </a:rPr>
              <a:t>What’s another famous “belt?”</a:t>
            </a:r>
            <a:endParaRPr sz="1871">
              <a:solidFill>
                <a:srgbClr val="5E5E5E"/>
              </a:solidFill>
            </a:endParaRPr>
          </a:p>
          <a:p>
            <a:pPr lvl="4" marL="1023619" indent="-204723" defTabSz="30378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5E5E5E"/>
                </a:solidFill>
              </a:rPr>
              <a:t>SUNBELT! (It’s in the new curriculum)</a:t>
            </a:r>
            <a:endParaRPr sz="1871">
              <a:solidFill>
                <a:srgbClr val="5E5E5E"/>
              </a:solidFill>
            </a:endParaRPr>
          </a:p>
          <a:p>
            <a:pPr lvl="1" marL="409447" indent="-204723" defTabSz="30378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0073CF"/>
                </a:solidFill>
              </a:rPr>
              <a:t>Organized Labor in Decline</a:t>
            </a:r>
            <a:endParaRPr sz="1871">
              <a:solidFill>
                <a:srgbClr val="0073CF"/>
              </a:solidFill>
            </a:endParaRPr>
          </a:p>
          <a:p>
            <a:pPr lvl="2" marL="614171" indent="-204723" defTabSz="30378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5E5E5E"/>
                </a:solidFill>
              </a:rPr>
              <a:t>The loss of many industrial jobs hurt the labor movement</a:t>
            </a:r>
            <a:endParaRPr sz="1871">
              <a:solidFill>
                <a:srgbClr val="5E5E5E"/>
              </a:solidFill>
            </a:endParaRPr>
          </a:p>
          <a:p>
            <a:pPr lvl="2" marL="614171" indent="-204723" defTabSz="30378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5E5E5E"/>
                </a:solidFill>
              </a:rPr>
              <a:t>Unions focused on saving jobs, as opposed to gaining higher wages</a:t>
            </a:r>
          </a:p>
        </p:txBody>
      </p:sp>
      <p:pic>
        <p:nvPicPr>
          <p:cNvPr id="49" name="503px-WilliamJBryan190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11884" y="1974850"/>
            <a:ext cx="3034116" cy="3619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800px-Lackawanna_steel_plant_shipcana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3399" y="1657350"/>
            <a:ext cx="5188851" cy="3619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3"/>
      <p:bldP build="whole" bldLvl="1" animBg="1" rev="0" advAuto="0" spid="49" grpId="2"/>
      <p:bldP build="whole" bldLvl="1" animBg="1" rev="0" advAuto="0" spid="50" grpId="4"/>
      <p:bldP build="p" bldLvl="5" animBg="1" rev="0" advAuto="0" spid="4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An Era of Limits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238968" y="2092126"/>
            <a:ext cx="12526865" cy="7336831"/>
          </a:xfrm>
          <a:prstGeom prst="rect">
            <a:avLst/>
          </a:prstGeom>
        </p:spPr>
        <p:txBody>
          <a:bodyPr/>
          <a:lstStyle/>
          <a:p>
            <a:pPr lvl="0" marL="240156" indent="-240156" defTabSz="35636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C82506"/>
                </a:solidFill>
              </a:rPr>
              <a:t>Urban Crisis and Suburban Revolt</a:t>
            </a:r>
            <a:endParaRPr sz="2196">
              <a:solidFill>
                <a:srgbClr val="C82506"/>
              </a:solidFill>
            </a:endParaRPr>
          </a:p>
          <a:p>
            <a:pPr lvl="1" marL="480313" indent="-240156" defTabSz="35636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5E5E5E"/>
                </a:solidFill>
              </a:rPr>
              <a:t>An increase in suburbs left less revenue for cities, which left many grappling to pay bills</a:t>
            </a:r>
            <a:endParaRPr sz="2196">
              <a:solidFill>
                <a:srgbClr val="5E5E5E"/>
              </a:solidFill>
            </a:endParaRPr>
          </a:p>
          <a:p>
            <a:pPr lvl="2" marL="720470" indent="-240156" defTabSz="35636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5E5E5E"/>
                </a:solidFill>
              </a:rPr>
              <a:t>NYC almost declared bankruptcy in 1975</a:t>
            </a:r>
            <a:endParaRPr sz="2196">
              <a:solidFill>
                <a:srgbClr val="5E5E5E"/>
              </a:solidFill>
            </a:endParaRPr>
          </a:p>
          <a:p>
            <a:pPr lvl="1" marL="480313" indent="-240156" defTabSz="35636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5E5E5E"/>
                </a:solidFill>
              </a:rPr>
              <a:t>Impact of the growth of suburbs?</a:t>
            </a:r>
            <a:endParaRPr sz="2196">
              <a:solidFill>
                <a:srgbClr val="5E5E5E"/>
              </a:solidFill>
            </a:endParaRPr>
          </a:p>
          <a:p>
            <a:pPr lvl="2" marL="720470" indent="-240156" defTabSz="35636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5E5E5E"/>
                </a:solidFill>
              </a:rPr>
              <a:t>Growth of shopping centers, businesses moved to suburbs as well</a:t>
            </a:r>
            <a:endParaRPr sz="2196">
              <a:solidFill>
                <a:srgbClr val="5E5E5E"/>
              </a:solidFill>
            </a:endParaRPr>
          </a:p>
          <a:p>
            <a:pPr lvl="1" marL="480313" indent="-240156" defTabSz="35636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5E5E5E"/>
                </a:solidFill>
              </a:rPr>
              <a:t>Tax Revolt:</a:t>
            </a:r>
            <a:endParaRPr sz="2196">
              <a:solidFill>
                <a:srgbClr val="5E5E5E"/>
              </a:solidFill>
            </a:endParaRPr>
          </a:p>
          <a:p>
            <a:pPr lvl="2" marL="720470" indent="-240156" defTabSz="35636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5E5E5E"/>
                </a:solidFill>
              </a:rPr>
              <a:t>Major component (and victory - N.C.) of the conservative movement</a:t>
            </a:r>
            <a:endParaRPr sz="2196">
              <a:solidFill>
                <a:srgbClr val="5E5E5E"/>
              </a:solidFill>
            </a:endParaRPr>
          </a:p>
          <a:p>
            <a:pPr lvl="2" marL="720470" indent="-240156" defTabSz="35636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5E5E5E"/>
                </a:solidFill>
              </a:rPr>
              <a:t>Proposition 13 in California changed taxes</a:t>
            </a:r>
            <a:endParaRPr sz="2196">
              <a:solidFill>
                <a:srgbClr val="5E5E5E"/>
              </a:solidFill>
            </a:endParaRPr>
          </a:p>
          <a:p>
            <a:pPr lvl="3" marL="960627" indent="-240156" defTabSz="35636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5E5E5E"/>
                </a:solidFill>
              </a:rPr>
              <a:t>Capped property taxes, increased requirements for tax measures to be 2/3 in the legislature</a:t>
            </a:r>
            <a:endParaRPr sz="2196">
              <a:solidFill>
                <a:srgbClr val="5E5E5E"/>
              </a:solidFill>
            </a:endParaRPr>
          </a:p>
          <a:p>
            <a:pPr lvl="3" marL="960627" indent="-240156" defTabSz="35636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5E5E5E"/>
                </a:solidFill>
              </a:rPr>
              <a:t>Example of a referendum - famous Progressive associated with this idea?</a:t>
            </a:r>
            <a:endParaRPr sz="2196">
              <a:solidFill>
                <a:srgbClr val="5E5E5E"/>
              </a:solidFill>
            </a:endParaRPr>
          </a:p>
          <a:p>
            <a:pPr lvl="1" marL="480313" indent="-240156" defTabSz="35636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5E5E5E"/>
                </a:solidFill>
              </a:rPr>
              <a:t>Labor trends beginning in the 1970s?</a:t>
            </a:r>
            <a:endParaRPr sz="2196">
              <a:solidFill>
                <a:srgbClr val="5E5E5E"/>
              </a:solidFill>
            </a:endParaRPr>
          </a:p>
          <a:p>
            <a:pPr lvl="2" marL="720470" indent="-240156" defTabSz="356362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5E5E5E"/>
                </a:solidFill>
              </a:rPr>
              <a:t>A large number low-wage earners; high wage earners at the top; decreasing number in the middle</a:t>
            </a:r>
          </a:p>
        </p:txBody>
      </p:sp>
      <p:pic>
        <p:nvPicPr>
          <p:cNvPr id="54" name="444px-Robert_M_La_Follette,_S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88365" y="958850"/>
            <a:ext cx="3870286" cy="5230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" grpId="2"/>
      <p:bldP build="p" bldLvl="5" animBg="1" rev="0" advAuto="0" spid="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Politics in Flux, 1973 - 1980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238968" y="2092126"/>
            <a:ext cx="12526865" cy="7336831"/>
          </a:xfrm>
          <a:prstGeom prst="rect">
            <a:avLst/>
          </a:prstGeom>
        </p:spPr>
        <p:txBody>
          <a:bodyPr/>
          <a:lstStyle/>
          <a:p>
            <a:pPr lvl="0" marL="188976" indent="-188976" defTabSz="280415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27">
                <a:solidFill>
                  <a:srgbClr val="C82506"/>
                </a:solidFill>
              </a:rPr>
              <a:t>Watergate and the Fall of a President</a:t>
            </a:r>
            <a:endParaRPr sz="1727">
              <a:solidFill>
                <a:srgbClr val="C82506"/>
              </a:solidFill>
            </a:endParaRPr>
          </a:p>
          <a:p>
            <a:pPr lvl="1" marL="377952" indent="-188976" defTabSz="280415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27">
                <a:solidFill>
                  <a:srgbClr val="5E5E5E"/>
                </a:solidFill>
              </a:rPr>
              <a:t>June 17, 1972: break in at the Democratic National Headquarters at the Watergate Complex</a:t>
            </a:r>
            <a:endParaRPr sz="1727">
              <a:solidFill>
                <a:srgbClr val="5E5E5E"/>
              </a:solidFill>
            </a:endParaRPr>
          </a:p>
          <a:p>
            <a:pPr lvl="2" marL="566927" indent="-188976" defTabSz="280415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27">
                <a:solidFill>
                  <a:srgbClr val="5E5E5E"/>
                </a:solidFill>
              </a:rPr>
              <a:t>The architects of the plan worked for Nixon’s Committee to Re-Elect the President (CREEP)</a:t>
            </a:r>
            <a:endParaRPr sz="1727">
              <a:solidFill>
                <a:srgbClr val="5E5E5E"/>
              </a:solidFill>
            </a:endParaRPr>
          </a:p>
          <a:p>
            <a:pPr lvl="1" marL="377952" indent="-188976" defTabSz="280415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27">
                <a:solidFill>
                  <a:srgbClr val="5E5E5E"/>
                </a:solidFill>
              </a:rPr>
              <a:t>Nixon helped obstruct the investigation</a:t>
            </a:r>
            <a:endParaRPr sz="1727">
              <a:solidFill>
                <a:srgbClr val="5E5E5E"/>
              </a:solidFill>
            </a:endParaRPr>
          </a:p>
          <a:p>
            <a:pPr lvl="1" marL="377952" indent="-188976" defTabSz="280415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27">
                <a:solidFill>
                  <a:srgbClr val="5E5E5E"/>
                </a:solidFill>
              </a:rPr>
              <a:t>Woodward and Bernstein helped blow the top off of the scandal</a:t>
            </a:r>
            <a:endParaRPr sz="1727">
              <a:solidFill>
                <a:srgbClr val="5E5E5E"/>
              </a:solidFill>
            </a:endParaRPr>
          </a:p>
          <a:p>
            <a:pPr lvl="1" marL="377952" indent="-188976" defTabSz="280415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27">
                <a:solidFill>
                  <a:srgbClr val="5E5E5E"/>
                </a:solidFill>
              </a:rPr>
              <a:t>August 9, 1974 - Nixon became the first president to resign</a:t>
            </a:r>
            <a:endParaRPr sz="1727">
              <a:solidFill>
                <a:srgbClr val="5E5E5E"/>
              </a:solidFill>
            </a:endParaRPr>
          </a:p>
          <a:p>
            <a:pPr lvl="2" marL="566927" indent="-188976" defTabSz="280415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27">
                <a:solidFill>
                  <a:srgbClr val="5E5E5E"/>
                </a:solidFill>
              </a:rPr>
              <a:t>He was NOT impeached</a:t>
            </a:r>
            <a:endParaRPr sz="1727">
              <a:solidFill>
                <a:srgbClr val="5E5E5E"/>
              </a:solidFill>
            </a:endParaRPr>
          </a:p>
          <a:p>
            <a:pPr lvl="1" marL="377952" indent="-188976" defTabSz="280415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27">
                <a:solidFill>
                  <a:srgbClr val="5E5E5E"/>
                </a:solidFill>
              </a:rPr>
              <a:t>Gerald Ford, the Nixon’s VP became president and granted Nixon a pardon </a:t>
            </a:r>
            <a:endParaRPr sz="1727">
              <a:solidFill>
                <a:srgbClr val="5E5E5E"/>
              </a:solidFill>
            </a:endParaRPr>
          </a:p>
          <a:p>
            <a:pPr lvl="2" marL="566927" indent="-188976" defTabSz="280415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27">
                <a:solidFill>
                  <a:srgbClr val="5E5E5E"/>
                </a:solidFill>
              </a:rPr>
              <a:t>This infuriated many Americans</a:t>
            </a:r>
            <a:endParaRPr sz="1727">
              <a:solidFill>
                <a:srgbClr val="5E5E5E"/>
              </a:solidFill>
            </a:endParaRPr>
          </a:p>
          <a:p>
            <a:pPr lvl="2" marL="566927" indent="-188976" defTabSz="280415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27">
                <a:solidFill>
                  <a:srgbClr val="5E5E5E"/>
                </a:solidFill>
              </a:rPr>
              <a:t>Helped lead to more distrust of government</a:t>
            </a:r>
            <a:endParaRPr sz="1727">
              <a:solidFill>
                <a:srgbClr val="5E5E5E"/>
              </a:solidFill>
            </a:endParaRPr>
          </a:p>
          <a:p>
            <a:pPr lvl="1" marL="377952" indent="-188976" defTabSz="280415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27">
                <a:solidFill>
                  <a:srgbClr val="5E5E5E"/>
                </a:solidFill>
              </a:rPr>
              <a:t>Limiting the power of the president</a:t>
            </a:r>
            <a:endParaRPr sz="1727">
              <a:solidFill>
                <a:srgbClr val="5E5E5E"/>
              </a:solidFill>
            </a:endParaRPr>
          </a:p>
          <a:p>
            <a:pPr lvl="2" marL="566927" indent="-188976" defTabSz="280415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27">
                <a:solidFill>
                  <a:srgbClr val="5E5E5E"/>
                </a:solidFill>
              </a:rPr>
              <a:t>War Powers Act (1973)</a:t>
            </a:r>
            <a:endParaRPr sz="1727">
              <a:solidFill>
                <a:srgbClr val="5E5E5E"/>
              </a:solidFill>
            </a:endParaRPr>
          </a:p>
          <a:p>
            <a:pPr lvl="3" marL="755904" indent="-188976" defTabSz="280415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27">
                <a:solidFill>
                  <a:srgbClr val="5E5E5E"/>
                </a:solidFill>
              </a:rPr>
              <a:t>Passed over Nixon’s veto, limited the ability of the President to send troops into combat</a:t>
            </a:r>
            <a:endParaRPr sz="1727">
              <a:solidFill>
                <a:srgbClr val="5E5E5E"/>
              </a:solidFill>
            </a:endParaRPr>
          </a:p>
          <a:p>
            <a:pPr lvl="4" marL="944880" indent="-188976" defTabSz="280415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27">
                <a:solidFill>
                  <a:srgbClr val="5E5E5E"/>
                </a:solidFill>
              </a:rPr>
              <a:t>Contrast with the Gulf of Tonkin Resolution of only 9 years earlier</a:t>
            </a:r>
            <a:endParaRPr sz="1727">
              <a:solidFill>
                <a:srgbClr val="5E5E5E"/>
              </a:solidFill>
            </a:endParaRPr>
          </a:p>
          <a:p>
            <a:pPr lvl="2" marL="566927" indent="-188976" defTabSz="280415">
              <a:spcBef>
                <a:spcPts val="1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727">
                <a:solidFill>
                  <a:srgbClr val="5E5E5E"/>
                </a:solidFill>
              </a:rPr>
              <a:t>Freedom of Information Act - citizens (especially journalists) could gain access to federal records</a:t>
            </a:r>
          </a:p>
        </p:txBody>
      </p:sp>
      <p:pic>
        <p:nvPicPr>
          <p:cNvPr id="58" name="800px-WatergateFromAi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7529" y="6228216"/>
            <a:ext cx="4662600" cy="3496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800px-Gerald_Ford_hearing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5167" y="1981200"/>
            <a:ext cx="5229083" cy="34969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5"/>
      <p:bldP build="p" bldLvl="5" animBg="1" rev="0" advAuto="0" spid="57" grpId="1"/>
      <p:bldP build="whole" bldLvl="1" animBg="1" rev="0" advAuto="0" spid="58" grpId="2"/>
      <p:bldP build="whole" bldLvl="1" animBg="1" rev="0" advAuto="0" spid="58" grpId="4"/>
      <p:bldP build="whole" bldLvl="1" animBg="1" rev="0" advAuto="0" spid="59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Politics in Flux, 1973 - 1980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238968" y="2092126"/>
            <a:ext cx="12526865" cy="7336831"/>
          </a:xfrm>
          <a:prstGeom prst="rect">
            <a:avLst/>
          </a:prstGeom>
        </p:spPr>
        <p:txBody>
          <a:bodyPr/>
          <a:lstStyle/>
          <a:p>
            <a:pPr lvl="0" marL="287401" indent="-287401" defTabSz="42646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0073CF"/>
                </a:solidFill>
              </a:rPr>
              <a:t>Watergate Babies</a:t>
            </a:r>
            <a:endParaRPr sz="2628">
              <a:solidFill>
                <a:srgbClr val="0073CF"/>
              </a:solidFill>
            </a:endParaRPr>
          </a:p>
          <a:p>
            <a:pPr lvl="1" marL="574802" indent="-287401" defTabSz="42646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5E5E5E"/>
                </a:solidFill>
              </a:rPr>
              <a:t>Many Democrats benefitted in the 1974 midterm election from Ford’s pardon of Nixon</a:t>
            </a:r>
            <a:endParaRPr sz="2628">
              <a:solidFill>
                <a:srgbClr val="5E5E5E"/>
              </a:solidFill>
            </a:endParaRPr>
          </a:p>
          <a:p>
            <a:pPr lvl="1" marL="574802" indent="-287401" defTabSz="42646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5E5E5E"/>
                </a:solidFill>
              </a:rPr>
              <a:t>These elected officials helped reform politics and bring  greater transparency:</a:t>
            </a:r>
            <a:endParaRPr sz="2628">
              <a:solidFill>
                <a:srgbClr val="5E5E5E"/>
              </a:solidFill>
            </a:endParaRPr>
          </a:p>
          <a:p>
            <a:pPr lvl="2" marL="862202" indent="-287401" defTabSz="42646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5E5E5E"/>
                </a:solidFill>
              </a:rPr>
              <a:t>Eliminated HUAC</a:t>
            </a:r>
            <a:endParaRPr sz="2628">
              <a:solidFill>
                <a:srgbClr val="5E5E5E"/>
              </a:solidFill>
            </a:endParaRPr>
          </a:p>
          <a:p>
            <a:pPr lvl="2" marL="862202" indent="-287401" defTabSz="42646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5E5E5E"/>
                </a:solidFill>
              </a:rPr>
              <a:t>Ethics in Government Act - politicians had to disclose financial contributions</a:t>
            </a:r>
            <a:endParaRPr sz="2628">
              <a:solidFill>
                <a:srgbClr val="5E5E5E"/>
              </a:solidFill>
            </a:endParaRPr>
          </a:p>
          <a:p>
            <a:pPr lvl="0" marL="287401" indent="-287401" defTabSz="42646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0073CF"/>
                </a:solidFill>
              </a:rPr>
              <a:t>Political Realignment</a:t>
            </a:r>
            <a:endParaRPr sz="2628">
              <a:solidFill>
                <a:srgbClr val="0073CF"/>
              </a:solidFill>
            </a:endParaRPr>
          </a:p>
          <a:p>
            <a:pPr lvl="1" marL="574802" indent="-287401" defTabSz="42646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5E5E5E"/>
                </a:solidFill>
              </a:rPr>
              <a:t>1970s conservatives focused on tax cuts and deregulation to stimulate the economy</a:t>
            </a:r>
            <a:endParaRPr sz="2628">
              <a:solidFill>
                <a:srgbClr val="5E5E5E"/>
              </a:solidFill>
            </a:endParaRPr>
          </a:p>
          <a:p>
            <a:pPr lvl="1" marL="574802" indent="-287401" defTabSz="42646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5E5E5E"/>
                </a:solidFill>
              </a:rPr>
              <a:t>Deindustrialization led to population growth in the Sunbelt</a:t>
            </a:r>
            <a:endParaRPr sz="2628">
              <a:solidFill>
                <a:srgbClr val="5E5E5E"/>
              </a:solidFill>
            </a:endParaRPr>
          </a:p>
          <a:p>
            <a:pPr lvl="2" marL="862202" indent="-287401" defTabSz="42646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28">
                <a:solidFill>
                  <a:srgbClr val="5E5E5E"/>
                </a:solidFill>
              </a:rPr>
              <a:t>States such as NY lost political influence, whereas CA gained a significant amount</a:t>
            </a:r>
          </a:p>
        </p:txBody>
      </p:sp>
      <p:pic>
        <p:nvPicPr>
          <p:cNvPr id="63" name="800px-Sun_bel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0605" y="1841500"/>
            <a:ext cx="8966545" cy="5548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" grpId="2"/>
      <p:bldP build="p" bldLvl="5" animBg="1" rev="0" advAuto="0" spid="62" grpId="1"/>
      <p:bldP build="whole" bldLvl="1" animBg="1" rev="0" advAuto="0" spid="63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Politics in Flux, 1973 - 1980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238968" y="2092126"/>
            <a:ext cx="12526865" cy="733683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Jimmy Carter: The Outsider as President</a:t>
            </a:r>
            <a:endParaRPr sz="3600">
              <a:solidFill>
                <a:srgbClr val="C82506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As a governor of Georgia, Carter campaigned as a “Washington Outsider”</a:t>
            </a:r>
            <a:endParaRPr sz="3600">
              <a:solidFill>
                <a:srgbClr val="5E5E5E"/>
              </a:solidFill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One who was not associated with scandals and politics of D.C.</a:t>
            </a:r>
            <a:endParaRPr sz="3600">
              <a:solidFill>
                <a:srgbClr val="5E5E5E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Much of the Carter administration was plagued by stagflation</a:t>
            </a:r>
          </a:p>
        </p:txBody>
      </p:sp>
      <p:pic>
        <p:nvPicPr>
          <p:cNvPr id="67" name="JimmyCarterPortrait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99607" y="590550"/>
            <a:ext cx="2951144" cy="3628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6" grpId="1"/>
      <p:bldP build="whole" bldLvl="1" animBg="1" rev="0" advAuto="0" spid="6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229989" y="254000"/>
            <a:ext cx="12544822" cy="24384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Reform and Reaction in the 1970s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238968" y="2092126"/>
            <a:ext cx="12526865" cy="7336831"/>
          </a:xfrm>
          <a:prstGeom prst="rect">
            <a:avLst/>
          </a:prstGeom>
        </p:spPr>
        <p:txBody>
          <a:bodyPr/>
          <a:lstStyle/>
          <a:p>
            <a:pPr lvl="0" marL="342518" indent="-342518" defTabSz="50825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C82506"/>
                </a:solidFill>
              </a:rPr>
              <a:t>Civil Rights in a New Era</a:t>
            </a:r>
            <a:endParaRPr sz="3132">
              <a:solidFill>
                <a:srgbClr val="C82506"/>
              </a:solidFill>
            </a:endParaRPr>
          </a:p>
          <a:p>
            <a:pPr lvl="1" marL="685037" indent="-342518" defTabSz="50825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5E5E5E"/>
                </a:solidFill>
              </a:rPr>
              <a:t>Affirmative Action:</a:t>
            </a:r>
            <a:endParaRPr sz="3132">
              <a:solidFill>
                <a:srgbClr val="5E5E5E"/>
              </a:solidFill>
            </a:endParaRPr>
          </a:p>
          <a:p>
            <a:pPr lvl="2" marL="1027557" indent="-342518" defTabSz="50825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5E5E5E"/>
                </a:solidFill>
              </a:rPr>
              <a:t>Sought to combat racial discrimination by taking into account minority groups</a:t>
            </a:r>
            <a:endParaRPr sz="3132">
              <a:solidFill>
                <a:srgbClr val="5E5E5E"/>
              </a:solidFill>
            </a:endParaRPr>
          </a:p>
          <a:p>
            <a:pPr lvl="2" marL="1027557" indent="-342518" defTabSz="50825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5E5E5E"/>
                </a:solidFill>
              </a:rPr>
              <a:t>Advocated by the JFK and LBJ administrations</a:t>
            </a:r>
            <a:endParaRPr sz="3132">
              <a:solidFill>
                <a:srgbClr val="5E5E5E"/>
              </a:solidFill>
            </a:endParaRPr>
          </a:p>
          <a:p>
            <a:pPr lvl="3" marL="1370075" indent="-342518" defTabSz="50825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5E5E5E"/>
                </a:solidFill>
              </a:rPr>
              <a:t>Government contractors were encouraged to recruit racial minorities for jobs</a:t>
            </a:r>
            <a:endParaRPr sz="3132">
              <a:solidFill>
                <a:srgbClr val="5E5E5E"/>
              </a:solidFill>
            </a:endParaRPr>
          </a:p>
          <a:p>
            <a:pPr lvl="2" marL="1027557" indent="-342518" defTabSz="50825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5E5E5E"/>
                </a:solidFill>
              </a:rPr>
              <a:t>Bakke v. University of California:</a:t>
            </a:r>
            <a:endParaRPr sz="3132">
              <a:solidFill>
                <a:srgbClr val="5E5E5E"/>
              </a:solidFill>
            </a:endParaRPr>
          </a:p>
          <a:p>
            <a:pPr lvl="3" marL="1370075" indent="-342518" defTabSz="50825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5E5E5E"/>
                </a:solidFill>
              </a:rPr>
              <a:t>The Supreme Court upheld the idea of affirmative action, but rejected a quota system for minorities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0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