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4"/>
  </p:notesMasterIdLst>
  <p:sldIdLst>
    <p:sldId id="256" r:id="rId2"/>
    <p:sldId id="28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9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EDF18F2-0992-4D86-8F4D-CE61AB4BF035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8382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</a:rPr>
              <a:t>America’s History</a:t>
            </a:r>
            <a:r>
              <a:rPr lang="en-US" sz="4800" dirty="0" smtClean="0">
                <a:solidFill>
                  <a:schemeClr val="bg1"/>
                </a:solidFill>
              </a:rPr>
              <a:t>, 8</a:t>
            </a:r>
            <a:r>
              <a:rPr lang="en-US" sz="4800" baseline="30000" dirty="0" smtClean="0">
                <a:solidFill>
                  <a:schemeClr val="bg1"/>
                </a:solidFill>
              </a:rPr>
              <a:t>th</a:t>
            </a:r>
            <a:r>
              <a:rPr lang="en-US" sz="4800" dirty="0" smtClean="0">
                <a:solidFill>
                  <a:schemeClr val="bg1"/>
                </a:solidFill>
              </a:rPr>
              <a:t> Edition,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Chapter 3 Review </a:t>
            </a:r>
            <a:r>
              <a:rPr lang="en-US" sz="4800" dirty="0" smtClean="0"/>
              <a:t>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495801"/>
            <a:ext cx="7696200" cy="8381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The British Atlantic World</a:t>
            </a:r>
          </a:p>
          <a:p>
            <a:pPr algn="ctr"/>
            <a:r>
              <a:rPr lang="en-US" sz="2400" dirty="0" smtClean="0"/>
              <a:t>(1660 - 1750) 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Politics of Empire, 1713 - 1750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Protecting the Mercantile System:</a:t>
            </a:r>
          </a:p>
          <a:p>
            <a:pPr lvl="1"/>
            <a:r>
              <a:rPr lang="en-US" sz="3000" dirty="0" smtClean="0"/>
              <a:t>Georgia was established as a “buffer” colony between South Carolina and the Spanish in Florida</a:t>
            </a:r>
          </a:p>
          <a:p>
            <a:pPr lvl="1"/>
            <a:r>
              <a:rPr lang="en-US" sz="3000" dirty="0" smtClean="0"/>
              <a:t>War of Jenkin’s Ear – fought over land disputes between the Spanish and British</a:t>
            </a:r>
            <a:endParaRPr lang="en-US" sz="3000" dirty="0"/>
          </a:p>
          <a:p>
            <a:r>
              <a:rPr lang="en-US" sz="3200" dirty="0" smtClean="0"/>
              <a:t>Mercantilism and the American Colonies:</a:t>
            </a:r>
          </a:p>
          <a:p>
            <a:pPr lvl="1"/>
            <a:r>
              <a:rPr lang="en-US" sz="2600" dirty="0" smtClean="0"/>
              <a:t>American colonists began to control more and more of the Atlantic trade – large increase in wealth for colonies</a:t>
            </a:r>
          </a:p>
          <a:p>
            <a:pPr lvl="1"/>
            <a:r>
              <a:rPr lang="en-US" sz="2600" dirty="0" smtClean="0"/>
              <a:t>Molasses Act (1733) – placed a high tariff on French molasses</a:t>
            </a:r>
          </a:p>
          <a:p>
            <a:pPr lvl="1"/>
            <a:r>
              <a:rPr lang="en-US" sz="2600" dirty="0" smtClean="0"/>
              <a:t>Although Britain discouraged trade with other countries, colonists routinely smuggled goods</a:t>
            </a:r>
          </a:p>
          <a:p>
            <a:pPr lvl="1"/>
            <a:r>
              <a:rPr lang="en-US" sz="2600" dirty="0" smtClean="0"/>
              <a:t>Currency Act (1751) – first of two currency acts</a:t>
            </a:r>
          </a:p>
          <a:p>
            <a:pPr lvl="2"/>
            <a:r>
              <a:rPr lang="en-US" sz="2400" dirty="0" smtClean="0"/>
              <a:t>Prohibited the colonies from issuing paper money </a:t>
            </a:r>
            <a:endParaRPr lang="en-US" sz="2400" dirty="0"/>
          </a:p>
          <a:p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  <p:pic>
        <p:nvPicPr>
          <p:cNvPr id="7170" name="Picture 2" descr="File:SavannahCol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1563"/>
            <a:ext cx="5638800" cy="43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Pennsylvania and the “Holy Experiment”</a:t>
            </a:r>
          </a:p>
          <a:p>
            <a:r>
              <a:rPr lang="en-US" sz="3200" dirty="0" smtClean="0"/>
              <a:t>Navigation Acts</a:t>
            </a:r>
          </a:p>
          <a:p>
            <a:r>
              <a:rPr lang="en-US" sz="3200" dirty="0" smtClean="0"/>
              <a:t>Transatlantic trade increased demand for sugar and slaves</a:t>
            </a:r>
          </a:p>
          <a:p>
            <a:r>
              <a:rPr lang="en-US" sz="3200" dirty="0" smtClean="0"/>
              <a:t>Comparing slavery in the Chesapeake with South Carolina and West Indies</a:t>
            </a:r>
            <a:endParaRPr lang="en-US" sz="3200" dirty="0"/>
          </a:p>
          <a:p>
            <a:r>
              <a:rPr lang="en-US" sz="3200" dirty="0" err="1" smtClean="0"/>
              <a:t>Stono</a:t>
            </a:r>
            <a:r>
              <a:rPr lang="en-US" sz="3200" dirty="0" smtClean="0"/>
              <a:t> Rebellion led to more harsh slave laws</a:t>
            </a:r>
          </a:p>
          <a:p>
            <a:r>
              <a:rPr lang="en-US" sz="3200" dirty="0" smtClean="0"/>
              <a:t>Salutary Neglect</a:t>
            </a:r>
          </a:p>
          <a:p>
            <a:r>
              <a:rPr lang="en-US" sz="3200" dirty="0" smtClean="0"/>
              <a:t>Most conflict between countries was over LAND!</a:t>
            </a:r>
          </a:p>
          <a:p>
            <a:r>
              <a:rPr lang="en-US" sz="3200" dirty="0" smtClean="0"/>
              <a:t>Colonists avoided British acts (Navigation) by smuggling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6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2600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657600"/>
            <a:ext cx="3886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Follow me on Twitter @</a:t>
            </a:r>
            <a:r>
              <a:rPr lang="en-US" sz="2400" dirty="0" err="1" smtClean="0"/>
              <a:t>APUSH_Review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Colonies to Empire, 1660 - 1713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Restoration Colonies and Imperial Expansion:</a:t>
            </a:r>
          </a:p>
          <a:p>
            <a:pPr lvl="1"/>
            <a:r>
              <a:rPr lang="en-US" sz="1800" dirty="0"/>
              <a:t>Proprietorship – royal grant of land given to an individual by the English </a:t>
            </a:r>
            <a:r>
              <a:rPr lang="en-US" sz="1800" dirty="0" smtClean="0"/>
              <a:t>Crown; Could </a:t>
            </a:r>
            <a:r>
              <a:rPr lang="en-US" sz="1800" dirty="0"/>
              <a:t>rule as wished, as long as it was within English laws</a:t>
            </a:r>
          </a:p>
          <a:p>
            <a:pPr lvl="1"/>
            <a:r>
              <a:rPr lang="en-US" sz="1600" dirty="0" smtClean="0"/>
              <a:t>The Carolinas:</a:t>
            </a:r>
          </a:p>
          <a:p>
            <a:pPr lvl="2"/>
            <a:r>
              <a:rPr lang="en-US" sz="1400" dirty="0" smtClean="0"/>
              <a:t>South Carolina established a strict racial hierarchy</a:t>
            </a:r>
          </a:p>
          <a:p>
            <a:pPr lvl="3"/>
            <a:r>
              <a:rPr lang="en-US" sz="1400" dirty="0" smtClean="0"/>
              <a:t>Focused on growing rice</a:t>
            </a:r>
          </a:p>
          <a:p>
            <a:pPr lvl="1"/>
            <a:r>
              <a:rPr lang="en-US" sz="1600" dirty="0" smtClean="0"/>
              <a:t>William Penn and Pennsylvania:</a:t>
            </a:r>
          </a:p>
          <a:p>
            <a:pPr lvl="2"/>
            <a:r>
              <a:rPr lang="en-US" sz="1600" dirty="0"/>
              <a:t>Believed in an “inner </a:t>
            </a:r>
            <a:r>
              <a:rPr lang="en-US" sz="1600" dirty="0" smtClean="0"/>
              <a:t>light,” </a:t>
            </a:r>
            <a:r>
              <a:rPr lang="en-US" sz="1600" dirty="0"/>
              <a:t>Pacifists, no paid clergy</a:t>
            </a:r>
          </a:p>
          <a:p>
            <a:pPr lvl="2"/>
            <a:r>
              <a:rPr lang="en-US" sz="1600" dirty="0"/>
              <a:t>Paid Native Americans for their land</a:t>
            </a:r>
          </a:p>
          <a:p>
            <a:pPr lvl="2"/>
            <a:r>
              <a:rPr lang="en-US" sz="1600" dirty="0"/>
              <a:t>“Holy experiment” – </a:t>
            </a:r>
            <a:r>
              <a:rPr lang="en-US" sz="1600" dirty="0" smtClean="0"/>
              <a:t>toleration </a:t>
            </a:r>
            <a:r>
              <a:rPr lang="en-US" sz="1600" dirty="0"/>
              <a:t>of many religious </a:t>
            </a:r>
            <a:r>
              <a:rPr lang="en-US" sz="1600" dirty="0" smtClean="0"/>
              <a:t>groups</a:t>
            </a:r>
            <a:endParaRPr lang="en-US" dirty="0"/>
          </a:p>
          <a:p>
            <a:pPr lvl="2"/>
            <a:r>
              <a:rPr lang="en-US" sz="1600" dirty="0"/>
              <a:t>All could attain salvation, did not favor predestination</a:t>
            </a:r>
          </a:p>
          <a:p>
            <a:pPr lvl="2"/>
            <a:r>
              <a:rPr lang="en-US" sz="1600" dirty="0"/>
              <a:t>Women had many rights in church – could become preachers, speak publicly </a:t>
            </a:r>
          </a:p>
          <a:p>
            <a:r>
              <a:rPr lang="en-US" sz="1800" dirty="0" smtClean="0"/>
              <a:t>From Mercantilism to Imperial Dominion:</a:t>
            </a:r>
          </a:p>
          <a:p>
            <a:pPr lvl="1"/>
            <a:r>
              <a:rPr lang="en-US" sz="1600" dirty="0" smtClean="0"/>
              <a:t>The Navigation Acts:</a:t>
            </a:r>
          </a:p>
          <a:p>
            <a:pPr lvl="2"/>
            <a:r>
              <a:rPr lang="en-US" sz="1400" dirty="0" smtClean="0"/>
              <a:t>Laws passed by England that required all goods to be carried on English or colonial ships</a:t>
            </a:r>
          </a:p>
          <a:p>
            <a:pPr lvl="2"/>
            <a:r>
              <a:rPr lang="en-US" sz="1400" dirty="0" smtClean="0"/>
              <a:t>Colonists could NOT trade with other countries – colonists began SMUGGLING!</a:t>
            </a:r>
          </a:p>
          <a:p>
            <a:pPr lvl="1"/>
            <a:r>
              <a:rPr lang="en-US" sz="1600" dirty="0" smtClean="0"/>
              <a:t>The Dominion of New England - combined </a:t>
            </a:r>
            <a:r>
              <a:rPr lang="en-US" sz="1600" dirty="0"/>
              <a:t>Massachusetts with the rest of New England, and later New Jersey and New York</a:t>
            </a:r>
          </a:p>
          <a:p>
            <a:pPr lvl="2"/>
            <a:r>
              <a:rPr lang="en-US" sz="1600" dirty="0"/>
              <a:t>Assemblies were eliminated and a new governor was appointed – Sir Edmund Andros who was very unpopular</a:t>
            </a:r>
          </a:p>
          <a:p>
            <a:pPr lvl="2"/>
            <a:r>
              <a:rPr lang="en-US" sz="1600" dirty="0"/>
              <a:t>The Dominion was met with resistance and ended with “The Glorious Revolution” in </a:t>
            </a:r>
            <a:r>
              <a:rPr lang="en-US" sz="1600" dirty="0" smtClean="0"/>
              <a:t>England</a:t>
            </a:r>
            <a:endParaRPr lang="en-US" sz="1600" dirty="0"/>
          </a:p>
        </p:txBody>
      </p:sp>
      <p:pic>
        <p:nvPicPr>
          <p:cNvPr id="1026" name="Picture 2" descr="File:William Pe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599" cy="35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ir Edmund And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355303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Colonies to Empire, 1660 - 1713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Glorious Revolution in England and America</a:t>
            </a:r>
          </a:p>
          <a:p>
            <a:pPr lvl="1"/>
            <a:r>
              <a:rPr lang="en-US" sz="3200" dirty="0"/>
              <a:t>James II is overthrown, William and Mary installed as joint </a:t>
            </a:r>
            <a:r>
              <a:rPr lang="en-US" sz="3200" dirty="0" smtClean="0"/>
              <a:t>rulers</a:t>
            </a:r>
          </a:p>
          <a:p>
            <a:pPr lvl="1"/>
            <a:r>
              <a:rPr lang="en-US" sz="3200" dirty="0" smtClean="0"/>
              <a:t>Declaration of Rights established a </a:t>
            </a:r>
            <a:r>
              <a:rPr lang="en-US" sz="3200" dirty="0"/>
              <a:t>c</a:t>
            </a:r>
            <a:r>
              <a:rPr lang="en-US" sz="3200" dirty="0" smtClean="0"/>
              <a:t>onstitutional monarchy that limited the power of the monarchy</a:t>
            </a:r>
            <a:endParaRPr lang="en-US" sz="3200" dirty="0"/>
          </a:p>
          <a:p>
            <a:r>
              <a:rPr lang="en-US" sz="3200" dirty="0" smtClean="0"/>
              <a:t>Rebellions in America:</a:t>
            </a:r>
          </a:p>
          <a:p>
            <a:pPr lvl="1"/>
            <a:r>
              <a:rPr lang="en-US" sz="3000" dirty="0" err="1" smtClean="0"/>
              <a:t>Leisler’s</a:t>
            </a:r>
            <a:r>
              <a:rPr lang="en-US" sz="3000" dirty="0" smtClean="0"/>
              <a:t> Rebellion:</a:t>
            </a:r>
          </a:p>
          <a:p>
            <a:pPr lvl="2"/>
            <a:r>
              <a:rPr lang="en-US" sz="2800" dirty="0" smtClean="0"/>
              <a:t>Rebelled against the Dominion of New England</a:t>
            </a:r>
          </a:p>
          <a:p>
            <a:pPr lvl="2"/>
            <a:r>
              <a:rPr lang="en-US" sz="2800" dirty="0" smtClean="0"/>
              <a:t>Was eventually hanged and decapitated</a:t>
            </a:r>
            <a:endParaRPr lang="en-US" sz="2800" dirty="0"/>
          </a:p>
          <a:p>
            <a:pPr lvl="2"/>
            <a:r>
              <a:rPr lang="en-US" sz="2800" dirty="0"/>
              <a:t>Demonstrated tensions between lower class and wealthy</a:t>
            </a:r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  <p:pic>
        <p:nvPicPr>
          <p:cNvPr id="2050" name="Picture 2" descr="File:William and M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38055"/>
            <a:ext cx="272821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Imperial Wars and Native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Tribalization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3000" dirty="0" smtClean="0"/>
              <a:t>Native Americans were forced to demands of Europeans</a:t>
            </a:r>
            <a:endParaRPr lang="en-US" sz="3000" dirty="0"/>
          </a:p>
          <a:p>
            <a:pPr lvl="1"/>
            <a:r>
              <a:rPr lang="en-US" sz="3000" dirty="0" smtClean="0"/>
              <a:t>Iroquois Indians used the French and English against each other</a:t>
            </a:r>
          </a:p>
          <a:p>
            <a:pPr lvl="2"/>
            <a:r>
              <a:rPr lang="en-US" sz="2800" dirty="0" smtClean="0"/>
              <a:t>Iroquois sought to remain neutral in conflicts between the two powers</a:t>
            </a:r>
          </a:p>
          <a:p>
            <a:pPr lvl="1"/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754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Imperial Slave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The South Atlantic System:</a:t>
            </a:r>
          </a:p>
          <a:p>
            <a:pPr lvl="1"/>
            <a:r>
              <a:rPr lang="en-US" sz="3000" dirty="0" smtClean="0"/>
              <a:t>Trade between the Caribbean, Brazil, and Africa </a:t>
            </a:r>
          </a:p>
          <a:p>
            <a:pPr lvl="1"/>
            <a:r>
              <a:rPr lang="en-US" sz="3000" dirty="0" smtClean="0"/>
              <a:t>England and the West Indies:</a:t>
            </a:r>
          </a:p>
          <a:p>
            <a:pPr lvl="2"/>
            <a:r>
              <a:rPr lang="en-US" sz="2800" dirty="0" smtClean="0"/>
              <a:t>Barbados became a major sugar producer using slave labor</a:t>
            </a:r>
          </a:p>
          <a:p>
            <a:pPr lvl="3"/>
            <a:r>
              <a:rPr lang="en-US" sz="2400" dirty="0" smtClean="0"/>
              <a:t>Fear was a significant force in slave labor</a:t>
            </a:r>
          </a:p>
          <a:p>
            <a:pPr lvl="2"/>
            <a:r>
              <a:rPr lang="en-US" sz="2800" dirty="0" smtClean="0"/>
              <a:t>Sugar was the most profitable crop </a:t>
            </a:r>
          </a:p>
          <a:p>
            <a:pPr lvl="1"/>
            <a:r>
              <a:rPr lang="en-US" sz="3000" dirty="0" smtClean="0"/>
              <a:t>The Impact on Britain:</a:t>
            </a:r>
          </a:p>
          <a:p>
            <a:pPr lvl="2"/>
            <a:r>
              <a:rPr lang="en-US" sz="2800" dirty="0" smtClean="0"/>
              <a:t>England gained tremendous wealth through the South Atlantic System and Navigation Acts</a:t>
            </a:r>
            <a:endParaRPr lang="en-US" sz="2800" dirty="0"/>
          </a:p>
          <a:p>
            <a:r>
              <a:rPr lang="en-US" sz="3200" dirty="0" smtClean="0"/>
              <a:t>Africa, Africans, and the Slave Trade:</a:t>
            </a:r>
          </a:p>
          <a:p>
            <a:pPr lvl="1"/>
            <a:r>
              <a:rPr lang="en-US" sz="3000" dirty="0" smtClean="0"/>
              <a:t>Africans and the Slave Trade:</a:t>
            </a:r>
          </a:p>
          <a:p>
            <a:pPr lvl="2"/>
            <a:r>
              <a:rPr lang="en-US" sz="2800" dirty="0" smtClean="0"/>
              <a:t>West Africa became a major player in the slave trade</a:t>
            </a:r>
          </a:p>
          <a:p>
            <a:pPr lvl="2"/>
            <a:r>
              <a:rPr lang="en-US" sz="2800" dirty="0" smtClean="0"/>
              <a:t>2/3 of slaves were men</a:t>
            </a:r>
          </a:p>
          <a:p>
            <a:pPr lvl="2"/>
            <a:r>
              <a:rPr lang="en-US" sz="2800" dirty="0" smtClean="0"/>
              <a:t>Many African men practiced polygamy </a:t>
            </a:r>
            <a:endParaRPr lang="en-US" sz="2800" dirty="0"/>
          </a:p>
          <a:p>
            <a:pPr lvl="1"/>
            <a:r>
              <a:rPr lang="en-US" sz="3000" dirty="0" smtClean="0"/>
              <a:t>The Middle Passage and Beyond:</a:t>
            </a:r>
          </a:p>
          <a:p>
            <a:pPr lvl="2"/>
            <a:r>
              <a:rPr lang="en-US" sz="2800" dirty="0" smtClean="0"/>
              <a:t>Middle Passage – Slave voyage from Africa to the Americas</a:t>
            </a:r>
          </a:p>
          <a:p>
            <a:pPr lvl="3"/>
            <a:r>
              <a:rPr lang="en-US" sz="2600" dirty="0" smtClean="0"/>
              <a:t>Horrific conditions</a:t>
            </a:r>
          </a:p>
          <a:p>
            <a:pPr lvl="3"/>
            <a:r>
              <a:rPr lang="en-US" sz="2600" dirty="0" smtClean="0"/>
              <a:t>Many died on the ship</a:t>
            </a:r>
          </a:p>
          <a:p>
            <a:pPr lvl="2"/>
            <a:r>
              <a:rPr lang="en-US" sz="3000" dirty="0" smtClean="0"/>
              <a:t>Slaves regularly worked 10 hour days in brutal heat</a:t>
            </a:r>
          </a:p>
          <a:p>
            <a:pPr lvl="3"/>
            <a:r>
              <a:rPr lang="en-US" sz="2600" dirty="0" smtClean="0"/>
              <a:t>Suffered mental and physical abuse, as well as sexual exploitation</a:t>
            </a:r>
            <a:endParaRPr lang="en-US" sz="26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  <p:pic>
        <p:nvPicPr>
          <p:cNvPr id="3074" name="Picture 2" descr="File:Slave ship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90" y="0"/>
            <a:ext cx="269893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Imperial Slave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Slavery in the Chesapeake and South Carolina:</a:t>
            </a:r>
          </a:p>
          <a:p>
            <a:pPr lvl="1"/>
            <a:r>
              <a:rPr lang="en-US" sz="3000" dirty="0" smtClean="0"/>
              <a:t>1740, slaves made up 40% of the population in the Chesapeake </a:t>
            </a:r>
          </a:p>
          <a:p>
            <a:pPr lvl="2"/>
            <a:r>
              <a:rPr lang="en-US" sz="2800" dirty="0" smtClean="0"/>
              <a:t>What caused this increase after 1676?</a:t>
            </a:r>
            <a:endParaRPr lang="en-US" sz="2800" dirty="0"/>
          </a:p>
          <a:p>
            <a:pPr lvl="1"/>
            <a:r>
              <a:rPr lang="en-US" sz="3000" dirty="0" smtClean="0"/>
              <a:t>Slaves were defined by race; slave owners could not be charged with a crime if they killed their slaves</a:t>
            </a:r>
            <a:endParaRPr lang="en-US" sz="3000" dirty="0"/>
          </a:p>
          <a:p>
            <a:pPr lvl="2"/>
            <a:r>
              <a:rPr lang="en-US" sz="2800" dirty="0" smtClean="0"/>
              <a:t>Slavery was more arduous in the Caribbean raising sugar</a:t>
            </a:r>
          </a:p>
          <a:p>
            <a:pPr lvl="3"/>
            <a:r>
              <a:rPr lang="en-US" sz="2400" dirty="0" smtClean="0"/>
              <a:t>Diseases were more frequent in the West Indies</a:t>
            </a:r>
          </a:p>
          <a:p>
            <a:pPr lvl="1"/>
            <a:r>
              <a:rPr lang="en-US" sz="3000" dirty="0" smtClean="0"/>
              <a:t>South Carolina raised mostly rice, similar conditions to sugar plantations</a:t>
            </a:r>
            <a:endParaRPr lang="en-US" sz="3000" dirty="0"/>
          </a:p>
          <a:p>
            <a:endParaRPr lang="en-US" sz="26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  <p:pic>
        <p:nvPicPr>
          <p:cNvPr id="4098" name="Picture 2" descr="File:Howard Pyle - The Burning of James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Imperial Slave Economy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An African American Community </a:t>
            </a:r>
            <a:r>
              <a:rPr lang="en-US" sz="3200" dirty="0" smtClean="0"/>
              <a:t>Emerges:</a:t>
            </a:r>
            <a:endParaRPr lang="en-US" sz="3200" dirty="0"/>
          </a:p>
          <a:p>
            <a:pPr lvl="1"/>
            <a:r>
              <a:rPr lang="en-US" sz="3000" dirty="0"/>
              <a:t>Plantation owners purposely bought slaves from different areas of Africa that did not speak the same language</a:t>
            </a:r>
          </a:p>
          <a:p>
            <a:r>
              <a:rPr lang="en-US" sz="3200" dirty="0" smtClean="0"/>
              <a:t>Building Community:</a:t>
            </a:r>
          </a:p>
          <a:p>
            <a:pPr lvl="1"/>
            <a:r>
              <a:rPr lang="en-US" sz="3000" dirty="0" smtClean="0"/>
              <a:t>Africans developed a unique blend of both African and American cultures</a:t>
            </a:r>
          </a:p>
          <a:p>
            <a:pPr lvl="2"/>
            <a:r>
              <a:rPr lang="en-US" sz="2800" dirty="0" smtClean="0"/>
              <a:t>Religion, music, etc.</a:t>
            </a:r>
            <a:endParaRPr lang="en-US" sz="2800" dirty="0"/>
          </a:p>
          <a:p>
            <a:r>
              <a:rPr lang="en-US" sz="3200" dirty="0" smtClean="0"/>
              <a:t>Resistance and Accommodation:</a:t>
            </a:r>
          </a:p>
          <a:p>
            <a:pPr lvl="1"/>
            <a:r>
              <a:rPr lang="en-US" sz="3000" dirty="0" smtClean="0"/>
              <a:t>Slave resistance mostly took the form of working slowly, faking illness, breaking tools, and running away</a:t>
            </a:r>
          </a:p>
          <a:p>
            <a:r>
              <a:rPr lang="en-US" sz="3200" dirty="0" smtClean="0"/>
              <a:t>The </a:t>
            </a:r>
            <a:r>
              <a:rPr lang="en-US" sz="3200" dirty="0" err="1" smtClean="0"/>
              <a:t>Stono</a:t>
            </a:r>
            <a:r>
              <a:rPr lang="en-US" sz="3200" dirty="0" smtClean="0"/>
              <a:t> Rebellion (1739):</a:t>
            </a:r>
          </a:p>
          <a:p>
            <a:pPr lvl="1"/>
            <a:r>
              <a:rPr lang="en-US" sz="3000" dirty="0" smtClean="0"/>
              <a:t>Many slaves revolted and killed whites and tried to flee to Spanish Florida</a:t>
            </a:r>
          </a:p>
          <a:p>
            <a:pPr lvl="1"/>
            <a:r>
              <a:rPr lang="en-US" sz="3000" dirty="0" smtClean="0"/>
              <a:t>After this and other Rebellions, slave laws became more strict</a:t>
            </a:r>
          </a:p>
          <a:p>
            <a:r>
              <a:rPr lang="en-US" sz="3200" dirty="0" smtClean="0"/>
              <a:t>The Rise of the Southern </a:t>
            </a:r>
            <a:r>
              <a:rPr lang="en-US" sz="3200" b="1" dirty="0" smtClean="0"/>
              <a:t>Gentry</a:t>
            </a:r>
            <a:r>
              <a:rPr lang="en-US" sz="3200" dirty="0" smtClean="0"/>
              <a:t> (high social class):</a:t>
            </a:r>
          </a:p>
          <a:p>
            <a:pPr lvl="1"/>
            <a:r>
              <a:rPr lang="en-US" sz="3000" dirty="0" smtClean="0"/>
              <a:t>Wealthy plantation owners had tremendous power</a:t>
            </a:r>
          </a:p>
          <a:p>
            <a:pPr lvl="1"/>
            <a:r>
              <a:rPr lang="en-US" sz="3000" dirty="0" smtClean="0"/>
              <a:t>Hoped to prevent another Bacon’s Rebellion by lowering taxes and encouraging small farmers to own slaves</a:t>
            </a:r>
          </a:p>
          <a:p>
            <a:pPr lvl="1"/>
            <a:r>
              <a:rPr lang="en-US" sz="3000" dirty="0" smtClean="0"/>
              <a:t>Some small farmers were given the right to vote</a:t>
            </a:r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  <p:pic>
        <p:nvPicPr>
          <p:cNvPr id="5122" name="Picture 2" descr="File:North american slave revol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57800"/>
            <a:ext cx="2819400" cy="15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Northern Maritime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Trade increased contact and reliance between New England and West Indies</a:t>
            </a:r>
          </a:p>
          <a:p>
            <a:r>
              <a:rPr lang="en-US" sz="3200" dirty="0" smtClean="0"/>
              <a:t>The Urban Economy:</a:t>
            </a:r>
          </a:p>
          <a:p>
            <a:pPr lvl="1"/>
            <a:r>
              <a:rPr lang="en-US" sz="3000" dirty="0" smtClean="0"/>
              <a:t>Molasses from the West Indies was turned into rum in New England</a:t>
            </a:r>
          </a:p>
          <a:p>
            <a:pPr lvl="1"/>
            <a:r>
              <a:rPr lang="en-US" sz="3000" dirty="0" smtClean="0"/>
              <a:t>The New England fishing industry sold fish to Europe</a:t>
            </a:r>
          </a:p>
          <a:p>
            <a:pPr lvl="1"/>
            <a:r>
              <a:rPr lang="en-US" sz="3000" dirty="0" smtClean="0"/>
              <a:t>A major shipbuilding industry emerged in New England – 1/3 of British fleet by 1770s</a:t>
            </a:r>
            <a:endParaRPr lang="en-US" sz="3000" dirty="0"/>
          </a:p>
          <a:p>
            <a:r>
              <a:rPr lang="en-US" sz="3200" dirty="0" smtClean="0"/>
              <a:t>Urban Society:</a:t>
            </a:r>
          </a:p>
          <a:p>
            <a:pPr lvl="1"/>
            <a:r>
              <a:rPr lang="en-US" sz="3000" dirty="0" smtClean="0"/>
              <a:t>Merchant elites controlled a sizeable portion of trade in New England</a:t>
            </a:r>
          </a:p>
          <a:p>
            <a:pPr lvl="1"/>
            <a:r>
              <a:rPr lang="en-US" sz="3000" dirty="0" smtClean="0"/>
              <a:t>Artisans made up 50% of society</a:t>
            </a:r>
          </a:p>
          <a:p>
            <a:pPr lvl="1"/>
            <a:r>
              <a:rPr lang="en-US" sz="3000" dirty="0" smtClean="0"/>
              <a:t>Indentured servants and slaves worked on docks </a:t>
            </a:r>
          </a:p>
          <a:p>
            <a:pPr lvl="1"/>
            <a:r>
              <a:rPr lang="en-US" sz="3000" dirty="0" smtClean="0"/>
              <a:t>Children were often forced to work to help provide for their families</a:t>
            </a:r>
            <a:endParaRPr lang="en-US" sz="3000" dirty="0"/>
          </a:p>
          <a:p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094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Politics of Empire, 1713 - 1750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Rise of Colonial Assemblies:</a:t>
            </a:r>
          </a:p>
          <a:p>
            <a:pPr lvl="1"/>
            <a:r>
              <a:rPr lang="en-US" sz="3000" dirty="0" smtClean="0"/>
              <a:t>Only white, property-owning males could vote</a:t>
            </a:r>
          </a:p>
          <a:p>
            <a:pPr lvl="1"/>
            <a:r>
              <a:rPr lang="en-US" sz="3000" dirty="0" smtClean="0"/>
              <a:t>Many assemblies limited the power of the royally appointed governor</a:t>
            </a:r>
          </a:p>
          <a:p>
            <a:pPr lvl="1"/>
            <a:r>
              <a:rPr lang="en-US" sz="3000" dirty="0" smtClean="0"/>
              <a:t>Elite families dominated politics; many members of one family would serve on legislatures</a:t>
            </a:r>
          </a:p>
          <a:p>
            <a:pPr lvl="1"/>
            <a:r>
              <a:rPr lang="en-US" sz="3000" dirty="0" smtClean="0"/>
              <a:t>Crowds would often protest colonial acts deemed unpopular</a:t>
            </a:r>
            <a:endParaRPr lang="en-US" sz="3000" dirty="0"/>
          </a:p>
          <a:p>
            <a:r>
              <a:rPr lang="en-US" sz="3200" dirty="0" smtClean="0"/>
              <a:t>Salutary Neglect:</a:t>
            </a:r>
          </a:p>
          <a:p>
            <a:pPr lvl="1"/>
            <a:r>
              <a:rPr lang="en-US" sz="2800" dirty="0" smtClean="0"/>
              <a:t>Coined by philosopher Edmund Burke</a:t>
            </a:r>
          </a:p>
          <a:p>
            <a:pPr lvl="1"/>
            <a:r>
              <a:rPr lang="en-US" sz="2800" dirty="0" smtClean="0"/>
              <a:t>Essentially, England left the colonies alone, as long as they were profitable </a:t>
            </a:r>
          </a:p>
          <a:p>
            <a:pPr lvl="1"/>
            <a:r>
              <a:rPr lang="en-US" sz="2800" dirty="0" smtClean="0"/>
              <a:t>Ends in 1763 with the end of the 7 Years War (Britain needed $ to pay for its debt)</a:t>
            </a:r>
            <a:endParaRPr lang="en-US" sz="2800" dirty="0"/>
          </a:p>
          <a:p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900" dirty="0"/>
          </a:p>
        </p:txBody>
      </p:sp>
      <p:pic>
        <p:nvPicPr>
          <p:cNvPr id="6146" name="Picture 2" descr="File:EdmundBurke1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2" y="13855"/>
            <a:ext cx="3636818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11103</TotalTime>
  <Words>1093</Words>
  <Application>Microsoft Office PowerPoint</Application>
  <PresentationFormat>On-screen Show (4:3)</PresentationFormat>
  <Paragraphs>216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America’s History, 8th Edition, Chapter 3 Review Video</vt:lpstr>
      <vt:lpstr>Colonies to Empire, 1660 - 1713</vt:lpstr>
      <vt:lpstr>Colonies to Empire, 1660 - 1713</vt:lpstr>
      <vt:lpstr>Imperial Wars and Native Peoples</vt:lpstr>
      <vt:lpstr>The Imperial Slave Economy</vt:lpstr>
      <vt:lpstr>The Imperial Slave Economy</vt:lpstr>
      <vt:lpstr>The Imperial Slave Economy Cont.</vt:lpstr>
      <vt:lpstr>The Northern Maritime Economy</vt:lpstr>
      <vt:lpstr>The New Politics of Empire, 1713 - 1750</vt:lpstr>
      <vt:lpstr>The New Politics of Empire, 1713 - 1750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459</cp:revision>
  <dcterms:created xsi:type="dcterms:W3CDTF">2013-08-26T14:38:25Z</dcterms:created>
  <dcterms:modified xsi:type="dcterms:W3CDTF">2014-08-27T13:59:09Z</dcterms:modified>
</cp:coreProperties>
</file>