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13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9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EDF18F2-0992-4D86-8F4D-CE61AB4BF035}" type="datetimeFigureOut">
              <a:rPr lang="en-US" smtClean="0"/>
              <a:t>9/6/2014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5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343400"/>
            <a:ext cx="7696200" cy="8381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/>
              <a:t>The Problems of Empire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en-US" sz="2400" dirty="0" smtClean="0"/>
              <a:t>1763 </a:t>
            </a:r>
            <a:r>
              <a:rPr lang="en-US" sz="2400" dirty="0" smtClean="0"/>
              <a:t>- </a:t>
            </a:r>
            <a:r>
              <a:rPr lang="en-US" sz="2400" dirty="0" smtClean="0"/>
              <a:t>1776) 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5077691"/>
            <a:ext cx="3581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out the description for videos that match up with the new curriculum.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2400" dirty="0" smtClean="0"/>
              <a:t>End of F&amp;I War = Debt = Increased Taxes = End of Salutary Neglect</a:t>
            </a:r>
          </a:p>
          <a:p>
            <a:r>
              <a:rPr lang="en-US" sz="2400" dirty="0" smtClean="0"/>
              <a:t>Stamp Act -&gt; Stamp Act Congress -&gt; Stamp Act overturned -&gt; Colonists’ resolve increases</a:t>
            </a:r>
          </a:p>
          <a:p>
            <a:r>
              <a:rPr lang="en-US" sz="2400" dirty="0" smtClean="0"/>
              <a:t>Smuggling and Boycotting</a:t>
            </a:r>
          </a:p>
          <a:p>
            <a:r>
              <a:rPr lang="en-US" sz="2400" dirty="0" smtClean="0"/>
              <a:t>Print Revolution, Committees of Correspondence helped spread ideas</a:t>
            </a:r>
          </a:p>
          <a:p>
            <a:r>
              <a:rPr lang="en-US" sz="2400" dirty="0" smtClean="0"/>
              <a:t>Tea Act -&gt; Tea Party -&gt; Coercive (Intolerable) Acts -&gt;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Continental Congress</a:t>
            </a:r>
          </a:p>
          <a:p>
            <a:r>
              <a:rPr lang="en-US" sz="2400" dirty="0" smtClean="0"/>
              <a:t>Most colonists in the first half of the 1770s did NOT want independence, they longed for Salutary Neglect</a:t>
            </a:r>
          </a:p>
          <a:p>
            <a:r>
              <a:rPr lang="en-US" sz="2400" i="1" dirty="0" smtClean="0"/>
              <a:t>Common Sense</a:t>
            </a:r>
            <a:r>
              <a:rPr lang="en-US" sz="2400" dirty="0" smtClean="0"/>
              <a:t> appeals to many colonists</a:t>
            </a:r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298" y="160337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File:Sons of Lib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92958"/>
            <a:ext cx="5486400" cy="37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934200" y="1371600"/>
            <a:ext cx="1905000" cy="1752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We all subscribed!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Costs of Empire:</a:t>
            </a:r>
          </a:p>
          <a:p>
            <a:pPr lvl="1"/>
            <a:r>
              <a:rPr lang="en-US" dirty="0" smtClean="0"/>
              <a:t>Britain’s debt increased drastically after the 7 Years’ War</a:t>
            </a:r>
          </a:p>
          <a:p>
            <a:pPr lvl="2"/>
            <a:r>
              <a:rPr lang="en-US" dirty="0" smtClean="0"/>
              <a:t>Increased taxes for British </a:t>
            </a:r>
            <a:r>
              <a:rPr lang="en-US" dirty="0" smtClean="0"/>
              <a:t>citizens and colonists</a:t>
            </a:r>
            <a:endParaRPr lang="en-US" dirty="0" smtClean="0"/>
          </a:p>
          <a:p>
            <a:pPr lvl="1"/>
            <a:r>
              <a:rPr lang="en-US" dirty="0" smtClean="0"/>
              <a:t>Smugglers faced harsh punishments – some became indentured servants</a:t>
            </a:r>
          </a:p>
          <a:p>
            <a:pPr lvl="1"/>
            <a:r>
              <a:rPr lang="en-US" dirty="0" smtClean="0"/>
              <a:t>Increase of British military in America post 7 Years’ War – prevent Native American rebellions – Pontiac’s and Proclamation of 1763</a:t>
            </a:r>
            <a:endParaRPr lang="en-US" dirty="0"/>
          </a:p>
          <a:p>
            <a:r>
              <a:rPr lang="en-US" dirty="0" smtClean="0"/>
              <a:t>George Greenville and the Reform Impulse:</a:t>
            </a:r>
          </a:p>
          <a:p>
            <a:pPr lvl="1"/>
            <a:r>
              <a:rPr lang="en-US" dirty="0" smtClean="0"/>
              <a:t>Currency Act (1764): prohibited colonies from using paper money</a:t>
            </a:r>
            <a:endParaRPr lang="en-US" dirty="0"/>
          </a:p>
          <a:p>
            <a:pPr lvl="1"/>
            <a:r>
              <a:rPr lang="en-US" dirty="0" smtClean="0"/>
              <a:t>The Sugar Act (1764): increased tax that replaced the Molasses Act</a:t>
            </a:r>
          </a:p>
          <a:p>
            <a:pPr lvl="2"/>
            <a:r>
              <a:rPr lang="en-US" dirty="0" smtClean="0"/>
              <a:t>Many colonists got around it by………..</a:t>
            </a:r>
          </a:p>
          <a:p>
            <a:pPr lvl="3"/>
            <a:r>
              <a:rPr lang="en-US" dirty="0" smtClean="0"/>
              <a:t>SMUGGLING!</a:t>
            </a:r>
          </a:p>
          <a:p>
            <a:pPr lvl="1"/>
            <a:r>
              <a:rPr lang="en-US" dirty="0" smtClean="0"/>
              <a:t>The End of Salutary Neglect:</a:t>
            </a:r>
          </a:p>
          <a:p>
            <a:pPr lvl="2"/>
            <a:r>
              <a:rPr lang="en-US" dirty="0" smtClean="0"/>
              <a:t>Ended in 1763</a:t>
            </a:r>
          </a:p>
          <a:p>
            <a:pPr lvl="2"/>
            <a:r>
              <a:rPr lang="en-US" dirty="0" smtClean="0"/>
              <a:t>Smugglers would be tried in vice-</a:t>
            </a:r>
            <a:r>
              <a:rPr lang="en-US" dirty="0" err="1" smtClean="0"/>
              <a:t>admirality</a:t>
            </a:r>
            <a:r>
              <a:rPr lang="en-US" dirty="0" smtClean="0"/>
              <a:t> courts; guilty until proven innocent</a:t>
            </a:r>
          </a:p>
          <a:p>
            <a:pPr lvl="2"/>
            <a:r>
              <a:rPr lang="en-US" dirty="0" smtClean="0"/>
              <a:t>Many colonists resisted the increase in British control</a:t>
            </a:r>
            <a:endParaRPr lang="en-US" dirty="0"/>
          </a:p>
          <a:p>
            <a:pPr lvl="1"/>
            <a:r>
              <a:rPr lang="en-US" dirty="0" smtClean="0"/>
              <a:t>An Open Challenge: The Stamp Act (1765):</a:t>
            </a:r>
          </a:p>
          <a:p>
            <a:pPr lvl="2"/>
            <a:r>
              <a:rPr lang="en-US" dirty="0" smtClean="0"/>
              <a:t>Tax on 50 commonly used goods, affected most colonists</a:t>
            </a:r>
          </a:p>
          <a:p>
            <a:pPr lvl="3"/>
            <a:r>
              <a:rPr lang="en-US" dirty="0" smtClean="0"/>
              <a:t>Violators would be tried in vice-</a:t>
            </a:r>
            <a:r>
              <a:rPr lang="en-US" dirty="0" err="1" smtClean="0"/>
              <a:t>admirality</a:t>
            </a:r>
            <a:r>
              <a:rPr lang="en-US" dirty="0" smtClean="0"/>
              <a:t> courts</a:t>
            </a:r>
          </a:p>
          <a:p>
            <a:pPr lvl="2"/>
            <a:r>
              <a:rPr lang="en-US" dirty="0" smtClean="0"/>
              <a:t>Quartering Act – colonists were required to feed and house British troops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543800" cy="914400"/>
          </a:xfrm>
        </p:spPr>
        <p:txBody>
          <a:bodyPr/>
          <a:lstStyle/>
          <a:p>
            <a:pPr algn="ctr"/>
            <a:r>
              <a:rPr lang="en-US" dirty="0" smtClean="0"/>
              <a:t>An Empire Transformed</a:t>
            </a:r>
            <a:endParaRPr lang="en-US" dirty="0"/>
          </a:p>
        </p:txBody>
      </p:sp>
      <p:pic>
        <p:nvPicPr>
          <p:cNvPr id="1026" name="Picture 2" descr="File:O! the fatal St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eorge Grenvil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0" y="-1"/>
            <a:ext cx="2614066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Formal Protests and the Politics of the Crowd:</a:t>
            </a:r>
          </a:p>
          <a:p>
            <a:pPr lvl="1"/>
            <a:r>
              <a:rPr lang="en-US" dirty="0" smtClean="0"/>
              <a:t>House of Burgesses protested the Stamp Act – Patrick Henry </a:t>
            </a:r>
          </a:p>
          <a:p>
            <a:pPr lvl="1"/>
            <a:r>
              <a:rPr lang="en-US" dirty="0" smtClean="0"/>
              <a:t>The Stamp Act Congress:</a:t>
            </a:r>
          </a:p>
          <a:p>
            <a:pPr lvl="2"/>
            <a:r>
              <a:rPr lang="en-US" dirty="0" smtClean="0"/>
              <a:t>Met to protest the Stamp Act</a:t>
            </a:r>
          </a:p>
          <a:p>
            <a:pPr lvl="2"/>
            <a:r>
              <a:rPr lang="en-US" dirty="0" smtClean="0"/>
              <a:t>Believed only colonial representatives could tax the colonists NOT Parliament</a:t>
            </a:r>
          </a:p>
          <a:p>
            <a:pPr lvl="2"/>
            <a:r>
              <a:rPr lang="en-US" dirty="0" smtClean="0"/>
              <a:t>Sons of Liberty – protested the Act, attacked royal officials, boycotted British goods, tarring and feathering</a:t>
            </a:r>
          </a:p>
          <a:p>
            <a:pPr lvl="1"/>
            <a:r>
              <a:rPr lang="en-US" dirty="0" smtClean="0"/>
              <a:t>The Motives of the Crowd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Large protests led to many British officials resigning their positions</a:t>
            </a:r>
          </a:p>
          <a:p>
            <a:r>
              <a:rPr lang="en-US" dirty="0" smtClean="0"/>
              <a:t>The Ideological Roots of Resistance:</a:t>
            </a:r>
          </a:p>
          <a:p>
            <a:pPr lvl="1"/>
            <a:r>
              <a:rPr lang="en-US" dirty="0" smtClean="0"/>
              <a:t>Justification for Colonial Resistance:</a:t>
            </a:r>
          </a:p>
          <a:p>
            <a:pPr marL="1092708" lvl="2" indent="-342900">
              <a:buFont typeface="+mj-lt"/>
              <a:buAutoNum type="arabicPeriod"/>
            </a:pPr>
            <a:r>
              <a:rPr lang="en-US" dirty="0" smtClean="0"/>
              <a:t>English Common Law – argued that as subjects of the British Monarchy, colonists deserved certain rights</a:t>
            </a:r>
          </a:p>
          <a:p>
            <a:pPr marL="1092708" lvl="2" indent="-342900">
              <a:buFont typeface="+mj-lt"/>
              <a:buAutoNum type="arabicPeriod"/>
            </a:pPr>
            <a:r>
              <a:rPr lang="en-US" dirty="0" smtClean="0"/>
              <a:t>Enlightenment – ideas such as “natural rights,” and “separation of powers”</a:t>
            </a:r>
          </a:p>
          <a:p>
            <a:pPr marL="1092708" lvl="2" indent="-342900">
              <a:buFont typeface="+mj-lt"/>
              <a:buAutoNum type="arabicPeriod"/>
            </a:pPr>
            <a:r>
              <a:rPr lang="en-US" dirty="0" smtClean="0"/>
              <a:t>Whigs in Parliament were favorable to colonists</a:t>
            </a:r>
            <a:endParaRPr lang="en-US" dirty="0"/>
          </a:p>
          <a:p>
            <a:pPr lvl="1"/>
            <a:r>
              <a:rPr lang="en-US" dirty="0" smtClean="0"/>
              <a:t>Many of these ideas spread rapidly in newspapers and pamphlets (Print Revolution from chapter 4)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The Dynamics of Rebellion (1765 – 1770)</a:t>
            </a:r>
            <a:endParaRPr lang="en-US" sz="4000" dirty="0"/>
          </a:p>
        </p:txBody>
      </p:sp>
      <p:pic>
        <p:nvPicPr>
          <p:cNvPr id="2050" name="Picture 2" descr="File:Federal Hall, N.Y. 1789 ppmsca.15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981200" cy="26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Sons of Liber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620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Philip Dawe (attributed), The Bostonians Paying the Excise-man, or Tarring and Feathering (177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111"/>
            <a:ext cx="43719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Another Kind of Freedom:</a:t>
            </a:r>
          </a:p>
          <a:p>
            <a:pPr lvl="1"/>
            <a:r>
              <a:rPr lang="en-US" dirty="0" smtClean="0"/>
              <a:t>Many colonists compared themselves to slaves since they did not give consent to British laws</a:t>
            </a:r>
          </a:p>
          <a:p>
            <a:pPr lvl="2"/>
            <a:r>
              <a:rPr lang="en-US" dirty="0" smtClean="0"/>
              <a:t>A few colonists challenged slavery (Franklin, James Otis)</a:t>
            </a:r>
            <a:endParaRPr lang="en-US" dirty="0"/>
          </a:p>
          <a:p>
            <a:r>
              <a:rPr lang="en-US" dirty="0" smtClean="0"/>
              <a:t>Parliament and Patriots Square Off Again:</a:t>
            </a:r>
          </a:p>
          <a:p>
            <a:pPr lvl="1"/>
            <a:r>
              <a:rPr lang="en-US" dirty="0" smtClean="0"/>
              <a:t>Britain repealed the Stamp Act in 1766, passed the </a:t>
            </a:r>
            <a:r>
              <a:rPr lang="en-US" u="sng" dirty="0" smtClean="0"/>
              <a:t>Declaratory Act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Parliament could pass any law in the future</a:t>
            </a:r>
          </a:p>
          <a:p>
            <a:pPr lvl="1"/>
            <a:r>
              <a:rPr lang="en-US" dirty="0" smtClean="0"/>
              <a:t>Charles Townshend Steps In:</a:t>
            </a:r>
          </a:p>
          <a:p>
            <a:pPr lvl="2"/>
            <a:r>
              <a:rPr lang="en-US" dirty="0" smtClean="0"/>
              <a:t>Townshend was not sympathetic to the colonists</a:t>
            </a:r>
          </a:p>
          <a:p>
            <a:pPr lvl="2"/>
            <a:r>
              <a:rPr lang="en-US" dirty="0" smtClean="0"/>
              <a:t>Townshend Acts:</a:t>
            </a:r>
          </a:p>
          <a:p>
            <a:pPr lvl="3"/>
            <a:r>
              <a:rPr lang="en-US" dirty="0" smtClean="0"/>
              <a:t>Tax on paper, paint, glass, and tea</a:t>
            </a:r>
          </a:p>
          <a:p>
            <a:pPr lvl="3"/>
            <a:r>
              <a:rPr lang="en-US" dirty="0" smtClean="0"/>
              <a:t>Taxes would pay salaries of imperial officials</a:t>
            </a:r>
          </a:p>
          <a:p>
            <a:pPr lvl="3"/>
            <a:r>
              <a:rPr lang="en-US" dirty="0" smtClean="0"/>
              <a:t>Colonists resisted these taxes as well….</a:t>
            </a:r>
            <a:endParaRPr lang="en-US" dirty="0"/>
          </a:p>
          <a:p>
            <a:pPr lvl="1"/>
            <a:r>
              <a:rPr lang="en-US" dirty="0" smtClean="0"/>
              <a:t>A Second Boycott and the Daughters of Liberty:</a:t>
            </a:r>
          </a:p>
          <a:p>
            <a:pPr lvl="2"/>
            <a:r>
              <a:rPr lang="en-US" dirty="0" smtClean="0"/>
              <a:t>Nonimportation agreements – refusing to buy British goods</a:t>
            </a:r>
          </a:p>
          <a:p>
            <a:pPr lvl="2"/>
            <a:r>
              <a:rPr lang="en-US" dirty="0" smtClean="0"/>
              <a:t>Women played a large role – homespun clothing</a:t>
            </a:r>
          </a:p>
          <a:p>
            <a:pPr lvl="2"/>
            <a:r>
              <a:rPr lang="en-US" dirty="0" smtClean="0"/>
              <a:t>Ben Franklin advocated returning to pre-1763 policies</a:t>
            </a:r>
          </a:p>
          <a:p>
            <a:pPr lvl="1"/>
            <a:r>
              <a:rPr lang="en-US" dirty="0" smtClean="0"/>
              <a:t>Troops to Boston:</a:t>
            </a:r>
          </a:p>
          <a:p>
            <a:pPr lvl="2"/>
            <a:r>
              <a:rPr lang="en-US" dirty="0" smtClean="0"/>
              <a:t>Both the colonists and British dug-in with their beliefs</a:t>
            </a:r>
          </a:p>
          <a:p>
            <a:pPr lvl="2"/>
            <a:r>
              <a:rPr lang="en-US" dirty="0" smtClean="0"/>
              <a:t>British troops were sent to Boston  (hotbed of resistance)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The Dynamics of Rebellion (1765 – 1770) (Continued)</a:t>
            </a:r>
            <a:endParaRPr lang="en-US" sz="4000" dirty="0"/>
          </a:p>
        </p:txBody>
      </p:sp>
      <p:pic>
        <p:nvPicPr>
          <p:cNvPr id="3074" name="Picture 2" descr="File:CharlesTownsh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29" y="-20782"/>
            <a:ext cx="3566171" cy="428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of the West:</a:t>
            </a:r>
          </a:p>
          <a:p>
            <a:pPr lvl="1"/>
            <a:r>
              <a:rPr lang="en-US" dirty="0" smtClean="0"/>
              <a:t>Many colonists favored westward expansion (land speculators, traders, squatters)</a:t>
            </a:r>
          </a:p>
          <a:p>
            <a:pPr lvl="1"/>
            <a:r>
              <a:rPr lang="en-US" dirty="0" smtClean="0"/>
              <a:t>Britain began to view the Proclamation Line as permanent</a:t>
            </a:r>
            <a:endParaRPr lang="en-US" dirty="0"/>
          </a:p>
          <a:p>
            <a:r>
              <a:rPr lang="en-US" dirty="0" smtClean="0"/>
              <a:t>Parliament Wavers:</a:t>
            </a:r>
          </a:p>
          <a:p>
            <a:pPr lvl="1"/>
            <a:r>
              <a:rPr lang="en-US" dirty="0" smtClean="0"/>
              <a:t>Prime Minister Lord North convinced Parliament to repeal the Townshend Acts (tax on tea remained)</a:t>
            </a:r>
          </a:p>
          <a:p>
            <a:pPr lvl="1"/>
            <a:r>
              <a:rPr lang="en-US" dirty="0" smtClean="0"/>
              <a:t>The Boston Massacre:</a:t>
            </a:r>
          </a:p>
          <a:p>
            <a:pPr lvl="2"/>
            <a:r>
              <a:rPr lang="en-US" dirty="0" smtClean="0"/>
              <a:t>British soldiers in Boston worked jobs that colonists wanted</a:t>
            </a:r>
          </a:p>
          <a:p>
            <a:pPr lvl="2"/>
            <a:r>
              <a:rPr lang="en-US" dirty="0" smtClean="0"/>
              <a:t>March 5</a:t>
            </a:r>
            <a:r>
              <a:rPr lang="en-US" dirty="0" smtClean="0"/>
              <a:t>, </a:t>
            </a:r>
            <a:r>
              <a:rPr lang="en-US" dirty="0" smtClean="0"/>
              <a:t>1770 – conflict in which Boston troops killed 4 colonists</a:t>
            </a:r>
          </a:p>
          <a:p>
            <a:pPr lvl="2"/>
            <a:r>
              <a:rPr lang="en-US" dirty="0" smtClean="0"/>
              <a:t>Colonists used this as propaganda to spread their message</a:t>
            </a:r>
            <a:endParaRPr lang="en-US" dirty="0"/>
          </a:p>
          <a:p>
            <a:pPr lvl="1"/>
            <a:r>
              <a:rPr lang="en-US" dirty="0" smtClean="0"/>
              <a:t>Sovereignty Debated:</a:t>
            </a:r>
          </a:p>
          <a:p>
            <a:pPr lvl="2"/>
            <a:r>
              <a:rPr lang="en-US" dirty="0" smtClean="0"/>
              <a:t>Most colonists were loyal and DID NOT WANT INDEPENDENCE</a:t>
            </a:r>
          </a:p>
          <a:p>
            <a:pPr lvl="2"/>
            <a:r>
              <a:rPr lang="en-US" dirty="0" smtClean="0"/>
              <a:t>Rather, they wanted to go back to the days of SALUTARY NEGLECT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The Dynamics of Rebellion (1765 – 1770) (Continued)</a:t>
            </a:r>
            <a:endParaRPr lang="en-US" sz="4000" dirty="0"/>
          </a:p>
        </p:txBody>
      </p:sp>
      <p:pic>
        <p:nvPicPr>
          <p:cNvPr id="4098" name="Picture 2" descr="File:Boston Massacre high-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3429000" cy="40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 Compromise Repudiated:</a:t>
            </a:r>
          </a:p>
          <a:p>
            <a:pPr lvl="1"/>
            <a:r>
              <a:rPr lang="en-US" u="sng" dirty="0" smtClean="0"/>
              <a:t>Committees of Correspondence</a:t>
            </a:r>
            <a:r>
              <a:rPr lang="en-US" dirty="0" smtClean="0"/>
              <a:t> – assemblies that were created for colonial leaders to communicate with one another. Another form of colonial unity</a:t>
            </a:r>
            <a:endParaRPr lang="en-US" u="sng" dirty="0"/>
          </a:p>
          <a:p>
            <a:pPr lvl="1"/>
            <a:r>
              <a:rPr lang="en-US" dirty="0" smtClean="0"/>
              <a:t>The East India Company and the Tea Act:</a:t>
            </a:r>
          </a:p>
          <a:p>
            <a:pPr lvl="2"/>
            <a:r>
              <a:rPr lang="en-US" dirty="0" smtClean="0"/>
              <a:t>Tea Act (1773) bailed out the East India Company by creating a tax; even though the tea was cheaper than smuggled tea, the colonists were still against it….. Why?</a:t>
            </a:r>
          </a:p>
          <a:p>
            <a:pPr lvl="1"/>
            <a:r>
              <a:rPr lang="en-US" dirty="0" smtClean="0"/>
              <a:t>The Tea Party and the Coercive Act:</a:t>
            </a:r>
          </a:p>
          <a:p>
            <a:pPr lvl="2"/>
            <a:r>
              <a:rPr lang="en-US" dirty="0" smtClean="0"/>
              <a:t>Led by the Sons of Liberty, 342 chests of tea were dumped into the Boston Harbor</a:t>
            </a:r>
          </a:p>
          <a:p>
            <a:pPr lvl="2"/>
            <a:r>
              <a:rPr lang="en-US" dirty="0" smtClean="0"/>
              <a:t>In response, Britain passed the Coercive (Intolerable) Acts:</a:t>
            </a:r>
          </a:p>
          <a:p>
            <a:pPr lvl="3"/>
            <a:r>
              <a:rPr lang="en-US" dirty="0" smtClean="0"/>
              <a:t>Massachusetts must pay for the tea, port of Boston was closed, MA charter was voided, and town hall meetings were outlawed</a:t>
            </a:r>
            <a:endParaRPr lang="en-US" dirty="0"/>
          </a:p>
          <a:p>
            <a:pPr lvl="1"/>
            <a:r>
              <a:rPr lang="en-US" dirty="0" smtClean="0"/>
              <a:t>The Continental Congress Responds:</a:t>
            </a:r>
          </a:p>
          <a:p>
            <a:pPr lvl="2"/>
            <a:r>
              <a:rPr lang="en-US" dirty="0" smtClean="0"/>
              <a:t>Formed in response to the Coercive Acts</a:t>
            </a:r>
          </a:p>
          <a:p>
            <a:pPr lvl="2"/>
            <a:r>
              <a:rPr lang="en-US" dirty="0" smtClean="0"/>
              <a:t>12 colonies (not GA) sent representatives to have grievances redressed and favored a boycott</a:t>
            </a:r>
          </a:p>
          <a:p>
            <a:pPr lvl="2"/>
            <a:r>
              <a:rPr lang="en-US" dirty="0" smtClean="0"/>
              <a:t>Most did NOT WANT INDEPENDENCE, rather the days of Salutary Neglect</a:t>
            </a:r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The Road to Independence (1771 – 1776)</a:t>
            </a:r>
            <a:endParaRPr lang="en-US" sz="4000" dirty="0"/>
          </a:p>
        </p:txBody>
      </p:sp>
      <p:pic>
        <p:nvPicPr>
          <p:cNvPr id="5122" name="Picture 2" descr="File:Boston tea 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20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Continental Association:</a:t>
            </a:r>
          </a:p>
          <a:p>
            <a:pPr lvl="1"/>
            <a:r>
              <a:rPr lang="en-US" sz="2400" dirty="0" smtClean="0"/>
              <a:t>Encouraged a third boycott against British goods</a:t>
            </a:r>
            <a:endParaRPr lang="en-US" sz="2400" dirty="0"/>
          </a:p>
          <a:p>
            <a:r>
              <a:rPr lang="en-US" sz="2800" dirty="0" smtClean="0"/>
              <a:t>Southern Planters Fear Dependency:</a:t>
            </a:r>
          </a:p>
          <a:p>
            <a:pPr lvl="1"/>
            <a:r>
              <a:rPr lang="en-US" sz="2400" dirty="0" smtClean="0"/>
              <a:t>Many VA farmers were in debt to British merchants</a:t>
            </a:r>
          </a:p>
          <a:p>
            <a:pPr lvl="2"/>
            <a:r>
              <a:rPr lang="en-US" sz="2000" dirty="0" smtClean="0"/>
              <a:t>VA feared that Britain could punish them like MA</a:t>
            </a:r>
            <a:endParaRPr lang="en-US" sz="2000" dirty="0"/>
          </a:p>
          <a:p>
            <a:r>
              <a:rPr lang="en-US" sz="2800" dirty="0" smtClean="0"/>
              <a:t>Loyalists and Neutrals:</a:t>
            </a:r>
          </a:p>
          <a:p>
            <a:pPr lvl="1"/>
            <a:r>
              <a:rPr lang="en-US" sz="2400" dirty="0" smtClean="0"/>
              <a:t>Some Patriot leaders (Sam Adams) were accused of serving their own interests</a:t>
            </a:r>
            <a:endParaRPr lang="en-US" sz="2400" dirty="0" smtClean="0"/>
          </a:p>
          <a:p>
            <a:pPr lvl="1"/>
            <a:r>
              <a:rPr lang="en-US" sz="2400" dirty="0" smtClean="0"/>
              <a:t>Loyalists (those loyal to Britain) numbered around 20 percent</a:t>
            </a:r>
            <a:endParaRPr lang="en-US" sz="2400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000" dirty="0" smtClean="0"/>
              <a:t>The Road to Independence (1771 – 1776)</a:t>
            </a:r>
            <a:endParaRPr lang="en-US" sz="4000" dirty="0"/>
          </a:p>
        </p:txBody>
      </p:sp>
      <p:pic>
        <p:nvPicPr>
          <p:cNvPr id="6146" name="Picture 2" descr="File:J S Copley - Samuel 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089564" cy="39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Armed Resistance in MA:</a:t>
            </a:r>
          </a:p>
          <a:p>
            <a:pPr lvl="1"/>
            <a:r>
              <a:rPr lang="en-US" sz="2400" b="1" dirty="0" smtClean="0"/>
              <a:t>Minutemen</a:t>
            </a:r>
            <a:r>
              <a:rPr lang="en-US" sz="2400" dirty="0" smtClean="0"/>
              <a:t> – Patriots that would warn of conflict with the British</a:t>
            </a:r>
          </a:p>
          <a:p>
            <a:pPr lvl="1"/>
            <a:r>
              <a:rPr lang="en-US" sz="2400" dirty="0" smtClean="0"/>
              <a:t>Lexington and Concord (1775)</a:t>
            </a:r>
          </a:p>
          <a:p>
            <a:pPr lvl="2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battles against the British, “shot heard around the world”</a:t>
            </a:r>
            <a:endParaRPr lang="en-US" sz="2000" dirty="0"/>
          </a:p>
          <a:p>
            <a:r>
              <a:rPr lang="en-US" sz="2800" dirty="0" smtClean="0"/>
              <a:t>The Second Continental Congress Organizes for War: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C.C. – met in May 1775, appointed George Washington as head of the colonial army</a:t>
            </a:r>
          </a:p>
          <a:p>
            <a:pPr lvl="1"/>
            <a:r>
              <a:rPr lang="en-US" sz="2400" dirty="0" smtClean="0"/>
              <a:t>Congress Versus King George:</a:t>
            </a:r>
          </a:p>
          <a:p>
            <a:pPr lvl="2"/>
            <a:r>
              <a:rPr lang="en-US" sz="2000" dirty="0" smtClean="0"/>
              <a:t>Olive Branch Petition was rejected by KG3, deemed the colonies to be in a state of rebellion</a:t>
            </a:r>
            <a:endParaRPr lang="en-US" sz="2000" dirty="0" smtClean="0"/>
          </a:p>
          <a:p>
            <a:pPr lvl="1"/>
            <a:r>
              <a:rPr lang="en-US" sz="2400" dirty="0" smtClean="0"/>
              <a:t>Fighting in the South:</a:t>
            </a:r>
          </a:p>
          <a:p>
            <a:pPr lvl="2"/>
            <a:r>
              <a:rPr lang="en-US" sz="2000" dirty="0" smtClean="0"/>
              <a:t>Britain promised to free slaves that were loyalists; angered many slave owners and strengthened the Patriot cause in the South</a:t>
            </a:r>
          </a:p>
          <a:p>
            <a:pPr lvl="1"/>
            <a:r>
              <a:rPr lang="en-US" sz="2400" dirty="0" smtClean="0"/>
              <a:t>Occupying Kentucky:</a:t>
            </a:r>
          </a:p>
          <a:p>
            <a:pPr lvl="2"/>
            <a:r>
              <a:rPr lang="en-US" sz="2000" dirty="0" smtClean="0"/>
              <a:t>Daniel Boone occupied newly independent areas of KY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4800" dirty="0" smtClean="0"/>
              <a:t>Violence </a:t>
            </a:r>
            <a:r>
              <a:rPr lang="en-US" sz="4800" dirty="0" smtClean="0"/>
              <a:t>East and West</a:t>
            </a:r>
            <a:endParaRPr lang="en-US" sz="4800" dirty="0"/>
          </a:p>
        </p:txBody>
      </p:sp>
      <p:pic>
        <p:nvPicPr>
          <p:cNvPr id="7170" name="Picture 2" descr="File:Concord Expedition and Patriot Messe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1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***Thomas Paine’s </a:t>
            </a:r>
            <a:r>
              <a:rPr lang="en-US" sz="2800" i="1" dirty="0" smtClean="0"/>
              <a:t>Common Sense</a:t>
            </a:r>
            <a:r>
              <a:rPr lang="en-US" sz="2800" dirty="0" smtClean="0"/>
              <a:t>:***</a:t>
            </a:r>
            <a:endParaRPr lang="en-US" sz="2800" dirty="0" smtClean="0"/>
          </a:p>
          <a:p>
            <a:pPr lvl="1"/>
            <a:r>
              <a:rPr lang="en-US" sz="2400" dirty="0" smtClean="0"/>
              <a:t>Written in January 1776</a:t>
            </a:r>
          </a:p>
          <a:p>
            <a:pPr lvl="1"/>
            <a:r>
              <a:rPr lang="en-US" sz="2400" dirty="0" smtClean="0"/>
              <a:t>Accused KG3 of several wrongdoings</a:t>
            </a:r>
          </a:p>
          <a:p>
            <a:pPr lvl="1"/>
            <a:r>
              <a:rPr lang="en-US" sz="2400" dirty="0" smtClean="0"/>
              <a:t>Urged America to declare independence</a:t>
            </a:r>
          </a:p>
          <a:p>
            <a:pPr lvl="2"/>
            <a:r>
              <a:rPr lang="en-US" sz="2000" dirty="0" smtClean="0"/>
              <a:t>“A government of our own is our natural right, ‘tis time to part.”</a:t>
            </a:r>
          </a:p>
          <a:p>
            <a:pPr lvl="1"/>
            <a:r>
              <a:rPr lang="en-US" sz="2400" dirty="0" smtClean="0"/>
              <a:t>This is specifically mentioned in the new curriculum</a:t>
            </a:r>
          </a:p>
          <a:p>
            <a:pPr lvl="1"/>
            <a:r>
              <a:rPr lang="en-US" sz="2400" dirty="0" smtClean="0"/>
              <a:t>Check out my video in the description</a:t>
            </a:r>
          </a:p>
          <a:p>
            <a:r>
              <a:rPr lang="en-US" sz="2800" dirty="0" smtClean="0"/>
              <a:t>Independence Declared:</a:t>
            </a:r>
          </a:p>
          <a:p>
            <a:pPr lvl="1"/>
            <a:r>
              <a:rPr lang="en-US" sz="2400" dirty="0" smtClean="0"/>
              <a:t>Declaration of Independence – inspired by </a:t>
            </a:r>
            <a:r>
              <a:rPr lang="en-US" sz="2400" i="1" dirty="0" smtClean="0"/>
              <a:t>Common Sense </a:t>
            </a:r>
            <a:r>
              <a:rPr lang="en-US" sz="2400" dirty="0" smtClean="0"/>
              <a:t>and the Enlightenment</a:t>
            </a:r>
          </a:p>
          <a:p>
            <a:pPr lvl="1"/>
            <a:r>
              <a:rPr lang="en-US" sz="2400" dirty="0" smtClean="0"/>
              <a:t>Jefferson and other writers wrote about </a:t>
            </a:r>
            <a:r>
              <a:rPr lang="en-US" sz="2400" b="1" dirty="0" smtClean="0"/>
              <a:t>popular sovereignty</a:t>
            </a:r>
            <a:r>
              <a:rPr lang="en-US" sz="2400" dirty="0" smtClean="0"/>
              <a:t> – the power rests with the people, not the government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4800" dirty="0" smtClean="0"/>
              <a:t>Violence </a:t>
            </a:r>
            <a:r>
              <a:rPr lang="en-US" sz="4800" dirty="0" smtClean="0"/>
              <a:t>East and West Cont.</a:t>
            </a:r>
            <a:endParaRPr lang="en-US" sz="4800" dirty="0"/>
          </a:p>
        </p:txBody>
      </p:sp>
      <p:pic>
        <p:nvPicPr>
          <p:cNvPr id="8194" name="Picture 2" descr="File:Thomas Paine re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926"/>
            <a:ext cx="2660073" cy="28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11530</TotalTime>
  <Words>1214</Words>
  <Application>Microsoft Office PowerPoint</Application>
  <PresentationFormat>On-screen Show (4:3)</PresentationFormat>
  <Paragraphs>136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America’s History, 8th Edition, Chapter 5 Review Video</vt:lpstr>
      <vt:lpstr>An Empire Transformed</vt:lpstr>
      <vt:lpstr>The Dynamics of Rebellion (1765 – 1770)</vt:lpstr>
      <vt:lpstr>The Dynamics of Rebellion (1765 – 1770) (Continued)</vt:lpstr>
      <vt:lpstr>The Dynamics of Rebellion (1765 – 1770) (Continued)</vt:lpstr>
      <vt:lpstr>The Road to Independence (1771 – 1776)</vt:lpstr>
      <vt:lpstr>The Road to Independence (1771 – 1776)</vt:lpstr>
      <vt:lpstr>Violence East and West</vt:lpstr>
      <vt:lpstr>Violence East and West Cont.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502</cp:revision>
  <dcterms:created xsi:type="dcterms:W3CDTF">2013-08-26T14:38:25Z</dcterms:created>
  <dcterms:modified xsi:type="dcterms:W3CDTF">2014-09-06T22:13:53Z</dcterms:modified>
</cp:coreProperties>
</file>