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13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D1D30-5272-41D7-BF71-00AFC73D9225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2D738-EB8F-45C6-8123-B27B74FDA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7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EDF18F2-0992-4D86-8F4D-CE61AB4BF035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3" y="12954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/>
              <a:t>America’s History</a:t>
            </a:r>
            <a:r>
              <a:rPr lang="en-US" sz="4800" dirty="0" smtClean="0"/>
              <a:t>, 8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Edition,</a:t>
            </a:r>
            <a:r>
              <a:rPr lang="en-US" sz="4800" i="1" dirty="0" smtClean="0"/>
              <a:t> </a:t>
            </a:r>
            <a:r>
              <a:rPr lang="en-US" sz="4800" dirty="0" smtClean="0"/>
              <a:t>Chapter 7 Review Video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038600"/>
            <a:ext cx="7696200" cy="838199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Hammering Out a Federal Republic (1787 – 1820) 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/>
                </a:solidFill>
              </a:rPr>
              <a:t>www.Apushreview.com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4648200"/>
            <a:ext cx="4038600" cy="2182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out the description for videos that match up with the new curriculum.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Quick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Hamilton’s Financial Plan – BUS</a:t>
            </a:r>
          </a:p>
          <a:p>
            <a:r>
              <a:rPr lang="en-US" dirty="0" err="1" smtClean="0"/>
              <a:t>Jeffersonians</a:t>
            </a:r>
            <a:r>
              <a:rPr lang="en-US" dirty="0" smtClean="0"/>
              <a:t>/Federalists – supporters</a:t>
            </a:r>
          </a:p>
          <a:p>
            <a:r>
              <a:rPr lang="en-US" dirty="0" smtClean="0"/>
              <a:t>French Revolution</a:t>
            </a:r>
          </a:p>
          <a:p>
            <a:r>
              <a:rPr lang="en-US" dirty="0" smtClean="0"/>
              <a:t>Neutrality Proclamation</a:t>
            </a:r>
          </a:p>
          <a:p>
            <a:r>
              <a:rPr lang="en-US" dirty="0" smtClean="0"/>
              <a:t>Whiskey Rebellion</a:t>
            </a:r>
          </a:p>
          <a:p>
            <a:r>
              <a:rPr lang="en-US" dirty="0" smtClean="0"/>
              <a:t>Haitian Revolution – scared slave owners</a:t>
            </a:r>
          </a:p>
          <a:p>
            <a:r>
              <a:rPr lang="en-US" i="1" dirty="0" smtClean="0"/>
              <a:t>XYZ</a:t>
            </a:r>
            <a:r>
              <a:rPr lang="en-US" dirty="0" smtClean="0"/>
              <a:t> Affair </a:t>
            </a:r>
          </a:p>
          <a:p>
            <a:r>
              <a:rPr lang="en-US" dirty="0" smtClean="0"/>
              <a:t>The “Revolution of 1800”</a:t>
            </a:r>
          </a:p>
          <a:p>
            <a:r>
              <a:rPr lang="en-US" dirty="0" smtClean="0"/>
              <a:t>John Marshall Court Cases – </a:t>
            </a:r>
            <a:r>
              <a:rPr lang="en-US" i="1" dirty="0" smtClean="0"/>
              <a:t>Marbury, Gibbons, McCulloch, Dartmouth</a:t>
            </a:r>
            <a:endParaRPr lang="en-US" dirty="0" smtClean="0"/>
          </a:p>
          <a:p>
            <a:r>
              <a:rPr lang="en-US" dirty="0" smtClean="0"/>
              <a:t>LA Purchase and Constitutional interpretation</a:t>
            </a:r>
          </a:p>
          <a:p>
            <a:r>
              <a:rPr lang="en-US" dirty="0" smtClean="0"/>
              <a:t>Henry Clay!</a:t>
            </a:r>
          </a:p>
        </p:txBody>
      </p:sp>
    </p:spTree>
    <p:extLst>
      <p:ext uri="{BB962C8B-B14F-4D97-AF65-F5344CB8AC3E}">
        <p14:creationId xmlns:p14="http://schemas.microsoft.com/office/powerpoint/2010/main" val="236917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975" y="1752600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 smtClean="0"/>
              <a:t>Press the “Like” button</a:t>
            </a:r>
            <a:endParaRPr lang="en-US" sz="4400" dirty="0"/>
          </a:p>
          <a:p>
            <a:r>
              <a:rPr lang="en-US" sz="2400" dirty="0"/>
              <a:t>Questions? Comments</a:t>
            </a:r>
            <a:r>
              <a:rPr lang="en-US" sz="2400" dirty="0" smtClean="0"/>
              <a:t>?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 descr="File:Henry C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83088"/>
            <a:ext cx="2895600" cy="349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648200" y="3810000"/>
            <a:ext cx="2590800" cy="1320935"/>
          </a:xfrm>
          <a:prstGeom prst="wedgeRoundRectCallout">
            <a:avLst>
              <a:gd name="adj1" fmla="val 64729"/>
              <a:gd name="adj2" fmla="val 415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Thanks for watching. Good luck!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4800" dirty="0" smtClean="0"/>
              <a:t>The Political Crisis of the 1790s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The Federalists Implement the Constitution</a:t>
            </a:r>
          </a:p>
          <a:p>
            <a:pPr lvl="1"/>
            <a:r>
              <a:rPr lang="en-US" sz="1700" dirty="0" smtClean="0"/>
              <a:t>Devising the new Government: </a:t>
            </a:r>
          </a:p>
          <a:p>
            <a:pPr lvl="2"/>
            <a:r>
              <a:rPr lang="en-US" sz="1700" dirty="0" smtClean="0"/>
              <a:t>Washington’s Cabinet: State – Jefferson, Treasury – Hamilton, War – Knox</a:t>
            </a:r>
          </a:p>
          <a:p>
            <a:pPr lvl="2"/>
            <a:r>
              <a:rPr lang="en-US" sz="1700" dirty="0" smtClean="0"/>
              <a:t>Judiciary Act of 1789 – created the Supreme Court with 6 justices, and lower courts </a:t>
            </a:r>
          </a:p>
          <a:p>
            <a:pPr lvl="1"/>
            <a:r>
              <a:rPr lang="en-US" sz="1700" dirty="0" smtClean="0"/>
              <a:t>The Bill of Rights:</a:t>
            </a:r>
          </a:p>
          <a:p>
            <a:pPr lvl="2"/>
            <a:r>
              <a:rPr lang="en-US" sz="1700" dirty="0" smtClean="0"/>
              <a:t>Safeguard against government power; protection of personal powers </a:t>
            </a:r>
          </a:p>
          <a:p>
            <a:pPr lvl="2"/>
            <a:r>
              <a:rPr lang="en-US" sz="1700" dirty="0" smtClean="0"/>
              <a:t>Added to mollify the Antifederalists to ratify the Constitution</a:t>
            </a:r>
            <a:endParaRPr lang="en-US" sz="1700" dirty="0"/>
          </a:p>
          <a:p>
            <a:r>
              <a:rPr lang="en-US" sz="2600" dirty="0" smtClean="0"/>
              <a:t>Hamilton’s Financial Program</a:t>
            </a:r>
          </a:p>
          <a:p>
            <a:pPr lvl="1"/>
            <a:r>
              <a:rPr lang="en-US" sz="1700" dirty="0" smtClean="0"/>
              <a:t>Public Credit: Redemption and Assumption </a:t>
            </a:r>
          </a:p>
          <a:p>
            <a:pPr lvl="2"/>
            <a:r>
              <a:rPr lang="en-US" sz="1700" dirty="0" smtClean="0"/>
              <a:t>Hamilton advocated buying back all loans plus interest (funding at par)</a:t>
            </a:r>
          </a:p>
          <a:p>
            <a:pPr lvl="2"/>
            <a:r>
              <a:rPr lang="en-US" sz="1700" dirty="0" smtClean="0"/>
              <a:t>Controversial plan – some speculators bought up bonds at cheap prices</a:t>
            </a:r>
          </a:p>
          <a:p>
            <a:pPr lvl="2"/>
            <a:r>
              <a:rPr lang="en-US" sz="1700" dirty="0" smtClean="0"/>
              <a:t>Hamilton proposed assuming all state debts</a:t>
            </a:r>
          </a:p>
          <a:p>
            <a:pPr lvl="2"/>
            <a:r>
              <a:rPr lang="en-US" sz="1700" dirty="0" smtClean="0"/>
              <a:t>Only after D.C. would be located in the South did his plan pass</a:t>
            </a:r>
          </a:p>
          <a:p>
            <a:pPr lvl="2"/>
            <a:r>
              <a:rPr lang="en-US" sz="1700" dirty="0" smtClean="0"/>
              <a:t>Hamilton favored the national debt – thought it was a blessing</a:t>
            </a:r>
            <a:endParaRPr lang="en-US" sz="1700" dirty="0"/>
          </a:p>
          <a:p>
            <a:pPr lvl="1"/>
            <a:r>
              <a:rPr lang="en-US" sz="1700" dirty="0" smtClean="0"/>
              <a:t>Creating a National Bank:</a:t>
            </a:r>
          </a:p>
          <a:p>
            <a:pPr lvl="2"/>
            <a:r>
              <a:rPr lang="en-US" sz="1700" dirty="0" smtClean="0"/>
              <a:t>Bank of the US (BUS) – cornerstone of his financial plan; would provide loans to businesses and help the economy</a:t>
            </a:r>
          </a:p>
          <a:p>
            <a:pPr lvl="2"/>
            <a:r>
              <a:rPr lang="en-US" sz="1700" dirty="0" smtClean="0"/>
              <a:t>Strict v. Loose interpretation</a:t>
            </a:r>
          </a:p>
          <a:p>
            <a:pPr lvl="1"/>
            <a:r>
              <a:rPr lang="en-US" sz="1700" dirty="0" smtClean="0"/>
              <a:t>Raising Revenue Through Tariffs:</a:t>
            </a:r>
          </a:p>
          <a:p>
            <a:pPr lvl="2"/>
            <a:r>
              <a:rPr lang="en-US" sz="1700" dirty="0" smtClean="0"/>
              <a:t>Excise tax – tax on domestic goods</a:t>
            </a:r>
          </a:p>
          <a:p>
            <a:pPr lvl="2"/>
            <a:r>
              <a:rPr lang="en-US" sz="1700" dirty="0" smtClean="0"/>
              <a:t>Tariff – tax on imported goods (revenue for the government)</a:t>
            </a:r>
          </a:p>
          <a:p>
            <a:endParaRPr lang="en-US" dirty="0"/>
          </a:p>
        </p:txBody>
      </p:sp>
      <p:pic>
        <p:nvPicPr>
          <p:cNvPr id="1026" name="Picture 2" descr="File:Alexander Hamilton portrait by John Trumbull 1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257048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Thomas Jefferson by Rembrandt Peale 1805 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69956"/>
            <a:ext cx="2705100" cy="309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FirstBankofUS00 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54" y="228600"/>
            <a:ext cx="694632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54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4800" dirty="0" smtClean="0"/>
              <a:t>The Political Crisis of the 1790s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Jefferson’s Agrarian Vision:</a:t>
            </a:r>
          </a:p>
          <a:p>
            <a:pPr lvl="1"/>
            <a:r>
              <a:rPr lang="en-US" sz="1800" dirty="0" smtClean="0"/>
              <a:t>First party system (Hamiltonians/Federalists and </a:t>
            </a:r>
            <a:r>
              <a:rPr lang="en-US" sz="1800" dirty="0" err="1" smtClean="0"/>
              <a:t>Jeffersonians</a:t>
            </a:r>
            <a:r>
              <a:rPr lang="en-US" sz="1800" dirty="0" smtClean="0"/>
              <a:t>/Republicans)</a:t>
            </a:r>
          </a:p>
          <a:p>
            <a:pPr lvl="1"/>
            <a:r>
              <a:rPr lang="en-US" sz="1800" dirty="0" smtClean="0"/>
              <a:t>Jefferson believed farmers were the backbone of the economy</a:t>
            </a:r>
            <a:endParaRPr lang="en-US" sz="1800" dirty="0"/>
          </a:p>
          <a:p>
            <a:r>
              <a:rPr lang="en-US" sz="2600" dirty="0" smtClean="0"/>
              <a:t>The French Revolution Divides Americans:</a:t>
            </a:r>
          </a:p>
          <a:p>
            <a:pPr lvl="1"/>
            <a:r>
              <a:rPr lang="en-US" sz="1800" dirty="0" smtClean="0"/>
              <a:t>Proclamation Neutrality:</a:t>
            </a:r>
          </a:p>
          <a:p>
            <a:pPr lvl="2"/>
            <a:r>
              <a:rPr lang="en-US" sz="1800" dirty="0" smtClean="0"/>
              <a:t>Washington issued to remain neutral in conflict between Britain and France</a:t>
            </a:r>
            <a:endParaRPr lang="en-US" sz="1800" dirty="0"/>
          </a:p>
          <a:p>
            <a:pPr lvl="1"/>
            <a:r>
              <a:rPr lang="en-US" sz="1800" dirty="0" smtClean="0"/>
              <a:t>Ideological Politics:</a:t>
            </a:r>
          </a:p>
          <a:p>
            <a:pPr lvl="2"/>
            <a:r>
              <a:rPr lang="en-US" sz="1800" dirty="0" smtClean="0"/>
              <a:t>French Revolution – </a:t>
            </a:r>
            <a:r>
              <a:rPr lang="en-US" sz="1800" dirty="0" err="1" smtClean="0"/>
              <a:t>Jeffersonians</a:t>
            </a:r>
            <a:r>
              <a:rPr lang="en-US" sz="1800" dirty="0" smtClean="0"/>
              <a:t> saw it as an extension of the American Revolution</a:t>
            </a:r>
          </a:p>
          <a:p>
            <a:pPr lvl="2"/>
            <a:r>
              <a:rPr lang="en-US" sz="1800" dirty="0" smtClean="0"/>
              <a:t>Whiskey Rebellion – PA farmers rebelled against the excise tax; crushed by the national government</a:t>
            </a:r>
            <a:endParaRPr lang="en-US" sz="1800" dirty="0"/>
          </a:p>
          <a:p>
            <a:pPr lvl="1"/>
            <a:r>
              <a:rPr lang="en-US" sz="1800" dirty="0" smtClean="0"/>
              <a:t>Jay’s Treaty:</a:t>
            </a:r>
          </a:p>
          <a:p>
            <a:pPr lvl="2"/>
            <a:r>
              <a:rPr lang="en-US" sz="1800" dirty="0" smtClean="0"/>
              <a:t>Britain seized American ships, Jay hoped to protect ships</a:t>
            </a:r>
          </a:p>
          <a:p>
            <a:pPr lvl="2"/>
            <a:r>
              <a:rPr lang="en-US" sz="1800" dirty="0" smtClean="0"/>
              <a:t>Treaty did little to fix problems</a:t>
            </a:r>
          </a:p>
          <a:p>
            <a:pPr lvl="1"/>
            <a:r>
              <a:rPr lang="en-US" sz="1800" dirty="0" smtClean="0"/>
              <a:t>The Haitian Revolution:</a:t>
            </a:r>
          </a:p>
          <a:p>
            <a:pPr lvl="2"/>
            <a:r>
              <a:rPr lang="en-US" sz="1800" dirty="0" smtClean="0"/>
              <a:t>Toussaint </a:t>
            </a:r>
            <a:r>
              <a:rPr lang="en-US" sz="1800" dirty="0" err="1" smtClean="0"/>
              <a:t>L’Ouverture</a:t>
            </a:r>
            <a:r>
              <a:rPr lang="en-US" sz="1800" dirty="0" smtClean="0"/>
              <a:t> helped Haiti gain independence</a:t>
            </a:r>
          </a:p>
          <a:p>
            <a:pPr lvl="2"/>
            <a:r>
              <a:rPr lang="en-US" sz="1800" dirty="0" smtClean="0"/>
              <a:t>Many US slaveholders feared the impact of the revolution on their slaves</a:t>
            </a:r>
            <a:endParaRPr lang="en-US" sz="1800" dirty="0"/>
          </a:p>
          <a:p>
            <a:endParaRPr lang="en-US" sz="1700" dirty="0" smtClean="0"/>
          </a:p>
          <a:p>
            <a:endParaRPr lang="en-US" dirty="0"/>
          </a:p>
        </p:txBody>
      </p:sp>
      <p:pic>
        <p:nvPicPr>
          <p:cNvPr id="2050" name="Picture 2" descr="File:Anonymous - Prise de la Bast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00296" cy="348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WhiskeyRebell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1012"/>
            <a:ext cx="6324600" cy="400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4800" dirty="0" smtClean="0"/>
              <a:t>The Political Crisis of the 1790s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Rise of Political Parties:</a:t>
            </a:r>
          </a:p>
          <a:p>
            <a:pPr lvl="1"/>
            <a:r>
              <a:rPr lang="en-US" sz="1800" dirty="0" smtClean="0"/>
              <a:t>Republicans tended to be: </a:t>
            </a:r>
          </a:p>
          <a:p>
            <a:pPr lvl="2"/>
            <a:r>
              <a:rPr lang="en-US" sz="1800" dirty="0" smtClean="0"/>
              <a:t>farmers (west and south), immigrants, and subsistence farmers in the north</a:t>
            </a:r>
          </a:p>
          <a:p>
            <a:pPr lvl="2"/>
            <a:r>
              <a:rPr lang="en-US" sz="1800" dirty="0" smtClean="0"/>
              <a:t>Pro-French ad power to the states</a:t>
            </a:r>
          </a:p>
          <a:p>
            <a:pPr lvl="1"/>
            <a:r>
              <a:rPr lang="en-US" sz="1800" dirty="0" smtClean="0"/>
              <a:t>XYZ Affair – French diplomats demanded a bribe from 3 US ambassadors, war hysteria ensued</a:t>
            </a:r>
          </a:p>
          <a:p>
            <a:pPr lvl="1"/>
            <a:r>
              <a:rPr lang="en-US" sz="1800" dirty="0" smtClean="0"/>
              <a:t>The Naturalization, Alien, and Sedition Acts:</a:t>
            </a:r>
          </a:p>
          <a:p>
            <a:pPr lvl="2"/>
            <a:r>
              <a:rPr lang="en-US" sz="1800" dirty="0" smtClean="0"/>
              <a:t>Meant to silence opposition to Federalists or President Adams</a:t>
            </a:r>
          </a:p>
          <a:p>
            <a:pPr lvl="2"/>
            <a:r>
              <a:rPr lang="en-US" sz="1800" dirty="0" smtClean="0"/>
              <a:t>Naturalization – increased residency requirement from 5 – 14 years</a:t>
            </a:r>
          </a:p>
          <a:p>
            <a:pPr lvl="2"/>
            <a:r>
              <a:rPr lang="en-US" sz="1800" dirty="0" smtClean="0"/>
              <a:t>Alien Act – president could deport foreigners</a:t>
            </a:r>
          </a:p>
          <a:p>
            <a:pPr lvl="2"/>
            <a:r>
              <a:rPr lang="en-US" sz="1800" dirty="0" smtClean="0"/>
              <a:t>Sedition Act – illegal to criticize the government </a:t>
            </a:r>
            <a:endParaRPr lang="en-US" sz="1800" dirty="0"/>
          </a:p>
          <a:p>
            <a:pPr lvl="2"/>
            <a:r>
              <a:rPr lang="en-US" sz="1800" dirty="0" smtClean="0"/>
              <a:t>VA and KY Resolutions – urged states to nullify the Alien and Sedition Acts (Compact Theory)</a:t>
            </a:r>
          </a:p>
          <a:p>
            <a:pPr lvl="1"/>
            <a:r>
              <a:rPr lang="en-US" sz="1800" dirty="0" smtClean="0"/>
              <a:t>The “Revolution of 1800”</a:t>
            </a:r>
            <a:endParaRPr lang="en-US" sz="1800" dirty="0"/>
          </a:p>
          <a:p>
            <a:pPr lvl="2"/>
            <a:r>
              <a:rPr lang="en-US" sz="1800" dirty="0" smtClean="0"/>
              <a:t>Jefferson becomes President, peaceful transition of power between political parties</a:t>
            </a:r>
          </a:p>
          <a:p>
            <a:pPr lvl="2"/>
            <a:r>
              <a:rPr lang="en-US" sz="1800" dirty="0" smtClean="0"/>
              <a:t>“We are all Republicans, we are all Federalists”</a:t>
            </a:r>
          </a:p>
          <a:p>
            <a:endParaRPr lang="en-US" sz="2600" dirty="0" smtClean="0"/>
          </a:p>
          <a:p>
            <a:pPr lvl="1"/>
            <a:endParaRPr lang="en-US" sz="18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1800" dirty="0"/>
          </a:p>
          <a:p>
            <a:endParaRPr lang="en-US" sz="1700" dirty="0" smtClean="0"/>
          </a:p>
          <a:p>
            <a:endParaRPr lang="en-US" dirty="0"/>
          </a:p>
        </p:txBody>
      </p:sp>
      <p:pic>
        <p:nvPicPr>
          <p:cNvPr id="3074" name="Picture 2" descr="File:Property protected à la franço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60419"/>
            <a:ext cx="5486400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James Mad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505200" cy="42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ile:Thomas Jefferson by Rembrandt Peale 1805 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3657600" cy="418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3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4800" dirty="0" smtClean="0"/>
              <a:t>A Republican Empire Is Born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Sham Treaties and Indian Lands:</a:t>
            </a:r>
          </a:p>
          <a:p>
            <a:pPr lvl="1"/>
            <a:r>
              <a:rPr lang="en-US" sz="1800" dirty="0" smtClean="0"/>
              <a:t>After the Rev. War, Natives were pushed further and further west</a:t>
            </a:r>
            <a:endParaRPr lang="en-US" sz="1800" dirty="0"/>
          </a:p>
          <a:p>
            <a:pPr lvl="1"/>
            <a:r>
              <a:rPr lang="en-US" sz="1800" dirty="0" smtClean="0"/>
              <a:t>The Treaty of Greenville:</a:t>
            </a:r>
          </a:p>
          <a:p>
            <a:pPr lvl="2"/>
            <a:r>
              <a:rPr lang="en-US" sz="1800" dirty="0" smtClean="0"/>
              <a:t>Western Confederacy gave up most of Ohio to Americans</a:t>
            </a:r>
          </a:p>
          <a:p>
            <a:pPr lvl="1"/>
            <a:r>
              <a:rPr lang="en-US" sz="1800" dirty="0" smtClean="0"/>
              <a:t>Assimilation Rejected:</a:t>
            </a:r>
          </a:p>
          <a:p>
            <a:pPr lvl="2"/>
            <a:r>
              <a:rPr lang="en-US" sz="1800" dirty="0" smtClean="0"/>
              <a:t>Natives were encouraged to assimilate (act America)</a:t>
            </a:r>
          </a:p>
          <a:p>
            <a:pPr lvl="2"/>
            <a:r>
              <a:rPr lang="en-US" sz="1800" dirty="0" smtClean="0"/>
              <a:t>Most Natives resisted this – it ran contrary to their ways of life</a:t>
            </a:r>
            <a:endParaRPr lang="en-US" sz="1800" dirty="0"/>
          </a:p>
          <a:p>
            <a:r>
              <a:rPr lang="en-US" sz="2600" dirty="0" smtClean="0"/>
              <a:t>Migration and the Changing Farm Economy</a:t>
            </a:r>
          </a:p>
          <a:p>
            <a:pPr lvl="1"/>
            <a:r>
              <a:rPr lang="en-US" sz="1800" dirty="0" smtClean="0"/>
              <a:t>Southern Migrants:</a:t>
            </a:r>
          </a:p>
          <a:p>
            <a:pPr lvl="2"/>
            <a:r>
              <a:rPr lang="en-US" sz="1800" dirty="0" smtClean="0"/>
              <a:t>A few, wealthy individuals owned significant land</a:t>
            </a:r>
          </a:p>
          <a:p>
            <a:pPr lvl="2"/>
            <a:r>
              <a:rPr lang="en-US" sz="1800" dirty="0" smtClean="0"/>
              <a:t>½ of white men owned no land in KY</a:t>
            </a:r>
          </a:p>
          <a:p>
            <a:pPr lvl="2"/>
            <a:r>
              <a:rPr lang="en-US" sz="1800" dirty="0" smtClean="0"/>
              <a:t>Cotton! – King Cotton; cotton gin -&gt; expansion into MI and AL</a:t>
            </a:r>
            <a:endParaRPr lang="en-US" sz="1800" dirty="0"/>
          </a:p>
          <a:p>
            <a:r>
              <a:rPr lang="en-US" sz="2600" dirty="0" smtClean="0"/>
              <a:t>The Jefferson Presidency:</a:t>
            </a:r>
          </a:p>
          <a:p>
            <a:pPr lvl="1"/>
            <a:r>
              <a:rPr lang="en-US" sz="1800" dirty="0" smtClean="0"/>
              <a:t>“Virginia Dynasty” – TJ, JM, JM</a:t>
            </a:r>
          </a:p>
          <a:p>
            <a:pPr lvl="1"/>
            <a:r>
              <a:rPr lang="en-US" sz="1800" dirty="0" smtClean="0"/>
              <a:t>Jefferson had to deal with a Federalist judiciary branch – “midnight judges”</a:t>
            </a:r>
          </a:p>
          <a:p>
            <a:pPr lvl="1"/>
            <a:r>
              <a:rPr lang="en-US" sz="1800" dirty="0" smtClean="0"/>
              <a:t>***</a:t>
            </a:r>
            <a:r>
              <a:rPr lang="en-US" sz="1800" i="1" dirty="0" smtClean="0"/>
              <a:t>Marbury v. Madison***</a:t>
            </a:r>
            <a:r>
              <a:rPr lang="en-US" sz="1800" dirty="0" smtClean="0"/>
              <a:t> - S.C. rules a law unconstitutional</a:t>
            </a:r>
          </a:p>
          <a:p>
            <a:pPr lvl="1"/>
            <a:r>
              <a:rPr lang="en-US" sz="1800" dirty="0" smtClean="0"/>
              <a:t>Jefferson’s administration eliminated the excise tax, kept the BUS</a:t>
            </a:r>
          </a:p>
          <a:p>
            <a:pPr lvl="1"/>
            <a:endParaRPr lang="en-US" sz="1800" dirty="0" smtClean="0"/>
          </a:p>
          <a:p>
            <a:endParaRPr lang="en-US" sz="2600" dirty="0" smtClean="0"/>
          </a:p>
          <a:p>
            <a:endParaRPr lang="en-US" sz="1800" dirty="0" smtClean="0"/>
          </a:p>
          <a:p>
            <a:endParaRPr lang="en-US" sz="2600" dirty="0" smtClean="0"/>
          </a:p>
          <a:p>
            <a:pPr lvl="1"/>
            <a:endParaRPr lang="en-US" sz="18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1800" dirty="0"/>
          </a:p>
          <a:p>
            <a:endParaRPr lang="en-US" sz="1700" dirty="0" smtClean="0"/>
          </a:p>
          <a:p>
            <a:endParaRPr lang="en-US" dirty="0"/>
          </a:p>
        </p:txBody>
      </p:sp>
      <p:pic>
        <p:nvPicPr>
          <p:cNvPr id="4098" name="Picture 2" descr="File:Plaque of Marbury v. Madison at SCOTUS 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1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4800" dirty="0" smtClean="0"/>
              <a:t>A Republican Empire Is Born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Jefferson and the West:</a:t>
            </a:r>
          </a:p>
          <a:p>
            <a:pPr lvl="1"/>
            <a:r>
              <a:rPr lang="en-US" sz="1800" dirty="0" smtClean="0"/>
              <a:t>Pinckney’s Treaty – US and Spain, US could navigate the Mississippi, store goods in NO</a:t>
            </a:r>
          </a:p>
          <a:p>
            <a:pPr lvl="1"/>
            <a:r>
              <a:rPr lang="en-US" sz="1800" dirty="0" smtClean="0"/>
              <a:t>The Louisiana Purchase:</a:t>
            </a:r>
          </a:p>
          <a:p>
            <a:pPr lvl="2"/>
            <a:r>
              <a:rPr lang="en-US" sz="1800" dirty="0" smtClean="0"/>
              <a:t>Napoleon gained by the LA territory in 1803; US feared they would be cut out of the Mississippi River, so……</a:t>
            </a:r>
          </a:p>
          <a:p>
            <a:pPr lvl="2"/>
            <a:r>
              <a:rPr lang="en-US" sz="1800" dirty="0" smtClean="0"/>
              <a:t>Jefferson wants to by NO</a:t>
            </a:r>
          </a:p>
          <a:p>
            <a:pPr lvl="2"/>
            <a:r>
              <a:rPr lang="en-US" sz="1800" dirty="0" smtClean="0"/>
              <a:t>Impact of LA Purchase? Doubles the size of the US, Jefferson switches from strict to loose interpretation</a:t>
            </a:r>
            <a:endParaRPr lang="en-US" sz="1800" dirty="0"/>
          </a:p>
          <a:p>
            <a:pPr lvl="1"/>
            <a:r>
              <a:rPr lang="en-US" sz="1800" dirty="0" smtClean="0"/>
              <a:t>Secessionist Schemes:</a:t>
            </a:r>
          </a:p>
          <a:p>
            <a:pPr lvl="2"/>
            <a:r>
              <a:rPr lang="en-US" sz="1800" dirty="0" smtClean="0"/>
              <a:t>Aaron Burr (Jefferson’s VP) flees to the SW, tries to create a new country</a:t>
            </a:r>
          </a:p>
          <a:p>
            <a:pPr lvl="1"/>
            <a:r>
              <a:rPr lang="en-US" sz="1800" dirty="0" smtClean="0"/>
              <a:t>Lewis and Clark Meet the </a:t>
            </a:r>
            <a:r>
              <a:rPr lang="en-US" sz="1800" dirty="0" err="1" smtClean="0"/>
              <a:t>Mandans</a:t>
            </a:r>
            <a:r>
              <a:rPr lang="en-US" sz="1800" dirty="0" smtClean="0"/>
              <a:t> and Sioux:</a:t>
            </a:r>
          </a:p>
          <a:p>
            <a:pPr lvl="2"/>
            <a:r>
              <a:rPr lang="en-US" sz="1800" dirty="0" smtClean="0"/>
              <a:t>Sent to explore the newly acquired territory, many interactions with Natives along the way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600" dirty="0" smtClean="0"/>
          </a:p>
          <a:p>
            <a:endParaRPr lang="en-US" sz="1800" dirty="0" smtClean="0"/>
          </a:p>
          <a:p>
            <a:endParaRPr lang="en-US" sz="2600" dirty="0" smtClean="0"/>
          </a:p>
          <a:p>
            <a:pPr lvl="1"/>
            <a:endParaRPr lang="en-US" sz="18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1800" dirty="0"/>
          </a:p>
          <a:p>
            <a:endParaRPr lang="en-US" sz="1700" dirty="0" smtClean="0"/>
          </a:p>
          <a:p>
            <a:endParaRPr lang="en-US" dirty="0"/>
          </a:p>
        </p:txBody>
      </p:sp>
      <p:pic>
        <p:nvPicPr>
          <p:cNvPr id="5122" name="Picture 2" descr="http://upload.wikimedia.org/wikipedia/commons/5/50/Vanderlyn_Bur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2428875" cy="331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le:Alexander Hamilton portrait by John Trumbull 18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2097"/>
            <a:ext cx="257048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am\AppData\Local\Microsoft\Windows\Temporary Internet Files\Content.IE5\CA7NRWXB\MC9002415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1823314" cy="15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am\AppData\Local\Microsoft\Windows\Temporary Internet Files\Content.IE5\X4IX0FP1\MC90042316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87171"/>
            <a:ext cx="1827886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25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90600"/>
          </a:xfrm>
        </p:spPr>
        <p:txBody>
          <a:bodyPr/>
          <a:lstStyle/>
          <a:p>
            <a:r>
              <a:rPr lang="en-US" sz="4400" dirty="0" smtClean="0"/>
              <a:t>The War of 1812 and the Transformation of Politics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Conflict in the Atlantic and the West</a:t>
            </a:r>
          </a:p>
          <a:p>
            <a:pPr lvl="1"/>
            <a:r>
              <a:rPr lang="en-US" sz="1800" dirty="0" smtClean="0"/>
              <a:t>Impressment – British practice of seizing ships and forcing sailors (many Americans) into the British Navy</a:t>
            </a:r>
            <a:endParaRPr lang="en-US" sz="1800" dirty="0"/>
          </a:p>
          <a:p>
            <a:pPr lvl="1"/>
            <a:r>
              <a:rPr lang="en-US" sz="1800" dirty="0" smtClean="0"/>
              <a:t>The Embargo of 1807:</a:t>
            </a:r>
          </a:p>
          <a:p>
            <a:pPr lvl="2"/>
            <a:r>
              <a:rPr lang="en-US" sz="1800" dirty="0" smtClean="0"/>
              <a:t>Response to the Chesapeake incident</a:t>
            </a:r>
          </a:p>
          <a:p>
            <a:pPr lvl="2"/>
            <a:r>
              <a:rPr lang="en-US" sz="1800" dirty="0" smtClean="0"/>
              <a:t>US cut off ALL trade with ALL countries – huge disaster</a:t>
            </a:r>
          </a:p>
          <a:p>
            <a:pPr lvl="2"/>
            <a:r>
              <a:rPr lang="en-US" sz="1800" dirty="0" smtClean="0"/>
              <a:t>Other embargoes follow (Non-intercourse Act, Macon’s Bill #2)</a:t>
            </a:r>
          </a:p>
          <a:p>
            <a:pPr lvl="1"/>
            <a:r>
              <a:rPr lang="en-US" sz="1800" dirty="0" smtClean="0"/>
              <a:t>Western War Hawks (Henry Clay!)</a:t>
            </a:r>
          </a:p>
          <a:p>
            <a:pPr lvl="2"/>
            <a:r>
              <a:rPr lang="en-US" sz="1800" dirty="0" smtClean="0"/>
              <a:t>Tecumseh and Natives were provided guns by the British – eventually defeated by William Henry Harrison (future President) at the Battle of Tippecanoe</a:t>
            </a:r>
          </a:p>
          <a:p>
            <a:pPr lvl="2"/>
            <a:r>
              <a:rPr lang="en-US" sz="1800" dirty="0" smtClean="0"/>
              <a:t>Henry Clay! was elected Speaker of the House on his first day of office</a:t>
            </a:r>
          </a:p>
          <a:p>
            <a:pPr lvl="2"/>
            <a:r>
              <a:rPr lang="en-US" sz="1800" dirty="0" smtClean="0"/>
              <a:t>He and other Southern and Western Congressmen (John C. Calhoun) pushed for war</a:t>
            </a:r>
          </a:p>
          <a:p>
            <a:pPr lvl="2"/>
            <a:r>
              <a:rPr lang="en-US" sz="1800" dirty="0" smtClean="0"/>
              <a:t>Most Federalists  were against the war, why?</a:t>
            </a:r>
          </a:p>
          <a:p>
            <a:pPr lvl="2"/>
            <a:endParaRPr lang="en-US" sz="18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18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600" dirty="0" smtClean="0"/>
          </a:p>
          <a:p>
            <a:endParaRPr lang="en-US" sz="1800" dirty="0" smtClean="0"/>
          </a:p>
          <a:p>
            <a:endParaRPr lang="en-US" sz="2600" dirty="0" smtClean="0"/>
          </a:p>
          <a:p>
            <a:pPr lvl="1"/>
            <a:endParaRPr lang="en-US" sz="18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1800" dirty="0"/>
          </a:p>
          <a:p>
            <a:endParaRPr lang="en-US" sz="1700" dirty="0" smtClean="0"/>
          </a:p>
          <a:p>
            <a:endParaRPr lang="en-US" dirty="0"/>
          </a:p>
        </p:txBody>
      </p:sp>
      <p:pic>
        <p:nvPicPr>
          <p:cNvPr id="6146" name="Picture 2" descr="File:Luke Clennel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5276850" cy="33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Henry C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023" y="304800"/>
            <a:ext cx="3579301" cy="43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40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90600"/>
          </a:xfrm>
        </p:spPr>
        <p:txBody>
          <a:bodyPr/>
          <a:lstStyle/>
          <a:p>
            <a:r>
              <a:rPr lang="en-US" sz="4400" dirty="0" smtClean="0"/>
              <a:t>The War of 1812 and the Transformation of Politics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War of 1812</a:t>
            </a:r>
          </a:p>
          <a:p>
            <a:pPr lvl="1"/>
            <a:r>
              <a:rPr lang="en-US" sz="1800" dirty="0" smtClean="0"/>
              <a:t>Not very successful</a:t>
            </a:r>
          </a:p>
          <a:p>
            <a:pPr lvl="1"/>
            <a:r>
              <a:rPr lang="en-US" sz="1800" dirty="0" smtClean="0"/>
              <a:t>Washington D.C. and Buffalo were burned</a:t>
            </a:r>
          </a:p>
          <a:p>
            <a:pPr lvl="1"/>
            <a:r>
              <a:rPr lang="en-US" sz="1800" dirty="0" smtClean="0"/>
              <a:t>Federalist Oppose the War:</a:t>
            </a:r>
          </a:p>
          <a:p>
            <a:pPr lvl="2"/>
            <a:r>
              <a:rPr lang="en-US" sz="1800" dirty="0" smtClean="0"/>
              <a:t>Hartford Convention – meeting of Federalists to address grievances</a:t>
            </a:r>
          </a:p>
          <a:p>
            <a:pPr lvl="3"/>
            <a:r>
              <a:rPr lang="en-US" sz="1800" dirty="0" smtClean="0"/>
              <a:t>Propose some amendments</a:t>
            </a:r>
          </a:p>
          <a:p>
            <a:pPr lvl="3"/>
            <a:r>
              <a:rPr lang="en-US" sz="1800" dirty="0" smtClean="0"/>
              <a:t>Some urge secession</a:t>
            </a:r>
          </a:p>
          <a:p>
            <a:pPr lvl="3"/>
            <a:r>
              <a:rPr lang="en-US" sz="1800" dirty="0" smtClean="0"/>
              <a:t>Huge blow to the Federalist Party</a:t>
            </a:r>
          </a:p>
          <a:p>
            <a:pPr lvl="1"/>
            <a:r>
              <a:rPr lang="en-US" sz="1800" dirty="0" smtClean="0"/>
              <a:t>Peace Overtures and a Final Victory:</a:t>
            </a:r>
          </a:p>
          <a:p>
            <a:pPr lvl="2"/>
            <a:r>
              <a:rPr lang="en-US" sz="1800" dirty="0" smtClean="0"/>
              <a:t>Treaty of Ghent (Henry Clay!)</a:t>
            </a:r>
          </a:p>
          <a:p>
            <a:pPr lvl="3"/>
            <a:r>
              <a:rPr lang="en-US" sz="1800" dirty="0" smtClean="0"/>
              <a:t>No land was gained or lost</a:t>
            </a:r>
          </a:p>
          <a:p>
            <a:pPr lvl="3"/>
            <a:r>
              <a:rPr lang="en-US" sz="1800" dirty="0" smtClean="0"/>
              <a:t>2 weeks later, Battle of New Orleans (Andrew Jackson)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1800" dirty="0" smtClean="0"/>
          </a:p>
          <a:p>
            <a:pPr lvl="2"/>
            <a:endParaRPr lang="en-US" sz="18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18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600" dirty="0" smtClean="0"/>
          </a:p>
          <a:p>
            <a:endParaRPr lang="en-US" sz="1800" dirty="0" smtClean="0"/>
          </a:p>
          <a:p>
            <a:endParaRPr lang="en-US" sz="2600" dirty="0" smtClean="0"/>
          </a:p>
          <a:p>
            <a:pPr lvl="1"/>
            <a:endParaRPr lang="en-US" sz="18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1800" dirty="0"/>
          </a:p>
          <a:p>
            <a:endParaRPr lang="en-US" sz="1700" dirty="0" smtClean="0"/>
          </a:p>
          <a:p>
            <a:endParaRPr lang="en-US" dirty="0"/>
          </a:p>
        </p:txBody>
      </p:sp>
      <p:pic>
        <p:nvPicPr>
          <p:cNvPr id="7170" name="Picture 2" descr="File:Signing of Treaty of Ghent (18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"/>
            <a:ext cx="5943600" cy="41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90600"/>
          </a:xfrm>
        </p:spPr>
        <p:txBody>
          <a:bodyPr/>
          <a:lstStyle/>
          <a:p>
            <a:r>
              <a:rPr lang="en-US" sz="4400" dirty="0" smtClean="0"/>
              <a:t>The War of 1812 and the Transformation of Politics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The Federalist Legacy:</a:t>
            </a:r>
          </a:p>
          <a:p>
            <a:pPr lvl="1"/>
            <a:r>
              <a:rPr lang="en-US" sz="1800" dirty="0" smtClean="0"/>
              <a:t>Nationalist-Republicans pursued policies similar to the Federalists (Henry Clay!)</a:t>
            </a:r>
          </a:p>
          <a:p>
            <a:pPr lvl="1"/>
            <a:r>
              <a:rPr lang="en-US" sz="1800" dirty="0" smtClean="0"/>
              <a:t>Marshall’s Federalist View:</a:t>
            </a:r>
          </a:p>
          <a:p>
            <a:pPr lvl="2"/>
            <a:r>
              <a:rPr lang="en-US" sz="1800" dirty="0" smtClean="0"/>
              <a:t>Strengthened the power of the federal government AND the Supreme Court</a:t>
            </a:r>
          </a:p>
          <a:p>
            <a:pPr lvl="1"/>
            <a:r>
              <a:rPr lang="en-US" sz="1800" dirty="0" smtClean="0"/>
              <a:t>Asserting National Supremacy:</a:t>
            </a:r>
          </a:p>
          <a:p>
            <a:pPr lvl="2"/>
            <a:r>
              <a:rPr lang="en-US" sz="1800" i="1" dirty="0" smtClean="0"/>
              <a:t>McCulloch v. Maryland</a:t>
            </a:r>
            <a:r>
              <a:rPr lang="en-US" sz="1800" dirty="0" smtClean="0"/>
              <a:t> – BUS was declared constitutional; states cannot tax a federal government agency</a:t>
            </a:r>
          </a:p>
          <a:p>
            <a:pPr lvl="2"/>
            <a:r>
              <a:rPr lang="en-US" sz="1800" i="1" dirty="0" smtClean="0"/>
              <a:t>Gibbons v. Ogden</a:t>
            </a:r>
            <a:r>
              <a:rPr lang="en-US" sz="1800" dirty="0" smtClean="0"/>
              <a:t> – Only Congress, NOT states, can control </a:t>
            </a:r>
            <a:r>
              <a:rPr lang="en-US" sz="1800" dirty="0" err="1" smtClean="0"/>
              <a:t>INTERstate</a:t>
            </a:r>
            <a:r>
              <a:rPr lang="en-US" sz="1800" dirty="0" smtClean="0"/>
              <a:t> commerce</a:t>
            </a:r>
            <a:endParaRPr lang="en-US" sz="1800" i="1" dirty="0"/>
          </a:p>
          <a:p>
            <a:pPr lvl="1"/>
            <a:r>
              <a:rPr lang="en-US" sz="1800" dirty="0" smtClean="0"/>
              <a:t>Upholding Vested Property Rights:</a:t>
            </a:r>
          </a:p>
          <a:p>
            <a:pPr lvl="2"/>
            <a:r>
              <a:rPr lang="en-US" sz="1800" i="1" dirty="0" smtClean="0"/>
              <a:t>Dartmouth College v. Woodward</a:t>
            </a:r>
            <a:r>
              <a:rPr lang="en-US" sz="1800" dirty="0" smtClean="0"/>
              <a:t> – contracts cannot be impaired by the government</a:t>
            </a:r>
            <a:endParaRPr lang="en-US" sz="1800" i="1" dirty="0" smtClean="0"/>
          </a:p>
          <a:p>
            <a:pPr lvl="1"/>
            <a:r>
              <a:rPr lang="en-US" sz="1800" dirty="0" smtClean="0"/>
              <a:t>The Diplomacy of John Q. Adams (Secretary of State – stepping stone)</a:t>
            </a:r>
          </a:p>
          <a:p>
            <a:pPr lvl="2"/>
            <a:r>
              <a:rPr lang="en-US" sz="1800" dirty="0" smtClean="0"/>
              <a:t>Adams-</a:t>
            </a:r>
            <a:r>
              <a:rPr lang="en-US" sz="1800" dirty="0" err="1" smtClean="0"/>
              <a:t>Onis</a:t>
            </a:r>
            <a:r>
              <a:rPr lang="en-US" sz="1800" dirty="0" smtClean="0"/>
              <a:t> Treaty (1819) – US gained Florida, gave up claims to TX</a:t>
            </a:r>
          </a:p>
          <a:p>
            <a:pPr lvl="2"/>
            <a:r>
              <a:rPr lang="en-US" sz="1800" dirty="0" smtClean="0"/>
              <a:t>Monroe Doctrine – Europe must stay out of the Western Hemisphere, America will not get involved in European affairs</a:t>
            </a:r>
            <a:endParaRPr lang="en-US" sz="1800" dirty="0"/>
          </a:p>
          <a:p>
            <a:endParaRPr lang="en-US" sz="18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1800" dirty="0" smtClean="0"/>
          </a:p>
          <a:p>
            <a:pPr lvl="2"/>
            <a:endParaRPr lang="en-US" sz="18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18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600" dirty="0" smtClean="0"/>
          </a:p>
          <a:p>
            <a:endParaRPr lang="en-US" sz="1800" dirty="0" smtClean="0"/>
          </a:p>
          <a:p>
            <a:endParaRPr lang="en-US" sz="2600" dirty="0" smtClean="0"/>
          </a:p>
          <a:p>
            <a:pPr lvl="1"/>
            <a:endParaRPr lang="en-US" sz="18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1800" dirty="0"/>
          </a:p>
          <a:p>
            <a:endParaRPr lang="en-US" sz="1700" dirty="0" smtClean="0"/>
          </a:p>
          <a:p>
            <a:endParaRPr lang="en-US" dirty="0"/>
          </a:p>
        </p:txBody>
      </p:sp>
      <p:pic>
        <p:nvPicPr>
          <p:cNvPr id="8194" name="Picture 2" descr="File:DanielWeb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34" y="0"/>
            <a:ext cx="356001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12548</TotalTime>
  <Words>1206</Words>
  <Application>Microsoft Office PowerPoint</Application>
  <PresentationFormat>On-screen Show (4:3)</PresentationFormat>
  <Paragraphs>245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America’s History, 8th Edition, Chapter 7 Review Video</vt:lpstr>
      <vt:lpstr>The Political Crisis of the 1790s</vt:lpstr>
      <vt:lpstr>The Political Crisis of the 1790s</vt:lpstr>
      <vt:lpstr>The Political Crisis of the 1790s</vt:lpstr>
      <vt:lpstr>A Republican Empire Is Born</vt:lpstr>
      <vt:lpstr>A Republican Empire Is Born</vt:lpstr>
      <vt:lpstr>The War of 1812 and the Transformation of Politics</vt:lpstr>
      <vt:lpstr>The War of 1812 and the Transformation of Politics</vt:lpstr>
      <vt:lpstr>The War of 1812 and the Transformation of Politics</vt:lpstr>
      <vt:lpstr>Quick Recap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539</cp:revision>
  <dcterms:created xsi:type="dcterms:W3CDTF">2013-08-26T14:38:25Z</dcterms:created>
  <dcterms:modified xsi:type="dcterms:W3CDTF">2014-09-28T00:08:43Z</dcterms:modified>
</cp:coreProperties>
</file>