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1"/>
  </p:notesMasterIdLst>
  <p:sldIdLst>
    <p:sldId id="256" r:id="rId2"/>
    <p:sldId id="275" r:id="rId3"/>
    <p:sldId id="284" r:id="rId4"/>
    <p:sldId id="285" r:id="rId5"/>
    <p:sldId id="286" r:id="rId6"/>
    <p:sldId id="287" r:id="rId7"/>
    <p:sldId id="288" r:id="rId8"/>
    <p:sldId id="28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</a:t>
            </a:r>
            <a:r>
              <a:rPr lang="en-US" sz="4800" dirty="0" smtClean="0"/>
              <a:t>8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696200" cy="83819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Creating A Republican Culture(1790 </a:t>
            </a:r>
            <a:r>
              <a:rPr lang="en-US" dirty="0" smtClean="0"/>
              <a:t>– 1820)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4648200"/>
            <a:ext cx="4038600" cy="2182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the description for videos that match up with the new curriculum.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Capitalist Commonwealth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Banks, Manufacturing, and Markets</a:t>
            </a:r>
          </a:p>
          <a:p>
            <a:pPr lvl="1"/>
            <a:r>
              <a:rPr lang="en-US" sz="2200" dirty="0" smtClean="0"/>
              <a:t>Banking and Credit:</a:t>
            </a:r>
          </a:p>
          <a:p>
            <a:pPr lvl="2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BUS was Chartered in 1816 for 20 years</a:t>
            </a:r>
          </a:p>
          <a:p>
            <a:pPr lvl="2"/>
            <a:r>
              <a:rPr lang="en-US" sz="2000" dirty="0" smtClean="0"/>
              <a:t>Panic of 1819: state banks over-issued notes, overspeculation on Western land</a:t>
            </a:r>
          </a:p>
          <a:p>
            <a:pPr lvl="2"/>
            <a:r>
              <a:rPr lang="en-US" sz="2000" dirty="0" smtClean="0"/>
              <a:t>Growing distrust of banks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BUS) emerged</a:t>
            </a:r>
            <a:endParaRPr lang="en-US" sz="2000" dirty="0"/>
          </a:p>
          <a:p>
            <a:pPr lvl="1"/>
            <a:r>
              <a:rPr lang="en-US" sz="2200" dirty="0" smtClean="0"/>
              <a:t>Rural Manufacturing:</a:t>
            </a:r>
          </a:p>
          <a:p>
            <a:pPr lvl="2"/>
            <a:r>
              <a:rPr lang="en-US" sz="2000" dirty="0" smtClean="0"/>
              <a:t>Merchants were especially hard hit from the Panic</a:t>
            </a:r>
          </a:p>
          <a:p>
            <a:pPr lvl="2"/>
            <a:r>
              <a:rPr lang="en-US" sz="2000" dirty="0" smtClean="0"/>
              <a:t>More and more of manufacturing moved from homes to factories</a:t>
            </a:r>
          </a:p>
          <a:p>
            <a:pPr lvl="2"/>
            <a:r>
              <a:rPr lang="en-US" sz="2000" dirty="0" smtClean="0"/>
              <a:t>New England and the West focused on livestock – Cincinnati</a:t>
            </a:r>
          </a:p>
          <a:p>
            <a:pPr lvl="3"/>
            <a:r>
              <a:rPr lang="en-US" sz="1800" dirty="0" smtClean="0"/>
              <a:t>Forests were removed in many areas of the North</a:t>
            </a:r>
            <a:endParaRPr lang="en-US" sz="1800" dirty="0"/>
          </a:p>
          <a:p>
            <a:pPr lvl="2"/>
            <a:r>
              <a:rPr lang="en-US" sz="2000" dirty="0" smtClean="0"/>
              <a:t>Textile mills were built around water</a:t>
            </a:r>
          </a:p>
          <a:p>
            <a:pPr lvl="1"/>
            <a:r>
              <a:rPr lang="en-US" sz="2000" dirty="0" smtClean="0"/>
              <a:t>The Transportation System:</a:t>
            </a:r>
          </a:p>
          <a:p>
            <a:pPr lvl="2"/>
            <a:r>
              <a:rPr lang="en-US" sz="2000" dirty="0" smtClean="0"/>
              <a:t>Turnpikes – toll roads increased (Lancaster Turnpike)</a:t>
            </a:r>
          </a:p>
          <a:p>
            <a:pPr lvl="2"/>
            <a:r>
              <a:rPr lang="en-US" sz="2000" dirty="0" smtClean="0"/>
              <a:t>Connected interior to coasts – increased trade</a:t>
            </a:r>
            <a:endParaRPr lang="en-US" sz="2000" dirty="0" smtClean="0"/>
          </a:p>
          <a:p>
            <a:r>
              <a:rPr lang="en-US" sz="2200" dirty="0"/>
              <a:t>Public Enterprise: The Commonwealth System:</a:t>
            </a:r>
          </a:p>
          <a:p>
            <a:pPr lvl="1"/>
            <a:r>
              <a:rPr lang="en-US" sz="1900" dirty="0"/>
              <a:t>Under John Marshall, the Supreme Court ruled in favor of expanding business (eminent domain); state legislatures followed</a:t>
            </a:r>
          </a:p>
          <a:p>
            <a:pPr lvl="1"/>
            <a:r>
              <a:rPr lang="en-US" sz="1900" dirty="0"/>
              <a:t>Commonwealth System – providing government aid to private businesses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4" name="Picture 2" descr="File:John Marshall by Henry Inman, 1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865418" cy="47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Toward a Democratic Republican 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Opportunity and Equality – for White Men:</a:t>
            </a:r>
          </a:p>
          <a:p>
            <a:pPr lvl="1"/>
            <a:r>
              <a:rPr lang="en-US" sz="2300" dirty="0" smtClean="0"/>
              <a:t>US was unique in the world – no aristocratic families</a:t>
            </a:r>
            <a:endParaRPr lang="en-US" sz="2300" dirty="0"/>
          </a:p>
          <a:p>
            <a:pPr lvl="1"/>
            <a:r>
              <a:rPr lang="en-US" sz="2300" dirty="0" smtClean="0"/>
              <a:t>However, there were numerous laws that restricted rights based on race and gender </a:t>
            </a:r>
          </a:p>
          <a:p>
            <a:r>
              <a:rPr lang="en-US" sz="3100" dirty="0" smtClean="0"/>
              <a:t>Toward Republican Families:</a:t>
            </a:r>
          </a:p>
          <a:p>
            <a:pPr lvl="1"/>
            <a:r>
              <a:rPr lang="en-US" sz="2300" dirty="0" smtClean="0"/>
              <a:t>Mercy Otis Warren – argued against patriarchy</a:t>
            </a:r>
            <a:endParaRPr lang="en-US" sz="2300" dirty="0"/>
          </a:p>
          <a:p>
            <a:pPr lvl="1"/>
            <a:r>
              <a:rPr lang="en-US" sz="2300" dirty="0" smtClean="0"/>
              <a:t>Republican Marriages:</a:t>
            </a:r>
          </a:p>
          <a:p>
            <a:pPr lvl="2"/>
            <a:r>
              <a:rPr lang="en-US" sz="2300" dirty="0" smtClean="0"/>
              <a:t>More marriages were based on love, fewer arraigned marriages</a:t>
            </a:r>
          </a:p>
          <a:p>
            <a:pPr lvl="2"/>
            <a:r>
              <a:rPr lang="en-US" sz="2300" dirty="0" smtClean="0"/>
              <a:t>Husbands still had more power than wives - property</a:t>
            </a:r>
            <a:endParaRPr lang="en-US" sz="2300" dirty="0"/>
          </a:p>
          <a:p>
            <a:pPr lvl="1"/>
            <a:r>
              <a:rPr lang="en-US" sz="2300" dirty="0" smtClean="0"/>
              <a:t>***Republican Motherhood***:</a:t>
            </a:r>
          </a:p>
          <a:p>
            <a:pPr lvl="2"/>
            <a:r>
              <a:rPr lang="en-US" sz="2300" dirty="0" smtClean="0"/>
              <a:t>Mothers would raise their children to be good citizens</a:t>
            </a:r>
          </a:p>
          <a:p>
            <a:pPr lvl="2"/>
            <a:r>
              <a:rPr lang="en-US" sz="2300" dirty="0" smtClean="0"/>
              <a:t>Mothers took a more active role in education</a:t>
            </a:r>
            <a:endParaRPr lang="en-US" sz="2300" dirty="0"/>
          </a:p>
          <a:p>
            <a:r>
              <a:rPr lang="en-US" sz="3100" dirty="0" smtClean="0"/>
              <a:t>Raising Republican Children:</a:t>
            </a:r>
          </a:p>
          <a:p>
            <a:pPr lvl="1"/>
            <a:r>
              <a:rPr lang="en-US" sz="2300" dirty="0" smtClean="0"/>
              <a:t>Two Modes of Parenting:</a:t>
            </a:r>
          </a:p>
          <a:p>
            <a:pPr lvl="2"/>
            <a:r>
              <a:rPr lang="en-US" sz="2300" dirty="0" smtClean="0"/>
              <a:t>Encouraging independence v. authoritarianism</a:t>
            </a:r>
            <a:endParaRPr lang="en-US" sz="2300" dirty="0"/>
          </a:p>
          <a:p>
            <a:pPr lvl="1"/>
            <a:r>
              <a:rPr lang="en-US" sz="2300" dirty="0" smtClean="0"/>
              <a:t>Debates </a:t>
            </a:r>
            <a:r>
              <a:rPr lang="en-US" sz="2300" dirty="0"/>
              <a:t>O</a:t>
            </a:r>
            <a:r>
              <a:rPr lang="en-US" sz="2300" dirty="0" smtClean="0"/>
              <a:t>ver Education:</a:t>
            </a:r>
          </a:p>
          <a:p>
            <a:pPr lvl="2"/>
            <a:r>
              <a:rPr lang="en-US" sz="2300" dirty="0" smtClean="0"/>
              <a:t>Jefferson advocated education for Americans</a:t>
            </a:r>
          </a:p>
          <a:p>
            <a:pPr lvl="2"/>
            <a:r>
              <a:rPr lang="en-US" sz="2300" dirty="0" smtClean="0"/>
              <a:t>More schools were located in the North – why?</a:t>
            </a:r>
          </a:p>
          <a:p>
            <a:pPr lvl="2"/>
            <a:r>
              <a:rPr lang="en-US" sz="2300" dirty="0" smtClean="0"/>
              <a:t>1820s – increase in funding for education</a:t>
            </a:r>
          </a:p>
          <a:p>
            <a:pPr lvl="1"/>
            <a:r>
              <a:rPr lang="en-US" sz="2300" dirty="0" smtClean="0"/>
              <a:t>Promoting Cultural Independence:</a:t>
            </a:r>
          </a:p>
          <a:p>
            <a:pPr lvl="2"/>
            <a:r>
              <a:rPr lang="en-US" sz="2300" dirty="0" smtClean="0"/>
              <a:t>Noah Webster – helped standardize the English language</a:t>
            </a:r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2050" name="Picture 2" descr="File:Mercy Otis War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27878"/>
            <a:ext cx="3103418" cy="38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Noah Webster pre-1843 IMG 4412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853066" cy="41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Aristocratic Republicanism and Slavery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Revolution and Slavery, 1776 – 1800</a:t>
            </a:r>
          </a:p>
          <a:p>
            <a:pPr lvl="1"/>
            <a:r>
              <a:rPr lang="en-US" dirty="0" smtClean="0"/>
              <a:t>1,000s of slaves gained freedom via the British during the Rev. War</a:t>
            </a:r>
            <a:endParaRPr lang="en-US" dirty="0"/>
          </a:p>
          <a:p>
            <a:pPr lvl="1"/>
            <a:r>
              <a:rPr lang="en-US" sz="2200" dirty="0" smtClean="0"/>
              <a:t>Manumission and Gradual Emancipation:</a:t>
            </a:r>
          </a:p>
          <a:p>
            <a:pPr lvl="2"/>
            <a:r>
              <a:rPr lang="en-US" sz="2000" dirty="0" smtClean="0"/>
              <a:t>Manumission – freeing of slaves by owners (1782)</a:t>
            </a:r>
          </a:p>
          <a:p>
            <a:pPr lvl="2"/>
            <a:r>
              <a:rPr lang="en-US" sz="2000" dirty="0" smtClean="0"/>
              <a:t>Quakers and Enlightenment thought challenged slavery</a:t>
            </a:r>
          </a:p>
          <a:p>
            <a:pPr lvl="2"/>
            <a:r>
              <a:rPr lang="en-US" sz="2000" dirty="0" smtClean="0"/>
              <a:t>Free blacks still faced significant discrimination </a:t>
            </a:r>
          </a:p>
          <a:p>
            <a:pPr lvl="1"/>
            <a:r>
              <a:rPr lang="en-US" sz="2200" dirty="0" smtClean="0"/>
              <a:t>Slavery Defended:</a:t>
            </a:r>
          </a:p>
          <a:p>
            <a:pPr lvl="2"/>
            <a:r>
              <a:rPr lang="en-US" sz="2000" dirty="0" smtClean="0"/>
              <a:t>VA legislature passed new manumission law in 1792</a:t>
            </a:r>
          </a:p>
          <a:p>
            <a:pPr lvl="2"/>
            <a:r>
              <a:rPr lang="en-US" sz="2000" dirty="0" smtClean="0"/>
              <a:t>Slavery viewed as a “necessary evil”</a:t>
            </a:r>
          </a:p>
          <a:p>
            <a:pPr lvl="2"/>
            <a:r>
              <a:rPr lang="en-US" sz="2000" dirty="0" smtClean="0"/>
              <a:t>Gabriel Prosser – planned rebellion, he and 30 others were hanged</a:t>
            </a:r>
          </a:p>
          <a:p>
            <a:pPr lvl="3"/>
            <a:r>
              <a:rPr lang="en-US" sz="1800" dirty="0" smtClean="0"/>
              <a:t>As with all slave rebellions, slave laws were more harsh after a rebellion</a:t>
            </a:r>
            <a:endParaRPr lang="en-US" sz="1800" dirty="0"/>
          </a:p>
          <a:p>
            <a:pPr lvl="2"/>
            <a:endParaRPr lang="en-US" sz="20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3100" dirty="0"/>
          </a:p>
          <a:p>
            <a:endParaRPr lang="en-US" sz="3100" dirty="0" smtClean="0"/>
          </a:p>
          <a:p>
            <a:endParaRPr lang="en-US" sz="3100" dirty="0"/>
          </a:p>
          <a:p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3074" name="Picture 2" descr="File:William Pe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Aristocratic Republicanism and Slavery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North and South Grow Apart:</a:t>
            </a:r>
          </a:p>
          <a:p>
            <a:pPr lvl="1"/>
            <a:r>
              <a:rPr lang="en-US" dirty="0"/>
              <a:t>Education was much better in the North – higher literacy rates</a:t>
            </a:r>
          </a:p>
          <a:p>
            <a:pPr lvl="1"/>
            <a:r>
              <a:rPr lang="en-US" dirty="0"/>
              <a:t>Slavery and National Politics:</a:t>
            </a:r>
          </a:p>
          <a:p>
            <a:pPr lvl="2"/>
            <a:r>
              <a:rPr lang="en-US" sz="2100" dirty="0" smtClean="0"/>
              <a:t>Transition in South from “necessary evil” to “positive good”</a:t>
            </a:r>
          </a:p>
          <a:p>
            <a:pPr lvl="2"/>
            <a:r>
              <a:rPr lang="en-US" sz="2100" dirty="0" smtClean="0"/>
              <a:t>Southern dominance in the federal government protected slavery</a:t>
            </a:r>
            <a:endParaRPr lang="en-US" sz="2100" dirty="0"/>
          </a:p>
          <a:p>
            <a:pPr lvl="1"/>
            <a:r>
              <a:rPr lang="en-US" dirty="0" smtClean="0"/>
              <a:t>African Americans Speak Out:</a:t>
            </a:r>
          </a:p>
          <a:p>
            <a:pPr lvl="2"/>
            <a:r>
              <a:rPr lang="en-US" sz="2100" dirty="0" smtClean="0"/>
              <a:t>With the cotton boom (cotton gin), slavery increased</a:t>
            </a:r>
          </a:p>
          <a:p>
            <a:pPr lvl="2"/>
            <a:r>
              <a:rPr lang="en-US" sz="2100" dirty="0" smtClean="0"/>
              <a:t>American Colonization Society – proposed free slaves would be sent to Africa (Liberia); many African Americans rejected the idea</a:t>
            </a:r>
          </a:p>
          <a:p>
            <a:pPr lvl="2"/>
            <a:r>
              <a:rPr lang="en-US" sz="2100" dirty="0" smtClean="0"/>
              <a:t>New black churches developed</a:t>
            </a:r>
            <a:endParaRPr lang="en-US" sz="2100" dirty="0"/>
          </a:p>
          <a:p>
            <a:r>
              <a:rPr lang="en-US" dirty="0" smtClean="0"/>
              <a:t>The Missouri Crisis (Must know for new curriculum)</a:t>
            </a:r>
          </a:p>
          <a:p>
            <a:pPr lvl="1"/>
            <a:r>
              <a:rPr lang="en-US" dirty="0" smtClean="0"/>
              <a:t>MO </a:t>
            </a:r>
            <a:r>
              <a:rPr lang="en-US" dirty="0"/>
              <a:t>(part of LA Purchase) applies for statehood as a slave state</a:t>
            </a:r>
          </a:p>
          <a:p>
            <a:pPr lvl="2"/>
            <a:r>
              <a:rPr lang="en-US" sz="2400" dirty="0"/>
              <a:t>This would make 12 slave states and 11 free</a:t>
            </a:r>
          </a:p>
          <a:p>
            <a:pPr lvl="1"/>
            <a:r>
              <a:rPr lang="en-US" dirty="0"/>
              <a:t>Tallmadge Amendment:</a:t>
            </a:r>
          </a:p>
          <a:p>
            <a:pPr lvl="2"/>
            <a:r>
              <a:rPr lang="en-US" sz="2400" dirty="0"/>
              <a:t>Proposed for gradual emancipation of </a:t>
            </a:r>
            <a:r>
              <a:rPr lang="en-US" sz="2400" dirty="0" smtClean="0"/>
              <a:t>slaves </a:t>
            </a:r>
            <a:r>
              <a:rPr lang="en-US" sz="2400" dirty="0"/>
              <a:t>in MO</a:t>
            </a:r>
          </a:p>
          <a:p>
            <a:pPr lvl="2"/>
            <a:r>
              <a:rPr lang="en-US" sz="2400" dirty="0"/>
              <a:t>South hated it, seen as a step towards ending ALL slavery</a:t>
            </a:r>
          </a:p>
          <a:p>
            <a:r>
              <a:rPr lang="en-US" dirty="0"/>
              <a:t>The Solution?</a:t>
            </a:r>
          </a:p>
          <a:p>
            <a:pPr lvl="1"/>
            <a:r>
              <a:rPr lang="en-US" dirty="0"/>
              <a:t>MO added as a slave state</a:t>
            </a:r>
          </a:p>
          <a:p>
            <a:pPr lvl="1"/>
            <a:r>
              <a:rPr lang="en-US" dirty="0"/>
              <a:t>ME (from Massachusetts) added as a free state</a:t>
            </a:r>
          </a:p>
          <a:p>
            <a:pPr lvl="2"/>
            <a:r>
              <a:rPr lang="en-US" sz="2400" dirty="0"/>
              <a:t>Balance stays equal at 12 states free, 12 slave</a:t>
            </a:r>
          </a:p>
          <a:p>
            <a:pPr lvl="1"/>
            <a:r>
              <a:rPr lang="en-US" dirty="0"/>
              <a:t>Slavery prohibited above 36°30’ line in the future</a:t>
            </a:r>
          </a:p>
          <a:p>
            <a:pPr lvl="1"/>
            <a:endParaRPr lang="en-US" sz="22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3100" dirty="0"/>
          </a:p>
          <a:p>
            <a:endParaRPr lang="en-US" sz="3100" dirty="0" smtClean="0"/>
          </a:p>
          <a:p>
            <a:endParaRPr lang="en-US" sz="3100" dirty="0"/>
          </a:p>
          <a:p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4098" name="Picture 2" descr="File:John C Calhoun by Mathew Brady, 18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48" y="3157819"/>
            <a:ext cx="2714625" cy="37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USA Territorial Growth 1820 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200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Protestant Christianity as a Social Force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A Republican Religious Order:</a:t>
            </a:r>
          </a:p>
          <a:p>
            <a:pPr lvl="1"/>
            <a:r>
              <a:rPr lang="en-US" sz="2200" dirty="0" smtClean="0"/>
              <a:t>Religious Freedom:</a:t>
            </a:r>
          </a:p>
          <a:p>
            <a:pPr lvl="2"/>
            <a:r>
              <a:rPr lang="en-US" sz="2000" dirty="0" smtClean="0"/>
              <a:t>Jefferson’s bill for Establishing Religious Freedom (inspired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amendment)</a:t>
            </a:r>
          </a:p>
          <a:p>
            <a:pPr lvl="2"/>
            <a:r>
              <a:rPr lang="en-US" sz="2000" dirty="0" smtClean="0"/>
              <a:t>Increase in number of denominations helped guarantee there would not be an established church</a:t>
            </a:r>
            <a:endParaRPr lang="en-US" sz="2000" dirty="0"/>
          </a:p>
          <a:p>
            <a:pPr lvl="1"/>
            <a:r>
              <a:rPr lang="en-US" sz="2200" dirty="0" smtClean="0"/>
              <a:t>Church-State Relations:</a:t>
            </a:r>
          </a:p>
          <a:p>
            <a:pPr lvl="2"/>
            <a:r>
              <a:rPr lang="en-US" sz="2000" dirty="0" smtClean="0"/>
              <a:t>VA outlawed religious requirements for office</a:t>
            </a:r>
          </a:p>
          <a:p>
            <a:pPr lvl="2"/>
            <a:r>
              <a:rPr lang="en-US" sz="2000" dirty="0" smtClean="0"/>
              <a:t>“Voluntarism” – funding of churches came from members</a:t>
            </a:r>
            <a:endParaRPr lang="en-US" sz="2000" dirty="0"/>
          </a:p>
          <a:p>
            <a:pPr lvl="1"/>
            <a:r>
              <a:rPr lang="en-US" sz="2200" dirty="0" smtClean="0"/>
              <a:t>Republican Church Institutions:</a:t>
            </a:r>
          </a:p>
          <a:p>
            <a:pPr lvl="2"/>
            <a:r>
              <a:rPr lang="en-US" sz="2000" dirty="0" smtClean="0"/>
              <a:t>Evangelical Methodist and Baptist churches gained a large number of members</a:t>
            </a:r>
          </a:p>
          <a:p>
            <a:r>
              <a:rPr lang="en-US" sz="2600" dirty="0" smtClean="0"/>
              <a:t>***The Second Great Awakening***</a:t>
            </a:r>
          </a:p>
          <a:p>
            <a:pPr lvl="1"/>
            <a:r>
              <a:rPr lang="en-US" sz="2200" dirty="0" smtClean="0"/>
              <a:t>Spread of Christianity throughout the US</a:t>
            </a:r>
          </a:p>
          <a:p>
            <a:pPr lvl="1"/>
            <a:r>
              <a:rPr lang="en-US" sz="2200" dirty="0" smtClean="0"/>
              <a:t>Emotional meetings (Cane Ridge, KY; burned over district in NY)</a:t>
            </a:r>
          </a:p>
          <a:p>
            <a:pPr lvl="1"/>
            <a:r>
              <a:rPr lang="en-US" sz="2200" dirty="0" smtClean="0"/>
              <a:t>A New Religious Landscape:</a:t>
            </a:r>
          </a:p>
          <a:p>
            <a:pPr lvl="2"/>
            <a:r>
              <a:rPr lang="en-US" sz="2000" dirty="0" smtClean="0"/>
              <a:t>Inspired by Whitefield, preachers increased conversions</a:t>
            </a:r>
          </a:p>
          <a:p>
            <a:pPr lvl="1"/>
            <a:r>
              <a:rPr lang="en-US" sz="2200" dirty="0" smtClean="0"/>
              <a:t>Black Christianity:</a:t>
            </a:r>
          </a:p>
          <a:p>
            <a:pPr lvl="2"/>
            <a:r>
              <a:rPr lang="en-US" sz="2000" dirty="0" smtClean="0"/>
              <a:t>Many saw slavery as similar to the plight of Israelites</a:t>
            </a:r>
            <a:endParaRPr lang="en-US" sz="20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3100" dirty="0"/>
          </a:p>
          <a:p>
            <a:endParaRPr lang="en-US" sz="3100" dirty="0" smtClean="0"/>
          </a:p>
          <a:p>
            <a:endParaRPr lang="en-US" sz="3100" dirty="0"/>
          </a:p>
          <a:p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5122" name="Picture 2" descr="File:Thomas Jefferson's Grave 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1839-m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5248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Protestant Christianity as a Social Force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Religion and Reform:</a:t>
            </a:r>
          </a:p>
          <a:p>
            <a:pPr lvl="1"/>
            <a:r>
              <a:rPr lang="en-US" sz="2200" dirty="0" smtClean="0"/>
              <a:t>Unitarians – believed in rational thought</a:t>
            </a:r>
          </a:p>
          <a:p>
            <a:pPr lvl="1"/>
            <a:r>
              <a:rPr lang="en-US" sz="2200" dirty="0" smtClean="0"/>
              <a:t>Many churches rejected predestination </a:t>
            </a:r>
          </a:p>
          <a:p>
            <a:pPr lvl="1"/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Great Awakening encouraged people to better the world (Humane Society)</a:t>
            </a:r>
            <a:endParaRPr lang="en-US" sz="2200" dirty="0"/>
          </a:p>
          <a:p>
            <a:r>
              <a:rPr lang="en-US" sz="2600" dirty="0" smtClean="0"/>
              <a:t>Women’s New Religious Roles:</a:t>
            </a:r>
          </a:p>
          <a:p>
            <a:pPr lvl="1"/>
            <a:r>
              <a:rPr lang="en-US" sz="2200" dirty="0" smtClean="0"/>
              <a:t>Shakers – Mother Ann Lee:</a:t>
            </a:r>
          </a:p>
          <a:p>
            <a:pPr lvl="2"/>
            <a:r>
              <a:rPr lang="en-US" sz="2000" dirty="0" smtClean="0"/>
              <a:t>Promoted celibacy and women’s rights</a:t>
            </a:r>
            <a:endParaRPr lang="en-US" sz="2000" dirty="0"/>
          </a:p>
          <a:p>
            <a:pPr lvl="1"/>
            <a:r>
              <a:rPr lang="en-US" sz="2200" dirty="0" smtClean="0"/>
              <a:t>A Growing Public Presence:</a:t>
            </a:r>
          </a:p>
          <a:p>
            <a:pPr lvl="2"/>
            <a:r>
              <a:rPr lang="en-US" sz="2000" dirty="0" smtClean="0"/>
              <a:t>Women gained some rights in churches – gender-segregated prayer meetings ended</a:t>
            </a:r>
          </a:p>
          <a:p>
            <a:pPr lvl="2"/>
            <a:r>
              <a:rPr lang="en-US" sz="2000" i="1" dirty="0" smtClean="0"/>
              <a:t>Mother’s Magazine</a:t>
            </a:r>
            <a:r>
              <a:rPr lang="en-US" sz="2000" dirty="0" smtClean="0"/>
              <a:t> – taught Christian women how to raise children</a:t>
            </a:r>
          </a:p>
          <a:p>
            <a:pPr lvl="2"/>
            <a:r>
              <a:rPr lang="en-US" sz="2000" dirty="0" smtClean="0"/>
              <a:t>Emma Willard – outspoken advocate of education for women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3100" dirty="0"/>
          </a:p>
          <a:p>
            <a:endParaRPr lang="en-US" sz="3100" dirty="0" smtClean="0"/>
          </a:p>
          <a:p>
            <a:endParaRPr lang="en-US" sz="3100" dirty="0"/>
          </a:p>
          <a:p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6146" name="Picture 2" descr="File:A group of Sha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32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Republican Motherhood</a:t>
            </a:r>
          </a:p>
          <a:p>
            <a:r>
              <a:rPr lang="en-US" dirty="0" smtClean="0"/>
              <a:t>Slavery as a “necessary evil” and a “positive good”</a:t>
            </a:r>
          </a:p>
          <a:p>
            <a:r>
              <a:rPr lang="en-US" dirty="0" smtClean="0"/>
              <a:t>Tallmadge Amendment and the MO Compromise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</a:t>
            </a:r>
          </a:p>
          <a:p>
            <a:pPr lvl="1"/>
            <a:r>
              <a:rPr lang="en-US" dirty="0" smtClean="0"/>
              <a:t>Increased denominations</a:t>
            </a:r>
          </a:p>
          <a:p>
            <a:pPr lvl="1"/>
            <a:r>
              <a:rPr lang="en-US" dirty="0" smtClean="0"/>
              <a:t>More rights for women</a:t>
            </a:r>
          </a:p>
          <a:p>
            <a:pPr lvl="1"/>
            <a:r>
              <a:rPr lang="en-US" dirty="0" smtClean="0"/>
              <a:t>Inspired people to improve other areas of life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1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143000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6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600" dirty="0" smtClean="0"/>
              <a:t>Press the “Like” button</a:t>
            </a:r>
            <a:endParaRPr lang="en-US" sz="36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File:Thomas Jefferson's Grave 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41148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Subscriber to Adam Norris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12641</TotalTime>
  <Words>875</Words>
  <Application>Microsoft Office PowerPoint</Application>
  <PresentationFormat>On-screen Show (4:3)</PresentationFormat>
  <Paragraphs>229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America’s History, 8th Edition, Chapter 8 Review Video</vt:lpstr>
      <vt:lpstr>The Capitalist Commonwealth</vt:lpstr>
      <vt:lpstr>Toward a Democratic Republican Culture</vt:lpstr>
      <vt:lpstr>Aristocratic Republicanism and Slavery</vt:lpstr>
      <vt:lpstr>Aristocratic Republicanism and Slavery</vt:lpstr>
      <vt:lpstr>Protestant Christianity as a Social Force</vt:lpstr>
      <vt:lpstr>Protestant Christianity as a Social Force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551</cp:revision>
  <dcterms:created xsi:type="dcterms:W3CDTF">2013-08-26T14:38:25Z</dcterms:created>
  <dcterms:modified xsi:type="dcterms:W3CDTF">2014-10-05T21:23:48Z</dcterms:modified>
</cp:coreProperties>
</file>