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1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D1D30-5272-41D7-BF71-00AFC73D922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D738-EB8F-45C6-8123-B27B74FDA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1 Review Video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696200" cy="182562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Colliding Worlds (1450 – 1600) </a:t>
            </a:r>
            <a:endParaRPr lang="en-US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Native American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The First Americans:</a:t>
            </a:r>
          </a:p>
          <a:p>
            <a:pPr lvl="1"/>
            <a:r>
              <a:rPr lang="en-US" sz="2800" dirty="0"/>
              <a:t>Many people came to the Americas via the Bering Straight</a:t>
            </a:r>
          </a:p>
          <a:p>
            <a:pPr lvl="1"/>
            <a:r>
              <a:rPr lang="en-US" sz="2800" dirty="0" smtClean="0"/>
              <a:t>6000 B.C.E. – Indians began raising crops – maize</a:t>
            </a:r>
          </a:p>
          <a:p>
            <a:pPr lvl="2"/>
            <a:r>
              <a:rPr lang="en-US" dirty="0" smtClean="0"/>
              <a:t>Helped encourage population growth, especially in present-day Mexico</a:t>
            </a:r>
            <a:endParaRPr lang="en-US" dirty="0"/>
          </a:p>
          <a:p>
            <a:r>
              <a:rPr lang="en-US" sz="3200" dirty="0" smtClean="0"/>
              <a:t>American Empires:</a:t>
            </a:r>
          </a:p>
          <a:p>
            <a:pPr lvl="1"/>
            <a:r>
              <a:rPr lang="en-US" sz="2800" dirty="0" smtClean="0"/>
              <a:t>Aztec Empire – </a:t>
            </a:r>
            <a:r>
              <a:rPr lang="en-US" sz="2800" dirty="0" err="1" smtClean="0"/>
              <a:t>Tenochtitlán</a:t>
            </a:r>
            <a:r>
              <a:rPr lang="en-US" sz="2800" dirty="0"/>
              <a:t> </a:t>
            </a:r>
            <a:r>
              <a:rPr lang="en-US" sz="2800" dirty="0" smtClean="0"/>
              <a:t>was the capital</a:t>
            </a:r>
          </a:p>
          <a:p>
            <a:pPr lvl="2"/>
            <a:r>
              <a:rPr lang="en-US" dirty="0" smtClean="0"/>
              <a:t>Established trading routes throughout the empire</a:t>
            </a:r>
          </a:p>
          <a:p>
            <a:pPr lvl="2"/>
            <a:r>
              <a:rPr lang="en-US" dirty="0" smtClean="0"/>
              <a:t>Used </a:t>
            </a:r>
            <a:r>
              <a:rPr lang="en-US" i="1" dirty="0" smtClean="0"/>
              <a:t>tribute</a:t>
            </a:r>
            <a:r>
              <a:rPr lang="en-US" dirty="0" smtClean="0"/>
              <a:t> – payment (taxes)</a:t>
            </a:r>
            <a:endParaRPr lang="en-US" dirty="0"/>
          </a:p>
          <a:p>
            <a:r>
              <a:rPr lang="en-US" sz="3200" dirty="0" smtClean="0"/>
              <a:t>Chiefdoms and Confederacies:</a:t>
            </a:r>
          </a:p>
          <a:p>
            <a:pPr lvl="1"/>
            <a:r>
              <a:rPr lang="en-US" sz="2800" dirty="0" smtClean="0"/>
              <a:t>Maize became a major crop throughout Central and North America</a:t>
            </a:r>
          </a:p>
          <a:p>
            <a:pPr lvl="2"/>
            <a:r>
              <a:rPr lang="en-US" dirty="0" smtClean="0"/>
              <a:t>Mississippi Valley</a:t>
            </a:r>
          </a:p>
          <a:p>
            <a:pPr lvl="2"/>
            <a:r>
              <a:rPr lang="en-US" dirty="0" smtClean="0"/>
              <a:t>Eastern Woodlands – villages were built around maize fields; also hunted and gathered</a:t>
            </a:r>
          </a:p>
          <a:p>
            <a:pPr lvl="3"/>
            <a:r>
              <a:rPr lang="en-US" dirty="0" smtClean="0"/>
              <a:t>Women were in charge of crops and played instrumental roles in community affairs</a:t>
            </a:r>
          </a:p>
          <a:p>
            <a:pPr lvl="3"/>
            <a:r>
              <a:rPr lang="en-US" dirty="0" smtClean="0"/>
              <a:t>Iroquois were a </a:t>
            </a:r>
            <a:r>
              <a:rPr lang="en-US" i="1" dirty="0" smtClean="0"/>
              <a:t>matriarchal society</a:t>
            </a:r>
            <a:r>
              <a:rPr lang="en-US" dirty="0" smtClean="0"/>
              <a:t> – power based on female families</a:t>
            </a:r>
            <a:endParaRPr lang="en-US" dirty="0"/>
          </a:p>
          <a:p>
            <a:pPr lvl="2"/>
            <a:r>
              <a:rPr lang="en-US" dirty="0" smtClean="0"/>
              <a:t>Great Plains and Rockies - </a:t>
            </a:r>
            <a:r>
              <a:rPr lang="en-US" dirty="0"/>
              <a:t>hunted Buffalo; </a:t>
            </a:r>
            <a:r>
              <a:rPr lang="en-US" dirty="0" smtClean="0"/>
              <a:t>lack of natural resources made many Indians nomadic</a:t>
            </a:r>
          </a:p>
          <a:p>
            <a:pPr lvl="3"/>
            <a:r>
              <a:rPr lang="en-US" dirty="0" smtClean="0"/>
              <a:t>The horse (introduced by Europe) drastically changed life of Plains Indians</a:t>
            </a:r>
            <a:endParaRPr lang="en-US" dirty="0"/>
          </a:p>
          <a:p>
            <a:pPr lvl="2"/>
            <a:r>
              <a:rPr lang="en-US" dirty="0" smtClean="0"/>
              <a:t>Arid Southwest – </a:t>
            </a:r>
            <a:r>
              <a:rPr lang="en-US" dirty="0"/>
              <a:t>based on agriculture (maize) and built elaborate irrigation </a:t>
            </a:r>
            <a:r>
              <a:rPr lang="en-US" dirty="0" smtClean="0"/>
              <a:t>systems (Pueblo Indians – see video in description)</a:t>
            </a:r>
          </a:p>
          <a:p>
            <a:pPr lvl="2"/>
            <a:r>
              <a:rPr lang="en-US" dirty="0" smtClean="0"/>
              <a:t>Pacific Coast – Chinooks were strong warriors, relied heavily on fishing; built elaborate canoes</a:t>
            </a:r>
          </a:p>
          <a:p>
            <a:endParaRPr lang="en-US" dirty="0"/>
          </a:p>
        </p:txBody>
      </p:sp>
      <p:pic>
        <p:nvPicPr>
          <p:cNvPr id="6" name="Picture 5" descr="File:Zea mays - Köhler–s Medizinal-Pflanzen-28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28600"/>
            <a:ext cx="260985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Early Localization Native Americans NY.sv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710"/>
            <a:ext cx="5507182" cy="439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Map of the Great Plain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"/>
            <a:ext cx="5666509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4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Native American Experience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Patterns of Trade:</a:t>
            </a:r>
          </a:p>
          <a:p>
            <a:pPr lvl="1"/>
            <a:r>
              <a:rPr lang="en-US" sz="2800" dirty="0" smtClean="0"/>
              <a:t>Many Indians traded with each other throughout the Americas</a:t>
            </a:r>
          </a:p>
          <a:p>
            <a:pPr lvl="2"/>
            <a:r>
              <a:rPr lang="en-US" dirty="0" smtClean="0"/>
              <a:t>Trade fairs between nomadic Navajos and Pueblos in the Southwest</a:t>
            </a:r>
          </a:p>
          <a:p>
            <a:pPr lvl="2"/>
            <a:r>
              <a:rPr lang="en-US" dirty="0" smtClean="0"/>
              <a:t>Maize would be traded for meat, furs, and other supplies</a:t>
            </a:r>
            <a:endParaRPr lang="en-US" dirty="0"/>
          </a:p>
          <a:p>
            <a:r>
              <a:rPr lang="en-US" sz="3200" dirty="0" smtClean="0"/>
              <a:t>Sacred Power:</a:t>
            </a:r>
          </a:p>
          <a:p>
            <a:pPr lvl="1"/>
            <a:r>
              <a:rPr lang="en-US" sz="2800" i="1" dirty="0" smtClean="0"/>
              <a:t>Animism</a:t>
            </a:r>
            <a:r>
              <a:rPr lang="en-US" sz="2800" dirty="0" smtClean="0"/>
              <a:t> – religion associated with nature</a:t>
            </a:r>
          </a:p>
          <a:p>
            <a:pPr lvl="2"/>
            <a:r>
              <a:rPr lang="en-US" dirty="0" smtClean="0"/>
              <a:t>Indians respected animals they hunted by performing rituals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Western Europe: The Edge of the Old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Hierarchy and Authority:</a:t>
            </a:r>
          </a:p>
          <a:p>
            <a:pPr lvl="1"/>
            <a:r>
              <a:rPr lang="en-US" sz="2800" dirty="0" smtClean="0"/>
              <a:t>European families were patriarchal – property and wealth was based on  male families</a:t>
            </a:r>
          </a:p>
          <a:p>
            <a:pPr lvl="1"/>
            <a:r>
              <a:rPr lang="en-US" sz="2800" dirty="0" smtClean="0"/>
              <a:t>Females gave up many rights when married – name, property, expected to submit to husband</a:t>
            </a:r>
          </a:p>
          <a:p>
            <a:pPr lvl="1"/>
            <a:r>
              <a:rPr lang="en-US" sz="2800" i="1" dirty="0" smtClean="0"/>
              <a:t>Primogeniture</a:t>
            </a:r>
            <a:r>
              <a:rPr lang="en-US" sz="2800" dirty="0" smtClean="0"/>
              <a:t> – eldest son inheriting most of wealth</a:t>
            </a:r>
          </a:p>
          <a:p>
            <a:pPr lvl="2"/>
            <a:r>
              <a:rPr lang="en-US" dirty="0" smtClean="0"/>
              <a:t>Later encouraged immigration to colonies</a:t>
            </a:r>
            <a:endParaRPr lang="en-US" dirty="0"/>
          </a:p>
          <a:p>
            <a:r>
              <a:rPr lang="en-US" sz="3200" dirty="0" smtClean="0"/>
              <a:t>Peasant Society:</a:t>
            </a:r>
          </a:p>
          <a:p>
            <a:pPr lvl="1"/>
            <a:r>
              <a:rPr lang="en-US" sz="2800" dirty="0" smtClean="0"/>
              <a:t>Poor individuals, mostly farmers; made up most of the immigrants to Americas</a:t>
            </a:r>
          </a:p>
          <a:p>
            <a:pPr lvl="1"/>
            <a:r>
              <a:rPr lang="en-US" sz="2800" dirty="0" smtClean="0"/>
              <a:t>Half of the children died before 21!</a:t>
            </a:r>
            <a:endParaRPr lang="en-US" sz="2800" dirty="0"/>
          </a:p>
          <a:p>
            <a:r>
              <a:rPr lang="en-US" sz="3200" dirty="0" smtClean="0"/>
              <a:t>Expanding Trade Networks:</a:t>
            </a:r>
          </a:p>
          <a:p>
            <a:pPr lvl="1"/>
            <a:r>
              <a:rPr lang="en-US" sz="2800" dirty="0" smtClean="0"/>
              <a:t>Merchant cities began to grow drastically</a:t>
            </a:r>
          </a:p>
          <a:p>
            <a:pPr lvl="1"/>
            <a:r>
              <a:rPr lang="en-US" sz="2800" dirty="0" smtClean="0"/>
              <a:t>Guilds helped regulate trade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7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Western Europe: The Edge of the Old World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3200" dirty="0"/>
              <a:t>Myths, Religions, and Holy </a:t>
            </a:r>
            <a:r>
              <a:rPr lang="en-US" sz="3200" dirty="0" smtClean="0"/>
              <a:t>Warriors</a:t>
            </a:r>
            <a:endParaRPr lang="en-US" sz="3200" dirty="0"/>
          </a:p>
          <a:p>
            <a:pPr lvl="1"/>
            <a:r>
              <a:rPr lang="en-US" dirty="0"/>
              <a:t>Roman Catholic Church had tremendous power in Western Europe</a:t>
            </a:r>
          </a:p>
          <a:p>
            <a:pPr lvl="1"/>
            <a:r>
              <a:rPr lang="en-US" dirty="0" smtClean="0"/>
              <a:t>Individuals </a:t>
            </a:r>
            <a:r>
              <a:rPr lang="en-US" dirty="0"/>
              <a:t>involved in </a:t>
            </a:r>
            <a:r>
              <a:rPr lang="en-US" i="1" dirty="0"/>
              <a:t>heresies</a:t>
            </a:r>
            <a:r>
              <a:rPr lang="en-US" dirty="0"/>
              <a:t> (ideas inconsistent with Christianity) were persecuted</a:t>
            </a:r>
          </a:p>
          <a:p>
            <a:pPr lvl="1"/>
            <a:r>
              <a:rPr lang="en-US" dirty="0"/>
              <a:t>Reformation:</a:t>
            </a:r>
          </a:p>
          <a:p>
            <a:pPr lvl="2"/>
            <a:r>
              <a:rPr lang="en-US" dirty="0"/>
              <a:t>Martin Luther and his 95 </a:t>
            </a:r>
            <a:r>
              <a:rPr lang="en-US" dirty="0" smtClean="0"/>
              <a:t>Theses – protested the sale of indulgences</a:t>
            </a:r>
            <a:endParaRPr lang="en-US" dirty="0"/>
          </a:p>
          <a:p>
            <a:pPr lvl="2"/>
            <a:r>
              <a:rPr lang="en-US" dirty="0"/>
              <a:t>John Calvin and </a:t>
            </a:r>
            <a:r>
              <a:rPr lang="en-US" i="1" dirty="0" smtClean="0"/>
              <a:t>Predestination</a:t>
            </a:r>
          </a:p>
          <a:p>
            <a:pPr lvl="2"/>
            <a:r>
              <a:rPr lang="en-US" dirty="0" smtClean="0"/>
              <a:t>England became a Protestant nation</a:t>
            </a:r>
          </a:p>
          <a:p>
            <a:pPr lvl="2"/>
            <a:r>
              <a:rPr lang="en-US" dirty="0" smtClean="0"/>
              <a:t>The Reformation weakened the strength of Catholicism in Europe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File:John Calvin by Holb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26" y="-20782"/>
            <a:ext cx="3290674" cy="42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West and Central Africa: Origins of 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Empires, Kingdoms, and </a:t>
            </a:r>
            <a:r>
              <a:rPr lang="en-US" sz="3200" dirty="0" err="1" smtClean="0"/>
              <a:t>Ministates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Most of the African Slave Trade was based out of West Africa</a:t>
            </a:r>
          </a:p>
          <a:p>
            <a:pPr lvl="1"/>
            <a:r>
              <a:rPr lang="en-US" sz="2800" dirty="0" smtClean="0"/>
              <a:t>Kings and Princes were regarded as divine</a:t>
            </a:r>
          </a:p>
          <a:p>
            <a:pPr lvl="1"/>
            <a:r>
              <a:rPr lang="en-US" dirty="0" smtClean="0"/>
              <a:t>Ghana, </a:t>
            </a:r>
            <a:r>
              <a:rPr lang="en-US" dirty="0" err="1" smtClean="0"/>
              <a:t>Mali</a:t>
            </a:r>
            <a:r>
              <a:rPr lang="en-US" dirty="0" smtClean="0"/>
              <a:t>, and Songhai Empires – used extensive trade routes</a:t>
            </a:r>
          </a:p>
          <a:p>
            <a:pPr lvl="2"/>
            <a:r>
              <a:rPr lang="en-US" dirty="0" smtClean="0"/>
              <a:t>Used the military to control trade routes – GOLD!</a:t>
            </a:r>
          </a:p>
          <a:p>
            <a:r>
              <a:rPr lang="en-US" sz="3200" dirty="0" smtClean="0"/>
              <a:t>The Spirit World:</a:t>
            </a:r>
          </a:p>
          <a:p>
            <a:pPr lvl="1"/>
            <a:r>
              <a:rPr lang="en-US" sz="2800" dirty="0" smtClean="0"/>
              <a:t>Islam spread over trade routes in Africa</a:t>
            </a:r>
          </a:p>
          <a:p>
            <a:pPr lvl="1"/>
            <a:r>
              <a:rPr lang="en-US" sz="2800" dirty="0" smtClean="0"/>
              <a:t>Many Africans still practiced versions of Animism and were polytheistic</a:t>
            </a:r>
            <a:endParaRPr lang="en-US" sz="28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File:ECOW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77490"/>
            <a:ext cx="7620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Exploration and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Portuguese Expansion:</a:t>
            </a:r>
          </a:p>
          <a:p>
            <a:pPr lvl="1"/>
            <a:r>
              <a:rPr lang="en-US" sz="2800" dirty="0" smtClean="0"/>
              <a:t>Portugal had an extensive role in exploration and African Slave Trade</a:t>
            </a:r>
            <a:endParaRPr lang="en-US" sz="2800" dirty="0"/>
          </a:p>
          <a:p>
            <a:pPr lvl="1"/>
            <a:r>
              <a:rPr lang="en-US" sz="2800" dirty="0" smtClean="0"/>
              <a:t>Trading posts were established in West Africa</a:t>
            </a:r>
          </a:p>
          <a:p>
            <a:pPr lvl="1"/>
            <a:r>
              <a:rPr lang="en-US" sz="2800" dirty="0" smtClean="0"/>
              <a:t>Europeans had little luck exploring the interior of the African Continent:</a:t>
            </a:r>
          </a:p>
          <a:p>
            <a:pPr lvl="2"/>
            <a:r>
              <a:rPr lang="en-US" dirty="0" smtClean="0"/>
              <a:t>Disease – malaria, the interior was well defended</a:t>
            </a:r>
          </a:p>
          <a:p>
            <a:r>
              <a:rPr lang="en-US" sz="3200" dirty="0" smtClean="0"/>
              <a:t>The African Slave Trade:</a:t>
            </a:r>
          </a:p>
          <a:p>
            <a:pPr lvl="1"/>
            <a:r>
              <a:rPr lang="en-US" sz="2800" dirty="0" smtClean="0"/>
              <a:t>Slavery was widespread throughout Europe and Africa</a:t>
            </a:r>
          </a:p>
          <a:p>
            <a:pPr lvl="1"/>
            <a:r>
              <a:rPr lang="en-US" sz="2800" dirty="0" smtClean="0"/>
              <a:t>Slaves were used on sugar plantations</a:t>
            </a:r>
          </a:p>
          <a:p>
            <a:pPr lvl="1"/>
            <a:r>
              <a:rPr lang="en-US" sz="2800" dirty="0" smtClean="0"/>
              <a:t>In the mid-16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century, the African Slave Trade expanded drastically and used in South America</a:t>
            </a:r>
            <a:endParaRPr lang="en-US" sz="2800" dirty="0"/>
          </a:p>
          <a:p>
            <a:r>
              <a:rPr lang="en-US" sz="3200" dirty="0" smtClean="0"/>
              <a:t>Sixteenth-Century Incursions:</a:t>
            </a:r>
          </a:p>
          <a:p>
            <a:pPr lvl="1"/>
            <a:r>
              <a:rPr lang="en-US" sz="2800" i="1" dirty="0" smtClean="0"/>
              <a:t>Reconquista</a:t>
            </a:r>
            <a:r>
              <a:rPr lang="en-US" sz="2800" dirty="0" smtClean="0"/>
              <a:t> – Spanish Catholics tried to get rid of Muslims in Europe</a:t>
            </a:r>
          </a:p>
          <a:p>
            <a:pPr lvl="1"/>
            <a:r>
              <a:rPr lang="en-US" sz="2800" i="1" dirty="0" smtClean="0"/>
              <a:t>Inquisition</a:t>
            </a:r>
            <a:r>
              <a:rPr lang="en-US" sz="2800" dirty="0" smtClean="0"/>
              <a:t> against alleged Christian heretics</a:t>
            </a:r>
            <a:endParaRPr lang="en-US" sz="2800" i="1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8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File:Witch-scen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"/>
            <a:ext cx="6772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Exploration and Conquest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Spain in the Western Hemisphere:</a:t>
            </a:r>
          </a:p>
          <a:p>
            <a:pPr lvl="1"/>
            <a:r>
              <a:rPr lang="en-US" sz="2800" dirty="0" smtClean="0"/>
              <a:t>Conquistadores – Spanish conquerors</a:t>
            </a:r>
            <a:endParaRPr lang="en-US" sz="2800" dirty="0"/>
          </a:p>
          <a:p>
            <a:pPr lvl="2"/>
            <a:r>
              <a:rPr lang="en-US" dirty="0" err="1" smtClean="0"/>
              <a:t>Hernán</a:t>
            </a:r>
            <a:r>
              <a:rPr lang="en-US" dirty="0" smtClean="0"/>
              <a:t> Cortés: led 600 men to defeat the Aztecs at </a:t>
            </a:r>
            <a:r>
              <a:rPr lang="en-US" dirty="0" err="1" smtClean="0"/>
              <a:t>Tenochtitlán</a:t>
            </a:r>
            <a:endParaRPr lang="en-US" dirty="0" smtClean="0"/>
          </a:p>
          <a:p>
            <a:pPr lvl="3"/>
            <a:r>
              <a:rPr lang="en-US" dirty="0" smtClean="0"/>
              <a:t>Many of the Aztecs were defeated due to disease, especially smallpox</a:t>
            </a:r>
          </a:p>
          <a:p>
            <a:pPr lvl="2"/>
            <a:r>
              <a:rPr lang="en-US" dirty="0" smtClean="0"/>
              <a:t>Francisco Pizarro: defeated the Incas in Peru</a:t>
            </a:r>
          </a:p>
          <a:p>
            <a:pPr lvl="1"/>
            <a:r>
              <a:rPr lang="en-US" sz="2800" dirty="0" smtClean="0"/>
              <a:t>Effects of the Spanish Invasions:</a:t>
            </a:r>
          </a:p>
          <a:p>
            <a:pPr lvl="2"/>
            <a:r>
              <a:rPr lang="en-US" dirty="0" smtClean="0"/>
              <a:t>Disease and war killed many Indians</a:t>
            </a:r>
          </a:p>
          <a:p>
            <a:pPr lvl="3"/>
            <a:r>
              <a:rPr lang="en-US" dirty="0" smtClean="0"/>
              <a:t>20 million Indians in 1500 -&gt; 3 million in 1650</a:t>
            </a:r>
            <a:endParaRPr lang="en-US" dirty="0"/>
          </a:p>
          <a:p>
            <a:r>
              <a:rPr lang="en-US" sz="3200" dirty="0" smtClean="0"/>
              <a:t>Portugal focused on conquering Brazil</a:t>
            </a:r>
            <a:endParaRPr lang="en-US" sz="3200" dirty="0"/>
          </a:p>
          <a:p>
            <a:endParaRPr lang="en-US" sz="2800" i="1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8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File:Aztec smallpox victi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78" y="0"/>
            <a:ext cx="445795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 smtClean="0"/>
              <a:t>Press the “Like” button</a:t>
            </a:r>
            <a:endParaRPr lang="en-US" sz="4400" dirty="0"/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3657600"/>
            <a:ext cx="38862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Follow me on Twitter @</a:t>
            </a:r>
            <a:r>
              <a:rPr lang="en-US" sz="2400" dirty="0" err="1" smtClean="0"/>
              <a:t>APUSH_Review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9198</TotalTime>
  <Words>710</Words>
  <Application>Microsoft Office PowerPoint</Application>
  <PresentationFormat>On-screen Show (4:3)</PresentationFormat>
  <Paragraphs>114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American History: Chapter 1 Review Video</vt:lpstr>
      <vt:lpstr>The Native American Experience</vt:lpstr>
      <vt:lpstr>The Native American Experience Cont.</vt:lpstr>
      <vt:lpstr>Western Europe: The Edge of the Old World</vt:lpstr>
      <vt:lpstr>Western Europe: The Edge of the Old World Cont.</vt:lpstr>
      <vt:lpstr>West and Central Africa: Origins of the Atlantic Slave Trade</vt:lpstr>
      <vt:lpstr>Exploration and Conquest</vt:lpstr>
      <vt:lpstr>Exploration and Conquest Cont.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420</cp:revision>
  <dcterms:created xsi:type="dcterms:W3CDTF">2013-08-26T14:38:25Z</dcterms:created>
  <dcterms:modified xsi:type="dcterms:W3CDTF">2014-08-16T21:37:56Z</dcterms:modified>
</cp:coreProperties>
</file>