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288825" y="419100"/>
            <a:ext cx="12427150" cy="1447800"/>
          </a:xfrm>
          <a:prstGeom prst="rect">
            <a:avLst/>
          </a:prstGeom>
        </p:spPr>
        <p:txBody>
          <a:bodyPr/>
          <a:lstStyle/>
          <a:p>
            <a:pPr/>
            <a:r>
              <a:t>America’s History, 8th Edition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787400" y="1912788"/>
            <a:ext cx="11430000" cy="1447801"/>
          </a:xfrm>
          <a:prstGeom prst="rect">
            <a:avLst/>
          </a:prstGeom>
        </p:spPr>
        <p:txBody>
          <a:bodyPr/>
          <a:lstStyle/>
          <a:p>
            <a:pPr/>
            <a:r>
              <a:t>Chapter 31 - The </a:t>
            </a:r>
            <a:r>
              <a:rPr b="1" i="1" u="sng"/>
              <a:t>LAST</a:t>
            </a:r>
            <a:r>
              <a:t> One!</a:t>
            </a:r>
          </a:p>
        </p:txBody>
      </p:sp>
      <p:pic>
        <p:nvPicPr>
          <p:cNvPr id="121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2984500"/>
            <a:ext cx="8128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342518" indent="-342518" defTabSz="508254">
              <a:spcBef>
                <a:spcPts val="3100"/>
              </a:spcBef>
              <a:buBlip>
                <a:blip r:embed="rId2"/>
              </a:buBlip>
              <a:defRPr sz="313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Clinton’s Impeachment</a:t>
            </a:r>
          </a:p>
          <a:p>
            <a:pPr lvl="1" marL="685037" indent="-342518" defTabSz="508254">
              <a:spcBef>
                <a:spcPts val="3100"/>
              </a:spcBef>
              <a:buBlip>
                <a:blip r:embed="rId2"/>
              </a:buBlip>
              <a:defRPr sz="3132"/>
            </a:pPr>
            <a:r>
              <a:t>Clinton was charged with perjury and obstruction of justice</a:t>
            </a:r>
          </a:p>
          <a:p>
            <a:pPr lvl="1" marL="685037" indent="-342518" defTabSz="508254">
              <a:spcBef>
                <a:spcPts val="3100"/>
              </a:spcBef>
              <a:buBlip>
                <a:blip r:embed="rId2"/>
              </a:buBlip>
              <a:defRPr sz="3132"/>
            </a:pPr>
            <a:r>
              <a:t>Most Americans opposed impeachment - 58%, while 38% favored</a:t>
            </a:r>
          </a:p>
          <a:p>
            <a:pPr lvl="1" marL="685037" indent="-342518" defTabSz="508254">
              <a:spcBef>
                <a:spcPts val="3100"/>
              </a:spcBef>
              <a:buBlip>
                <a:blip r:embed="rId2"/>
              </a:buBlip>
              <a:defRPr sz="3132"/>
            </a:pPr>
            <a:r>
              <a:t>Clinton, like Andrew Johnson before him, was not removed from office</a:t>
            </a:r>
          </a:p>
          <a:p>
            <a:pPr marL="342518" indent="-342518" defTabSz="508254">
              <a:spcBef>
                <a:spcPts val="3100"/>
              </a:spcBef>
              <a:buBlip>
                <a:blip r:embed="rId2"/>
              </a:buBlip>
              <a:defRPr sz="3132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Post-Cold War Foreign Policy</a:t>
            </a:r>
          </a:p>
          <a:p>
            <a:pPr lvl="1" marL="685037" indent="-342518" defTabSz="508254">
              <a:spcBef>
                <a:spcPts val="3100"/>
              </a:spcBef>
              <a:buBlip>
                <a:blip r:embed="rId2"/>
              </a:buBlip>
              <a:defRPr sz="3132"/>
            </a:pPr>
            <a:r>
              <a:t>NATO expanded in the 1990s </a:t>
            </a:r>
          </a:p>
          <a:p>
            <a:pPr lvl="2" marL="1027557" indent="-342518" defTabSz="508254">
              <a:spcBef>
                <a:spcPts val="3100"/>
              </a:spcBef>
              <a:buBlip>
                <a:blip r:embed="rId2"/>
              </a:buBlip>
              <a:defRPr sz="3132"/>
            </a:pPr>
            <a:r>
              <a:t>Former Soviet controlled countries such as Poland</a:t>
            </a:r>
          </a:p>
        </p:txBody>
      </p:sp>
      <p:pic>
        <p:nvPicPr>
          <p:cNvPr id="15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29700" y="6159500"/>
            <a:ext cx="3724329" cy="1936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1200" y="2185029"/>
            <a:ext cx="4285093" cy="286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7" grpId="2"/>
      <p:bldP build="whole" bldLvl="1" animBg="1" rev="0" advAuto="0" spid="15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The Breakup of Yugoslavia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Bosnia-Herzegovina declared independence in 1992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Slobodan Milosevic committed genocide, “ethnic cleansing”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NATO bombing campaign against Milosevic 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2008 - 7 countries from former Yugoslavia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America and the Middle East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US troops in Saudi Arabia after the Persian Gulf War has upset many in the Middle East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1993 World Trade Center bombing: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Killed 6, injured 1,000+ 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US embassies in Kenya and Tanzania were bombed in 1998</a:t>
            </a:r>
          </a:p>
          <a:p>
            <a:pPr lvl="1" marL="496062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Bombing of the USS </a:t>
            </a:r>
            <a:r>
              <a:rPr i="1"/>
              <a:t>Cole</a:t>
            </a:r>
            <a:r>
              <a:t> in 2000</a:t>
            </a:r>
          </a:p>
          <a:p>
            <a:pPr lvl="2" marL="744093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Attacks were committed by Al Qaeda 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4600" y="1835150"/>
            <a:ext cx="4029715" cy="2692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31200" y="6184900"/>
            <a:ext cx="4569687" cy="3137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2" grpId="3"/>
      <p:bldP build="whole" bldLvl="1" animBg="1" rev="0" advAuto="0" spid="16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254000" y="1778000"/>
            <a:ext cx="7221538" cy="7805341"/>
          </a:xfrm>
          <a:prstGeom prst="rect">
            <a:avLst/>
          </a:prstGeom>
        </p:spPr>
        <p:txBody>
          <a:bodyPr/>
          <a:lstStyle/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The Ascendence of George W. Bush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Election of 2000 - Bush v. Gore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Gore won the popular vote, Bush won the electoral vote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Supreme Court intervened in recount efforts in Florida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Tax Cuts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Economic Growth and Tax Relief Act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Decreased income and estate taxes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Federal spending increased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Medicare and Medicaid - uncontrollable spending</a:t>
            </a:r>
          </a:p>
        </p:txBody>
      </p:sp>
      <p:pic>
        <p:nvPicPr>
          <p:cNvPr id="16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2850" y="5188725"/>
            <a:ext cx="7444059" cy="4329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3"/>
      <p:bldP build="whole" bldLvl="1" animBg="1" rev="0" advAuto="0" spid="166" grpId="2"/>
      <p:bldP build="p" bldLvl="5" animBg="1" rev="0" advAuto="0" spid="1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254000" y="1778000"/>
            <a:ext cx="9436299" cy="780534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September 11, 2001</a:t>
            </a:r>
          </a:p>
          <a:p>
            <a:pPr lvl="1">
              <a:buBlip>
                <a:blip r:embed="rId2"/>
              </a:buBlip>
            </a:pPr>
            <a:r>
              <a:t>19 terrorists hijacked 4 planes</a:t>
            </a:r>
          </a:p>
          <a:p>
            <a:pPr lvl="2">
              <a:buBlip>
                <a:blip r:embed="rId2"/>
              </a:buBlip>
            </a:pPr>
            <a:r>
              <a:t>2 crashed into the World Trade Center</a:t>
            </a:r>
          </a:p>
          <a:p>
            <a:pPr lvl="2">
              <a:buBlip>
                <a:blip r:embed="rId2"/>
              </a:buBlip>
            </a:pPr>
            <a:r>
              <a:t>1 crashed into the Pentagon</a:t>
            </a:r>
          </a:p>
          <a:p>
            <a:pPr lvl="2">
              <a:buBlip>
                <a:blip r:embed="rId2"/>
              </a:buBlip>
            </a:pPr>
            <a:r>
              <a:t>1 crashed in a field in Pennsylvania</a:t>
            </a:r>
          </a:p>
          <a:p>
            <a:pPr lvl="1">
              <a:buBlip>
                <a:blip r:embed="rId2"/>
              </a:buBlip>
            </a:pPr>
            <a:r>
              <a:t>October 2001 - US fought the Taliban in Afghanistan for hiding bin Laden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25400" y="1723429"/>
            <a:ext cx="6901458" cy="7805342"/>
          </a:xfrm>
          <a:prstGeom prst="rect">
            <a:avLst/>
          </a:prstGeom>
        </p:spPr>
        <p:txBody>
          <a:bodyPr/>
          <a:lstStyle/>
          <a:p>
            <a:pPr marL="279527" indent="-279527" defTabSz="414781">
              <a:spcBef>
                <a:spcPts val="2500"/>
              </a:spcBef>
              <a:buBlip>
                <a:blip r:embed="rId2"/>
              </a:buBlip>
              <a:defRPr sz="2556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The Invasion of Iraq</a:t>
            </a: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Patriot Act - increased the government’s power to monitor Americans </a:t>
            </a: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Remember, during times of war, personal liberties decrease (suspension of habeas corpus during Civil War, Japanese Internment during WWII)</a:t>
            </a: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US invaded Iraq in 2003 without a UN resolution</a:t>
            </a:r>
          </a:p>
          <a:p>
            <a:pPr lvl="2" marL="838580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Claimed Hussein had ties to terrorism and WMDs</a:t>
            </a:r>
          </a:p>
          <a:p>
            <a:pPr lvl="1" marL="559054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Abu Ghraib Prison Scandal (2004):</a:t>
            </a:r>
          </a:p>
          <a:p>
            <a:pPr lvl="2" marL="838580" indent="-279527" defTabSz="41478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Pictures and videos showed American guards torturing and abusing suspected terrorists</a:t>
            </a:r>
          </a:p>
        </p:txBody>
      </p:sp>
      <p:pic>
        <p:nvPicPr>
          <p:cNvPr id="17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8862" y="1454150"/>
            <a:ext cx="2794001" cy="349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3400" y="4959350"/>
            <a:ext cx="5566060" cy="4615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2"/>
      <p:bldP build="whole" bldLvl="1" animBg="1" rev="0" advAuto="0" spid="174" grpId="3"/>
      <p:bldP build="p" bldLvl="5" animBg="1" rev="0" advAuto="0" spid="1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254000" y="1778000"/>
            <a:ext cx="6757095" cy="7805341"/>
          </a:xfrm>
          <a:prstGeom prst="rect">
            <a:avLst/>
          </a:prstGeom>
        </p:spPr>
        <p:txBody>
          <a:bodyPr/>
          <a:lstStyle/>
          <a:p>
            <a:pPr marL="287401" indent="-287401" defTabSz="426466">
              <a:spcBef>
                <a:spcPts val="2600"/>
              </a:spcBef>
              <a:buBlip>
                <a:blip r:embed="rId2"/>
              </a:buBlip>
              <a:defRPr sz="2628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The 2004 Election</a:t>
            </a: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Bush v. Kerry </a:t>
            </a:r>
          </a:p>
          <a:p>
            <a:pPr lvl="2" marL="8622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Kerry was portrayed as a “flip-flopper” for his positions on the Iraq War</a:t>
            </a: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11 states passed bans on same sex marriage</a:t>
            </a:r>
          </a:p>
          <a:p>
            <a:pPr marL="287401" indent="-287401" defTabSz="426466">
              <a:spcBef>
                <a:spcPts val="2600"/>
              </a:spcBef>
              <a:buBlip>
                <a:blip r:embed="rId2"/>
              </a:buBlip>
              <a:defRPr sz="2628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Violence Abroad and Economic Collapse at Home</a:t>
            </a: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Hurricane Katrina - devastated New Orleans, killing more than 2,000</a:t>
            </a: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2008 - stock market tumbled, unemployment reached 10%!</a:t>
            </a:r>
          </a:p>
          <a:p>
            <a:pPr lvl="1" marL="574802" indent="-287401" defTabSz="426466">
              <a:spcBef>
                <a:spcPts val="2600"/>
              </a:spcBef>
              <a:buBlip>
                <a:blip r:embed="rId2"/>
              </a:buBlip>
              <a:defRPr sz="2628"/>
            </a:pPr>
            <a:r>
              <a:t>Great Recession - also saw housing prices plummet </a:t>
            </a: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27850" y="1860550"/>
            <a:ext cx="5892172" cy="3427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8700" y="5289550"/>
            <a:ext cx="3301437" cy="4330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  <p:bldP build="whole" bldLvl="1" animBg="1" rev="0" advAuto="0" spid="178" grpId="2"/>
      <p:bldP build="whole" bldLvl="1" animBg="1" rev="0" advAuto="0" spid="17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254000" y="1778000"/>
            <a:ext cx="7769325" cy="7805341"/>
          </a:xfrm>
          <a:prstGeom prst="rect">
            <a:avLst/>
          </a:prstGeom>
        </p:spPr>
        <p:txBody>
          <a:bodyPr/>
          <a:lstStyle/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The Obama Presidency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“Remaking America”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Obama focused on an economic stimulus package, healthcare, and Wall Street regulation early presidency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American Recovery and Reinvestment Act:</a:t>
            </a: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$787 billion to states for projects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Tea (Taxed Enough Already) Party:</a:t>
            </a:r>
          </a:p>
          <a:p>
            <a:pPr lvl="2" marL="791337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Right wing group that was critical of large government and Obama’s health care plans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2011 - Obama repealled the military’s “Don’t Ask, Don’t Tell” policy, which allowed gays to openly serve in the military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Sonia Sotomayor - first Latina on the Supreme Court</a:t>
            </a:r>
          </a:p>
        </p:txBody>
      </p:sp>
      <p:pic>
        <p:nvPicPr>
          <p:cNvPr id="18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2787269"/>
            <a:ext cx="4542128" cy="5677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/>
          <a:p>
            <a:pPr/>
            <a:r>
              <a:t>Into a New Century</a:t>
            </a:r>
          </a:p>
        </p:txBody>
      </p:sp>
      <p:sp>
        <p:nvSpPr>
          <p:cNvPr id="186" name="Shape 186"/>
          <p:cNvSpPr/>
          <p:nvPr>
            <p:ph type="body" sz="half" idx="1"/>
          </p:nvPr>
        </p:nvSpPr>
        <p:spPr>
          <a:xfrm>
            <a:off x="254000" y="1778000"/>
            <a:ext cx="6190556" cy="7805341"/>
          </a:xfrm>
          <a:prstGeom prst="rect">
            <a:avLst/>
          </a:prstGeom>
        </p:spPr>
        <p:txBody>
          <a:bodyPr/>
          <a:lstStyle/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War and Instability in the Middle East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Arab Spring - protests that led to the downfall of several regimes in the Middle East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May 2011 - Seal Team 6 killed Osama bin Laden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Climate Change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Impacts of higher temperatures - higher sea levels, agricultural difficulties, etc. 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Kyoto Protocol - treaty to limit carbon emissions - US is not a signee  </a:t>
            </a:r>
          </a:p>
          <a:p>
            <a:pPr marL="263779" indent="-263779" defTabSz="391414">
              <a:spcBef>
                <a:spcPts val="2400"/>
              </a:spcBef>
              <a:buBlip>
                <a:blip r:embed="rId2"/>
              </a:buBlip>
              <a:defRPr sz="241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Electoral Shifts</a:t>
            </a:r>
          </a:p>
          <a:p>
            <a:pPr lvl="1" marL="527558" indent="-263779" defTabSz="39141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Obama’s victories were based on an electorate that was multiracial, young, and many females</a:t>
            </a:r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0" y="3230242"/>
            <a:ext cx="6190556" cy="4900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2"/>
      <p:bldP build="p" bldLvl="5" animBg="1" rev="0" advAuto="0" spid="1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228600" y="-279400"/>
            <a:ext cx="12547601" cy="1936651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254000" y="1668859"/>
            <a:ext cx="12620328" cy="7914482"/>
          </a:xfrm>
          <a:prstGeom prst="rect">
            <a:avLst/>
          </a:prstGeom>
        </p:spPr>
        <p:txBody>
          <a:bodyPr/>
          <a:lstStyle/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Globalization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NAFTA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Impacts of new technology - computers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NATO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Immigration Laws of 1965 and 1986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Supreme Court and abortion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Gay rights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“Contract with America”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Terrorism since 1993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Tax cuts under Bush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9/11 and war in Afghanistan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Iraq War</a:t>
            </a:r>
          </a:p>
          <a:p>
            <a:pPr marL="248031" indent="-248031" defTabSz="368045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Tea Party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850">
                <a:effectLst>
                  <a:outerShdw sx="100000" sy="100000" kx="0" ky="0" algn="b" rotWithShape="0" blurRad="47625" dist="9525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I Will NOT See You Back For Another Chapter…. Congratulations!</a:t>
            </a:r>
          </a:p>
        </p:txBody>
      </p:sp>
      <p:sp>
        <p:nvSpPr>
          <p:cNvPr id="193" name="Shape 193"/>
          <p:cNvSpPr/>
          <p:nvPr>
            <p:ph type="body" sz="half" idx="1"/>
          </p:nvPr>
        </p:nvSpPr>
        <p:spPr>
          <a:xfrm>
            <a:off x="203200" y="2768600"/>
            <a:ext cx="54864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You should be proud of yourself</a:t>
            </a:r>
          </a:p>
          <a:p>
            <a:pPr>
              <a:buBlip>
                <a:blip r:embed="rId2"/>
              </a:buBlip>
            </a:pPr>
            <a:r>
              <a:t>Best of luck on the exam</a:t>
            </a:r>
          </a:p>
          <a:p>
            <a:pPr>
              <a:buBlip>
                <a:blip r:embed="rId2"/>
              </a:buBlip>
            </a:pPr>
            <a:r>
              <a:t>You are more than a test score - always</a:t>
            </a:r>
          </a:p>
        </p:txBody>
      </p:sp>
      <p:pic>
        <p:nvPicPr>
          <p:cNvPr id="194" name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1760" y="3086645"/>
            <a:ext cx="6771880" cy="5078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560831">
              <a:defRPr sz="7487">
                <a:effectLst>
                  <a:outerShdw sx="100000" sy="100000" kx="0" ky="0" algn="b" rotWithShape="0" blurRad="60959" dist="12192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America in the Global Economy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2 terms to know: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Globalization: Interdependence, connection between countries and businesses -&gt; increase in trade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World Trade Organization: Organization that regulates trade between nations (inter)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The Rise of the European Union and China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European Union - made up of dozens of countries from Europe - common currency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The Chinese economy has grown significantly since 2000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Elements of capitalism within the Communist Party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Outsourcing of jobs to China - 2016 election</a:t>
            </a:r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1450" y="4462841"/>
            <a:ext cx="3503792" cy="2326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4" grpId="1"/>
      <p:bldP build="whole" bldLvl="1" animBg="1" rev="0" advAuto="0" spid="12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560831">
              <a:defRPr sz="7487">
                <a:effectLst>
                  <a:outerShdw sx="100000" sy="100000" kx="0" ky="0" algn="b" rotWithShape="0" blurRad="60959" dist="12192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America in the Global Economy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307085" indent="-307085" defTabSz="455675">
              <a:spcBef>
                <a:spcPts val="2800"/>
              </a:spcBef>
              <a:buBlip>
                <a:blip r:embed="rId2"/>
              </a:buBlip>
              <a:defRPr sz="2807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An Era of Globalization</a:t>
            </a:r>
          </a:p>
          <a:p>
            <a:pPr marL="307085" indent="-307085" defTabSz="455675">
              <a:spcBef>
                <a:spcPts val="2800"/>
              </a:spcBef>
              <a:buBlip>
                <a:blip r:embed="rId2"/>
              </a:buBlip>
              <a:defRPr sz="2807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International Organizations and Corporations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G8 (Group of 8) - control most financial organizations - IMF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North American Free Trade Agreement (NAFTA):</a:t>
            </a:r>
          </a:p>
          <a:p>
            <a:pPr lvl="2" marL="921258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No tariffs on trade between US, Canada, and Mexico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Multinational Corporations - businesses that operate in many countries - Walmart</a:t>
            </a:r>
          </a:p>
          <a:p>
            <a:pPr marL="307085" indent="-307085" defTabSz="455675">
              <a:spcBef>
                <a:spcPts val="2800"/>
              </a:spcBef>
              <a:buBlip>
                <a:blip r:embed="rId2"/>
              </a:buBlip>
              <a:defRPr sz="2807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Financial Deregulation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Many banks and other financial institutions saw their industries significantly deregulated</a:t>
            </a:r>
          </a:p>
        </p:txBody>
      </p:sp>
      <p:pic>
        <p:nvPicPr>
          <p:cNvPr id="12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3300" y="1971330"/>
            <a:ext cx="4291471" cy="2892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560831">
              <a:defRPr sz="7487">
                <a:effectLst>
                  <a:outerShdw sx="100000" sy="100000" kx="0" ky="0" algn="b" rotWithShape="0" blurRad="60959" dist="12192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America in the Global Economy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Revolutions in Technology</a:t>
            </a:r>
          </a:p>
          <a:p>
            <a:pPr lvl="1">
              <a:buBlip>
                <a:blip r:embed="rId2"/>
              </a:buBlip>
            </a:pPr>
            <a:r>
              <a:t>1990s - growth of PCs and Internet</a:t>
            </a:r>
          </a:p>
          <a:p>
            <a:pPr lvl="1">
              <a:buBlip>
                <a:blip r:embed="rId2"/>
              </a:buBlip>
            </a:pPr>
            <a:r>
              <a:t>Rise of e-commerce - Amazon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An Increasingly Plural Society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2040 - 2050 the US will become a “majority-minority” nation</a:t>
            </a:r>
          </a:p>
          <a:p>
            <a:pPr marL="295275" indent="-295275" defTabSz="438150">
              <a:spcBef>
                <a:spcPts val="2700"/>
              </a:spcBef>
              <a:buBlip>
                <a:blip r:embed="rId2"/>
              </a:buBlip>
              <a:defRPr sz="2700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New Immigrants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28 million immigrants between 1970 and 2000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Immigration and Nationality Act of 1965: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Eliminated quota system from the 1920s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Immigrants with skills in high demand could more easily come to US</a:t>
            </a:r>
          </a:p>
          <a:p>
            <a:pPr lvl="2" marL="885825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Immediate family members of legal immigrants could come to America more easily</a:t>
            </a:r>
          </a:p>
          <a:p>
            <a:pPr lvl="1" marL="590550" indent="-295275" defTabSz="438150">
              <a:spcBef>
                <a:spcPts val="2700"/>
              </a:spcBef>
              <a:buBlip>
                <a:blip r:embed="rId2"/>
              </a:buBlip>
              <a:defRPr sz="2700"/>
            </a:pPr>
            <a:r>
              <a:t>Many immigrants send $ to families back home </a:t>
            </a:r>
          </a:p>
        </p:txBody>
      </p:sp>
      <p:sp>
        <p:nvSpPr>
          <p:cNvPr id="136" name="Shape 136"/>
          <p:cNvSpPr/>
          <p:nvPr/>
        </p:nvSpPr>
        <p:spPr>
          <a:xfrm>
            <a:off x="9245600" y="4470400"/>
            <a:ext cx="3276799" cy="242054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QUOTAS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9347199" y="4477940"/>
            <a:ext cx="3073600" cy="2405460"/>
          </a:xfrm>
          <a:prstGeom prst="line">
            <a:avLst/>
          </a:prstGeom>
          <a:ln w="38100">
            <a:solidFill>
              <a:schemeClr val="accent3">
                <a:hueOff val="-216589"/>
                <a:satOff val="-8555"/>
                <a:lumOff val="-1760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8" name="Shape 138"/>
          <p:cNvSpPr/>
          <p:nvPr/>
        </p:nvSpPr>
        <p:spPr>
          <a:xfrm>
            <a:off x="9347199" y="4571999"/>
            <a:ext cx="3073600" cy="2217342"/>
          </a:xfrm>
          <a:prstGeom prst="line">
            <a:avLst/>
          </a:prstGeom>
          <a:ln w="38100">
            <a:solidFill>
              <a:schemeClr val="accent3">
                <a:hueOff val="-216589"/>
                <a:satOff val="-8555"/>
                <a:lumOff val="-1760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4"/>
      <p:bldP build="whole" bldLvl="1" animBg="1" rev="0" advAuto="0" spid="137" grpId="3"/>
      <p:bldP build="whole" bldLvl="1" animBg="1" rev="0" advAuto="0" spid="136" grpId="2"/>
      <p:bldP build="p" bldLvl="5" animBg="1" rev="0" advAuto="0" spid="1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307085" indent="-307085" defTabSz="455675">
              <a:spcBef>
                <a:spcPts val="2800"/>
              </a:spcBef>
              <a:buBlip>
                <a:blip r:embed="rId2"/>
              </a:buBlip>
              <a:defRPr sz="2807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Multiculturalism and Its Critics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Immigration Reform and Control Act of 1986</a:t>
            </a:r>
          </a:p>
          <a:p>
            <a:pPr lvl="2" marL="921258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Granted citizenship to many illegal immigrants that arrived prior to 1982</a:t>
            </a:r>
          </a:p>
          <a:p>
            <a:pPr lvl="2" marL="921258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Illegal for companies to knowingly hire illegal immigrants 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Multiculturalism:</a:t>
            </a:r>
          </a:p>
          <a:p>
            <a:pPr lvl="2" marL="921258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Americans were made up of many ethnic and racial groups </a:t>
            </a:r>
          </a:p>
          <a:p>
            <a:pPr lvl="1" marL="614171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Proposition 209:</a:t>
            </a:r>
          </a:p>
          <a:p>
            <a:pPr lvl="2" marL="921258" indent="-307085" defTabSz="455675">
              <a:spcBef>
                <a:spcPts val="2800"/>
              </a:spcBef>
              <a:buBlip>
                <a:blip r:embed="rId2"/>
              </a:buBlip>
              <a:defRPr sz="2807"/>
            </a:pPr>
            <a:r>
              <a:t>California referendum that outlawed affirmative action in state employment and education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0" y="3385160"/>
            <a:ext cx="3672817" cy="45910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p" bldLvl="5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370077" indent="-370077" defTabSz="549148">
              <a:spcBef>
                <a:spcPts val="3300"/>
              </a:spcBef>
              <a:buBlip>
                <a:blip r:embed="rId2"/>
              </a:buBlip>
              <a:defRPr sz="3384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Clashes over “Family Values”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The New Right focus on marriage between a man and woman</a:t>
            </a:r>
          </a:p>
          <a:p>
            <a:pPr marL="370077" indent="-370077" defTabSz="549148">
              <a:spcBef>
                <a:spcPts val="3300"/>
              </a:spcBef>
              <a:buBlip>
                <a:blip r:embed="rId2"/>
              </a:buBlip>
              <a:defRPr sz="3384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Abortion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Major distinction between Democrats and Republicans</a:t>
            </a:r>
          </a:p>
          <a:p>
            <a:pPr lvl="2" marL="1110233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Democrats tend to be pro-choice</a:t>
            </a:r>
          </a:p>
          <a:p>
            <a:pPr lvl="2" marL="1110233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Republicans tend to be pro-life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Organized protests outside abortion clinics have occurred since </a:t>
            </a:r>
            <a:r>
              <a:rPr i="1"/>
              <a:t>Roe v. Wade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254000" y="1778000"/>
            <a:ext cx="11810306" cy="7805341"/>
          </a:xfrm>
          <a:prstGeom prst="rect">
            <a:avLst/>
          </a:prstGeom>
        </p:spPr>
        <p:txBody>
          <a:bodyPr/>
          <a:lstStyle/>
          <a:p>
            <a:pPr marL="370077" indent="-370077" defTabSz="549148">
              <a:spcBef>
                <a:spcPts val="3300"/>
              </a:spcBef>
              <a:buBlip>
                <a:blip r:embed="rId2"/>
              </a:buBlip>
              <a:defRPr sz="3384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Gay Rights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Defense of Marriage Act - allowed states to not recognize same sex marriage - later overturned by the Supreme Court (2013)</a:t>
            </a:r>
          </a:p>
          <a:p>
            <a:pPr marL="370077" indent="-370077" defTabSz="549148">
              <a:spcBef>
                <a:spcPts val="3300"/>
              </a:spcBef>
              <a:buBlip>
                <a:blip r:embed="rId2"/>
              </a:buBlip>
              <a:defRPr sz="3384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Culture Wars and the Supreme Court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rPr i="1"/>
              <a:t>Webster v. Reproductive Health Services (1989)</a:t>
            </a:r>
            <a:r>
              <a:t>:</a:t>
            </a:r>
          </a:p>
          <a:p>
            <a:pPr lvl="2" marL="1110233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States could limit funds for abortion</a:t>
            </a:r>
          </a:p>
          <a:p>
            <a:pPr lvl="1" marL="740155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rPr i="1"/>
              <a:t>Planned Parenthood v. Casey</a:t>
            </a:r>
            <a:r>
              <a:t> (1992):</a:t>
            </a:r>
          </a:p>
          <a:p>
            <a:pPr lvl="2" marL="1110233" indent="-370077" defTabSz="549148">
              <a:spcBef>
                <a:spcPts val="3300"/>
              </a:spcBef>
              <a:buBlip>
                <a:blip r:embed="rId2"/>
              </a:buBlip>
              <a:defRPr sz="3384"/>
            </a:pPr>
            <a:r>
              <a:t>States could require 24 hour waiting period before an abortion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228600" y="254000"/>
            <a:ext cx="12547600" cy="1936651"/>
          </a:xfrm>
          <a:prstGeom prst="rect">
            <a:avLst/>
          </a:prstGeom>
        </p:spPr>
        <p:txBody>
          <a:bodyPr/>
          <a:lstStyle>
            <a:lvl1pPr defTabSz="479044">
              <a:defRPr sz="6396">
                <a:effectLst>
                  <a:outerShdw sx="100000" sy="100000" kx="0" ky="0" algn="b" rotWithShape="0" blurRad="52070" dist="1041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Politics and Partisanship in a New Era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254000" y="1778000"/>
            <a:ext cx="8655943" cy="7805341"/>
          </a:xfrm>
          <a:prstGeom prst="rect">
            <a:avLst/>
          </a:prstGeom>
        </p:spPr>
        <p:txBody>
          <a:bodyPr/>
          <a:lstStyle/>
          <a:p>
            <a:pPr marL="283464" indent="-283464" defTabSz="420624">
              <a:spcBef>
                <a:spcPts val="2500"/>
              </a:spcBef>
              <a:buBlip>
                <a:blip r:embed="rId2"/>
              </a:buBlip>
              <a:defRPr sz="2592">
                <a:solidFill>
                  <a:schemeClr val="accent3">
                    <a:hueOff val="-216589"/>
                    <a:satOff val="-8555"/>
                    <a:lumOff val="-17601"/>
                  </a:schemeClr>
                </a:solidFill>
              </a:defRPr>
            </a:pPr>
            <a:r>
              <a:t>The Clinton Presidency, 1993 - 2001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Political parties have become more polarized since the 1990s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Growth of cable news began in the 90s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Clinton defeated Bush and Perot in 1992</a:t>
            </a:r>
          </a:p>
          <a:p>
            <a:pPr marL="283464" indent="-283464" defTabSz="420624">
              <a:spcBef>
                <a:spcPts val="2500"/>
              </a:spcBef>
              <a:buBlip>
                <a:blip r:embed="rId2"/>
              </a:buBlip>
              <a:defRPr sz="2592">
                <a:solidFill>
                  <a:schemeClr val="accent1">
                    <a:hueOff val="45430"/>
                    <a:satOff val="-14506"/>
                    <a:lumOff val="-20039"/>
                  </a:schemeClr>
                </a:solidFill>
              </a:defRPr>
            </a:pPr>
            <a:r>
              <a:t>New Democrats and Public Policy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Clinton pushed for universal healthcare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1998: Balanced budget </a:t>
            </a:r>
          </a:p>
          <a:p>
            <a:pPr marL="283464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The Republican Resurgence</a:t>
            </a:r>
          </a:p>
          <a:p>
            <a:pPr lvl="1" marL="566928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Newt Gingrich - Speaker of the House</a:t>
            </a:r>
          </a:p>
          <a:p>
            <a:pPr lvl="2" marL="850391" indent="-283464" defTabSz="42062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Contract with America - called for tax cuts, reduction in welfare and government regulations</a:t>
            </a:r>
          </a:p>
        </p:txBody>
      </p:sp>
      <p:pic>
        <p:nvPicPr>
          <p:cNvPr id="15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6760" y="3700889"/>
            <a:ext cx="3283540" cy="3959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p" bldLvl="5" animBg="1" rev="0" advAuto="0" spid="15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