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9" r:id="rId1"/>
  </p:sldMasterIdLst>
  <p:notesMasterIdLst>
    <p:notesMasterId r:id="rId10"/>
  </p:notesMasterIdLst>
  <p:sldIdLst>
    <p:sldId id="257" r:id="rId2"/>
    <p:sldId id="262" r:id="rId3"/>
    <p:sldId id="263" r:id="rId4"/>
    <p:sldId id="274" r:id="rId5"/>
    <p:sldId id="275" r:id="rId6"/>
    <p:sldId id="276" r:id="rId7"/>
    <p:sldId id="269" r:id="rId8"/>
    <p:sldId id="278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2176" y="-2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EA0CA6-8DE7-4347-8190-B847254007B5}" type="datetimeFigureOut">
              <a:rPr lang="en-US" smtClean="0"/>
              <a:t>10/4/15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2E6764-CBA3-4FB9-BB65-97D2950C4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575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E6764-CBA3-4FB9-BB65-97D2950C432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026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E6764-CBA3-4FB9-BB65-97D2950C432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8161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E6764-CBA3-4FB9-BB65-97D2950C432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5076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E6764-CBA3-4FB9-BB65-97D2950C432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306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E6764-CBA3-4FB9-BB65-97D2950C432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7520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E6764-CBA3-4FB9-BB65-97D2950C432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981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E6764-CBA3-4FB9-BB65-97D2950C432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6142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E6764-CBA3-4FB9-BB65-97D2950C432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125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ACE85ECF-9851-4026-B03A-BBA29FF78CD3}" type="datetimeFigureOut">
              <a:rPr lang="en-US" smtClean="0"/>
              <a:t>10/4/15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5ECF-9851-4026-B03A-BBA29FF78CD3}" type="datetimeFigureOut">
              <a:rPr lang="en-US" smtClean="0"/>
              <a:t>10/4/15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44767-E251-4230-A169-9459BFC0101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tabLst/>
              <a:defRPr sz="1800"/>
            </a:lvl6pPr>
            <a:lvl7pPr marL="2290763" indent="-344488">
              <a:tabLst/>
              <a:defRPr sz="1800"/>
            </a:lvl7pPr>
            <a:lvl8pPr marL="2290763" indent="-344488">
              <a:tabLst/>
              <a:defRPr sz="1800"/>
            </a:lvl8pPr>
            <a:lvl9pPr marL="2290763" indent="-344488">
              <a:tabLst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5ECF-9851-4026-B03A-BBA29FF78CD3}" type="datetimeFigureOut">
              <a:rPr lang="en-US" smtClean="0"/>
              <a:t>10/4/15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44767-E251-4230-A169-9459BFC0101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5ECF-9851-4026-B03A-BBA29FF78CD3}" type="datetimeFigureOut">
              <a:rPr lang="en-US" smtClean="0"/>
              <a:t>10/4/15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44767-E251-4230-A169-9459BFC010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5ECF-9851-4026-B03A-BBA29FF78CD3}" type="datetimeFigureOut">
              <a:rPr lang="en-US" smtClean="0"/>
              <a:t>10/4/15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44767-E251-4230-A169-9459BFC010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5ECF-9851-4026-B03A-BBA29FF78CD3}" type="datetimeFigureOut">
              <a:rPr lang="en-US" smtClean="0"/>
              <a:t>10/4/15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44767-E251-4230-A169-9459BFC010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5ECF-9851-4026-B03A-BBA29FF78CD3}" type="datetimeFigureOut">
              <a:rPr lang="en-US" smtClean="0"/>
              <a:t>10/4/15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44767-E251-4230-A169-9459BFC01010}" type="slidenum">
              <a:rPr lang="en-US" smtClean="0"/>
              <a:t>‹#›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5ECF-9851-4026-B03A-BBA29FF78CD3}" type="datetimeFigureOut">
              <a:rPr lang="en-US" smtClean="0"/>
              <a:t>10/4/15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44767-E251-4230-A169-9459BFC010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5ECF-9851-4026-B03A-BBA29FF78CD3}" type="datetimeFigureOut">
              <a:rPr lang="en-US" smtClean="0"/>
              <a:t>10/4/15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44767-E251-4230-A169-9459BFC0101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5ECF-9851-4026-B03A-BBA29FF78CD3}" type="datetimeFigureOut">
              <a:rPr lang="en-US" smtClean="0"/>
              <a:t>10/4/15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44767-E251-4230-A169-9459BFC010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5ECF-9851-4026-B03A-BBA29FF78CD3}" type="datetimeFigureOut">
              <a:rPr lang="en-US" smtClean="0"/>
              <a:t>10/4/15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44767-E251-4230-A169-9459BFC010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5ECF-9851-4026-B03A-BBA29FF78CD3}" type="datetimeFigureOut">
              <a:rPr lang="en-US" smtClean="0"/>
              <a:t>10/4/15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44767-E251-4230-A169-9459BFC010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5ECF-9851-4026-B03A-BBA29FF78CD3}" type="datetimeFigureOut">
              <a:rPr lang="en-US" smtClean="0"/>
              <a:t>10/4/15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44767-E251-4230-A169-9459BFC010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Watermar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ACE85ECF-9851-4026-B03A-BBA29FF78CD3}" type="datetimeFigureOut">
              <a:rPr lang="en-US" smtClean="0"/>
              <a:t>10/4/15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EB744767-E251-4230-A169-9459BFC0101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5ECF-9851-4026-B03A-BBA29FF78CD3}" type="datetimeFigureOut">
              <a:rPr lang="en-US" smtClean="0"/>
              <a:t>10/4/15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44767-E251-4230-A169-9459BFC0101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Waterma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5ECF-9851-4026-B03A-BBA29FF78CD3}" type="datetimeFigureOut">
              <a:rPr lang="en-US" smtClean="0"/>
              <a:t>10/4/15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44767-E251-4230-A169-9459BFC0101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5ECF-9851-4026-B03A-BBA29FF78CD3}" type="datetimeFigureOut">
              <a:rPr lang="en-US" smtClean="0"/>
              <a:t>10/4/15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44767-E251-4230-A169-9459BFC010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5ECF-9851-4026-B03A-BBA29FF78CD3}" type="datetimeFigureOut">
              <a:rPr lang="en-US" smtClean="0"/>
              <a:t>10/4/15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44767-E251-4230-A169-9459BFC010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5ECF-9851-4026-B03A-BBA29FF78CD3}" type="datetimeFigureOut">
              <a:rPr lang="en-US" smtClean="0"/>
              <a:t>10/4/15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44767-E251-4230-A169-9459BFC01010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5ECF-9851-4026-B03A-BBA29FF78CD3}" type="datetimeFigureOut">
              <a:rPr lang="en-US" smtClean="0"/>
              <a:t>10/4/15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44767-E251-4230-A169-9459BFC0101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22" Type="http://schemas.openxmlformats.org/officeDocument/2006/relationships/image" Target="../media/image6.png"/><Relationship Id="rId23" Type="http://schemas.openxmlformats.org/officeDocument/2006/relationships/image" Target="../media/image7.png"/><Relationship Id="rId24" Type="http://schemas.openxmlformats.org/officeDocument/2006/relationships/image" Target="../media/image8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ACE85ECF-9851-4026-B03A-BBA29FF78CD3}" type="datetimeFigureOut">
              <a:rPr lang="en-US" smtClean="0"/>
              <a:t>10/4/15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EB744767-E251-4230-A169-9459BFC0101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0" r:id="rId1"/>
    <p:sldLayoutId id="2147484011" r:id="rId2"/>
    <p:sldLayoutId id="2147484012" r:id="rId3"/>
    <p:sldLayoutId id="2147484013" r:id="rId4"/>
    <p:sldLayoutId id="2147484014" r:id="rId5"/>
    <p:sldLayoutId id="2147484015" r:id="rId6"/>
    <p:sldLayoutId id="2147484016" r:id="rId7"/>
    <p:sldLayoutId id="2147484017" r:id="rId8"/>
    <p:sldLayoutId id="2147484018" r:id="rId9"/>
    <p:sldLayoutId id="2147484019" r:id="rId10"/>
    <p:sldLayoutId id="2147484020" r:id="rId11"/>
    <p:sldLayoutId id="2147484021" r:id="rId12"/>
    <p:sldLayoutId id="2147484022" r:id="rId13"/>
    <p:sldLayoutId id="2147484023" r:id="rId14"/>
    <p:sldLayoutId id="2147484024" r:id="rId15"/>
    <p:sldLayoutId id="2147484025" r:id="rId16"/>
    <p:sldLayoutId id="2147484026" r:id="rId17"/>
    <p:sldLayoutId id="2147484027" r:id="rId18"/>
    <p:sldLayoutId id="2147484028" r:id="rId19"/>
    <p:sldLayoutId id="2147484029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Tx/>
        <a:buBlip>
          <a:blip r:embed="rId24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Tx/>
        <a:buBlip>
          <a:blip r:embed="rId23"/>
        </a:buBlip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jpeg"/><Relationship Id="rId5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0"/>
            <a:ext cx="8610600" cy="2595025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/>
              <a:t>APUSH Review: Key </a:t>
            </a:r>
            <a:r>
              <a:rPr lang="en-US" sz="5400" dirty="0"/>
              <a:t>Concept </a:t>
            </a:r>
            <a:r>
              <a:rPr lang="en-US" sz="5400" dirty="0" smtClean="0"/>
              <a:t>3.3</a:t>
            </a:r>
            <a:r>
              <a:rPr lang="en-US" sz="5400" dirty="0"/>
              <a:t/>
            </a:r>
            <a:br>
              <a:rPr lang="en-US" sz="5400" dirty="0"/>
            </a:b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572000"/>
            <a:ext cx="6553200" cy="838200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Everything You Need To </a:t>
            </a:r>
            <a:r>
              <a:rPr lang="en-US" dirty="0"/>
              <a:t>K</a:t>
            </a:r>
            <a:r>
              <a:rPr lang="en-US" dirty="0" smtClean="0"/>
              <a:t>now About Key Concept 3.3 To Succeed In APUSH</a:t>
            </a:r>
            <a:endParaRPr lang="en-US" dirty="0"/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457200" y="0"/>
            <a:ext cx="8229600" cy="9144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rgbClr val="FF0000"/>
                </a:solidFill>
              </a:rPr>
              <a:t>www.Apushreview.com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457200" y="685800"/>
            <a:ext cx="8229600" cy="11430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Period 3: 1754 – 1800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286000" y="5410200"/>
            <a:ext cx="5029200" cy="12192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Updated for the 2015 revisions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066800" y="1524000"/>
            <a:ext cx="7772400" cy="2133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</a:rPr>
              <a:t>Shoutout</a:t>
            </a:r>
            <a:r>
              <a:rPr lang="en-US" sz="3200" dirty="0" smtClean="0">
                <a:solidFill>
                  <a:schemeClr val="bg1"/>
                </a:solidFill>
              </a:rPr>
              <a:t> to Mr. Kurtz’s class, Ms. </a:t>
            </a:r>
            <a:r>
              <a:rPr lang="en-US" sz="3200" dirty="0" err="1" smtClean="0">
                <a:solidFill>
                  <a:schemeClr val="bg1"/>
                </a:solidFill>
              </a:rPr>
              <a:t>Daquino’s</a:t>
            </a:r>
            <a:r>
              <a:rPr lang="en-US" sz="3200" dirty="0" smtClean="0">
                <a:solidFill>
                  <a:schemeClr val="bg1"/>
                </a:solidFill>
              </a:rPr>
              <a:t> class, and Mr. </a:t>
            </a:r>
            <a:r>
              <a:rPr lang="en-US" sz="3200" dirty="0" err="1" smtClean="0">
                <a:solidFill>
                  <a:schemeClr val="bg1"/>
                </a:solidFill>
              </a:rPr>
              <a:t>Marquina’s</a:t>
            </a:r>
            <a:r>
              <a:rPr lang="en-US" sz="3200" dirty="0" smtClean="0">
                <a:solidFill>
                  <a:schemeClr val="bg1"/>
                </a:solidFill>
              </a:rPr>
              <a:t> class. You are all awesome, best of luck!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598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927"/>
            <a:ext cx="82296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The New Curriculum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838200"/>
            <a:ext cx="8503920" cy="5260848"/>
          </a:xfrm>
        </p:spPr>
        <p:txBody>
          <a:bodyPr>
            <a:normAutofit/>
          </a:bodyPr>
          <a:lstStyle/>
          <a:p>
            <a:r>
              <a:rPr lang="en-US" dirty="0" smtClean="0"/>
              <a:t>Key Concept 3.3 “</a:t>
            </a:r>
            <a:r>
              <a:rPr lang="en-US" dirty="0"/>
              <a:t>Migration within North America and competition over resources, boundaries, and trade intensified conflicts among peoples and nations. </a:t>
            </a:r>
            <a:r>
              <a:rPr lang="en-US" dirty="0" smtClean="0"/>
              <a:t>.”</a:t>
            </a:r>
          </a:p>
          <a:p>
            <a:pPr lvl="1"/>
            <a:r>
              <a:rPr lang="en-US" dirty="0" smtClean="0"/>
              <a:t>Page 41 of the Curriculum Framework</a:t>
            </a:r>
            <a:endParaRPr lang="en-US" dirty="0"/>
          </a:p>
          <a:p>
            <a:r>
              <a:rPr lang="en-US" sz="2800" dirty="0" smtClean="0"/>
              <a:t>Big ideas: </a:t>
            </a:r>
          </a:p>
          <a:p>
            <a:pPr lvl="1"/>
            <a:r>
              <a:rPr lang="en-US" sz="2400" dirty="0" smtClean="0"/>
              <a:t>What were achievements of the Northwest Land Ordinance?</a:t>
            </a:r>
          </a:p>
          <a:p>
            <a:pPr lvl="1"/>
            <a:r>
              <a:rPr lang="en-US" sz="2400" dirty="0" smtClean="0"/>
              <a:t>How did foreign policy debates impact America domestically?</a:t>
            </a:r>
          </a:p>
          <a:p>
            <a:pPr lvl="1"/>
            <a:r>
              <a:rPr lang="en-US" sz="2400" dirty="0" smtClean="0"/>
              <a:t>What was the message of George Washington’s Farewell Address?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871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Key Concept 3.3,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6172200"/>
          </a:xfrm>
        </p:spPr>
        <p:txBody>
          <a:bodyPr>
            <a:normAutofit fontScale="85000" lnSpcReduction="10000"/>
          </a:bodyPr>
          <a:lstStyle/>
          <a:p>
            <a:r>
              <a:rPr lang="en-US" sz="2200" dirty="0" smtClean="0"/>
              <a:t>“</a:t>
            </a:r>
            <a:r>
              <a:rPr lang="en-US" dirty="0"/>
              <a:t>In the decades after American independence, interactions among different groups resulted in competition for resources, shifting alliances, and cultural blending. </a:t>
            </a:r>
            <a:r>
              <a:rPr lang="en-US" sz="2200" dirty="0" smtClean="0"/>
              <a:t>.” </a:t>
            </a:r>
            <a:r>
              <a:rPr lang="en-US" sz="1200" dirty="0" smtClean="0"/>
              <a:t>- Page 41 of </a:t>
            </a:r>
            <a:r>
              <a:rPr lang="en-US" sz="1200" dirty="0"/>
              <a:t>the Curriculum Framework</a:t>
            </a:r>
          </a:p>
          <a:p>
            <a:r>
              <a:rPr lang="en-US" sz="2200" dirty="0" smtClean="0"/>
              <a:t>A) Relations with Natives post-Revolutionary War</a:t>
            </a:r>
          </a:p>
          <a:p>
            <a:pPr lvl="1"/>
            <a:r>
              <a:rPr lang="en-US" sz="2000" dirty="0"/>
              <a:t>Battle of Fallen Timbers (1794 - Ohio):</a:t>
            </a:r>
          </a:p>
          <a:p>
            <a:pPr lvl="2"/>
            <a:r>
              <a:rPr lang="en-US" sz="1800" dirty="0"/>
              <a:t>Native Americans, led by Little Turtle </a:t>
            </a:r>
            <a:r>
              <a:rPr lang="en-US" sz="1800" dirty="0" smtClean="0"/>
              <a:t>were defeated by </a:t>
            </a:r>
            <a:r>
              <a:rPr lang="en-US" sz="1800" dirty="0"/>
              <a:t>Americans – 630 Americans were killed</a:t>
            </a:r>
          </a:p>
          <a:p>
            <a:pPr lvl="2"/>
            <a:r>
              <a:rPr lang="en-US" sz="1800" dirty="0"/>
              <a:t>In 1794, the </a:t>
            </a:r>
            <a:r>
              <a:rPr lang="en-US" sz="1800" dirty="0" smtClean="0"/>
              <a:t>Indians </a:t>
            </a:r>
            <a:r>
              <a:rPr lang="en-US" sz="1800" dirty="0"/>
              <a:t>signed the Treaty of Greenville</a:t>
            </a:r>
          </a:p>
          <a:p>
            <a:pPr lvl="3"/>
            <a:r>
              <a:rPr lang="en-US" sz="1600" dirty="0"/>
              <a:t>Natives ceded a significant amount of land, were allowed to retain some land, which was later encroached </a:t>
            </a:r>
            <a:r>
              <a:rPr lang="en-US" sz="1600" dirty="0" smtClean="0"/>
              <a:t>upon</a:t>
            </a:r>
            <a:endParaRPr lang="en-US" sz="2200" dirty="0" smtClean="0"/>
          </a:p>
          <a:p>
            <a:pPr lvl="1"/>
            <a:r>
              <a:rPr lang="en-US" sz="2000" dirty="0" smtClean="0"/>
              <a:t>Britain and Natives’ relationship contributed to tensions with the US – War of 1812</a:t>
            </a:r>
          </a:p>
          <a:p>
            <a:r>
              <a:rPr lang="en-US" sz="2200" dirty="0" smtClean="0"/>
              <a:t>B) Frontier Cultures:</a:t>
            </a:r>
          </a:p>
          <a:p>
            <a:pPr marL="640080" lvl="3"/>
            <a:r>
              <a:rPr lang="en-US" dirty="0"/>
              <a:t>Scots-</a:t>
            </a:r>
            <a:r>
              <a:rPr lang="en-US" dirty="0" smtClean="0"/>
              <a:t>Irish (Paxton Boys):</a:t>
            </a:r>
            <a:endParaRPr lang="en-US" dirty="0"/>
          </a:p>
          <a:p>
            <a:pPr marL="868680" lvl="4"/>
            <a:r>
              <a:rPr lang="en-US" dirty="0"/>
              <a:t>Tended to settle on the frontier (edges of settlement)</a:t>
            </a:r>
          </a:p>
          <a:p>
            <a:pPr marL="868680" lvl="4"/>
            <a:r>
              <a:rPr lang="en-US" dirty="0"/>
              <a:t>Settled on land without regard for ownership (government, natives, etc.)</a:t>
            </a:r>
          </a:p>
          <a:p>
            <a:pPr marL="868680" lvl="4"/>
            <a:r>
              <a:rPr lang="en-US" dirty="0"/>
              <a:t>Displaced and suppressed Native Americans</a:t>
            </a:r>
          </a:p>
          <a:p>
            <a:pPr marL="640080" lvl="3"/>
            <a:r>
              <a:rPr lang="en-US" dirty="0"/>
              <a:t>Shays’ Rebellion:</a:t>
            </a:r>
          </a:p>
          <a:p>
            <a:pPr marL="868680" lvl="4"/>
            <a:r>
              <a:rPr lang="en-US" dirty="0"/>
              <a:t>Rebellion of farmers that demanded an end to foreclosures, imprisonment for debt, and paper currency</a:t>
            </a:r>
          </a:p>
          <a:p>
            <a:pPr marL="868680" lvl="4"/>
            <a:r>
              <a:rPr lang="en-US" dirty="0"/>
              <a:t>Closed courts</a:t>
            </a:r>
          </a:p>
          <a:p>
            <a:pPr marL="411480" lvl="2"/>
            <a:r>
              <a:rPr lang="en-US" dirty="0"/>
              <a:t>These illustrated tensions between poor (backcountry) and wealthy (interior)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pPr lvl="1"/>
            <a:endParaRPr lang="en-US" sz="2000" dirty="0" smtClean="0"/>
          </a:p>
        </p:txBody>
      </p:sp>
      <p:pic>
        <p:nvPicPr>
          <p:cNvPr id="4" name="Picture 3" descr="File:Greenville Treaty Line Map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838200"/>
            <a:ext cx="4371975" cy="571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File:Fallen timbers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0"/>
            <a:ext cx="4181475" cy="2724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File:Paxton Boys march on Philadelphia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52400"/>
            <a:ext cx="5029200" cy="3124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5762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Key Concept 3.3,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6172200"/>
          </a:xfrm>
        </p:spPr>
        <p:txBody>
          <a:bodyPr>
            <a:normAutofit/>
          </a:bodyPr>
          <a:lstStyle/>
          <a:p>
            <a:r>
              <a:rPr lang="en-US" sz="2200" dirty="0" smtClean="0"/>
              <a:t>C) Northwest Land Ordinance (1787): </a:t>
            </a:r>
          </a:p>
          <a:p>
            <a:pPr lvl="1"/>
            <a:r>
              <a:rPr lang="en-US" sz="2000" dirty="0"/>
              <a:t>Created a process to admit new states (once a population of 60,000 was reached)</a:t>
            </a:r>
          </a:p>
          <a:p>
            <a:pPr lvl="1"/>
            <a:r>
              <a:rPr lang="en-US" sz="2000" dirty="0"/>
              <a:t>Guaranteed freedom of religion and trial by jury (this was before the Bill of Rights)</a:t>
            </a:r>
          </a:p>
          <a:p>
            <a:pPr lvl="1"/>
            <a:r>
              <a:rPr lang="en-US" sz="2000" dirty="0"/>
              <a:t>A portion of land sales went to fund </a:t>
            </a:r>
            <a:r>
              <a:rPr lang="en-US" sz="2000" dirty="0" smtClean="0"/>
              <a:t>education (16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square mile) </a:t>
            </a:r>
            <a:endParaRPr lang="en-US" sz="2000" dirty="0"/>
          </a:p>
          <a:p>
            <a:pPr lvl="1"/>
            <a:r>
              <a:rPr lang="en-US" sz="2000" dirty="0"/>
              <a:t>Slavery was abolished in the territory</a:t>
            </a:r>
          </a:p>
          <a:p>
            <a:pPr lvl="1"/>
            <a:r>
              <a:rPr lang="en-US" sz="2000" dirty="0" smtClean="0"/>
              <a:t>Protection of private property</a:t>
            </a:r>
            <a:endParaRPr lang="en-US" sz="2000" dirty="0"/>
          </a:p>
          <a:p>
            <a:r>
              <a:rPr lang="en-US" sz="2200" dirty="0" smtClean="0"/>
              <a:t>D) Government relations with Natives:</a:t>
            </a:r>
          </a:p>
          <a:p>
            <a:pPr lvl="1"/>
            <a:r>
              <a:rPr lang="en-US" dirty="0" smtClean="0"/>
              <a:t>In the Constitution, there was NO mention of treatment/relation with </a:t>
            </a:r>
            <a:r>
              <a:rPr lang="en-US" dirty="0"/>
              <a:t>Natives; did not have representation in </a:t>
            </a:r>
            <a:r>
              <a:rPr lang="en-US" dirty="0" smtClean="0"/>
              <a:t>government</a:t>
            </a:r>
          </a:p>
          <a:p>
            <a:pPr lvl="1"/>
            <a:r>
              <a:rPr lang="en-US" dirty="0" smtClean="0"/>
              <a:t>This led to issues over land</a:t>
            </a:r>
          </a:p>
          <a:p>
            <a:pPr lvl="1"/>
            <a:r>
              <a:rPr lang="en-US" dirty="0" smtClean="0"/>
              <a:t>Treaty of Greenville – Discussed in 3.1, A</a:t>
            </a:r>
          </a:p>
          <a:p>
            <a:pPr marL="228600" lvl="1"/>
            <a:r>
              <a:rPr lang="en-US" sz="2200" dirty="0" smtClean="0"/>
              <a:t>E) </a:t>
            </a:r>
            <a:r>
              <a:rPr lang="en-US" sz="2200" dirty="0"/>
              <a:t>Spain expanded settlements into California (1760s):</a:t>
            </a:r>
          </a:p>
          <a:p>
            <a:pPr marL="411480" lvl="2"/>
            <a:r>
              <a:rPr lang="en-US" sz="2000" dirty="0"/>
              <a:t>Missions, or forts were created and trade expanded</a:t>
            </a:r>
          </a:p>
          <a:p>
            <a:pPr marL="411480" lvl="2"/>
            <a:r>
              <a:rPr lang="en-US" sz="2000" dirty="0"/>
              <a:t>Many natives died from disease, others were forced to convert to Christianity</a:t>
            </a:r>
          </a:p>
          <a:p>
            <a:endParaRPr lang="en-US" sz="2200" dirty="0"/>
          </a:p>
          <a:p>
            <a:endParaRPr lang="en-US" sz="2200" dirty="0" smtClean="0"/>
          </a:p>
          <a:p>
            <a:endParaRPr lang="en-US" sz="2200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pPr lvl="1"/>
            <a:endParaRPr lang="en-US" sz="2000" dirty="0" smtClean="0"/>
          </a:p>
        </p:txBody>
      </p:sp>
      <p:pic>
        <p:nvPicPr>
          <p:cNvPr id="4" name="Picture 3" descr="File:Northwest-territory-usa-1787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971800"/>
            <a:ext cx="4419600" cy="38636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1896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Key Concept 3.3,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6172200"/>
          </a:xfrm>
        </p:spPr>
        <p:txBody>
          <a:bodyPr>
            <a:normAutofit/>
          </a:bodyPr>
          <a:lstStyle/>
          <a:p>
            <a:r>
              <a:rPr lang="en-US" sz="2200" dirty="0" smtClean="0"/>
              <a:t>“</a:t>
            </a:r>
            <a:r>
              <a:rPr lang="en-US" dirty="0"/>
              <a:t>The continued presence of European powers in North America challenged the United States to find ways to safeguard its borders, maintain neutral trading rights, and promote its economic </a:t>
            </a:r>
            <a:r>
              <a:rPr lang="en-US" dirty="0" smtClean="0"/>
              <a:t>interests</a:t>
            </a:r>
            <a:r>
              <a:rPr lang="en-US" sz="2200" dirty="0" smtClean="0"/>
              <a:t>.” </a:t>
            </a:r>
            <a:r>
              <a:rPr lang="en-US" sz="1200" dirty="0" smtClean="0"/>
              <a:t>- Page 42 of </a:t>
            </a:r>
            <a:r>
              <a:rPr lang="en-US" sz="1200" dirty="0"/>
              <a:t>the Curriculum Framework</a:t>
            </a:r>
          </a:p>
          <a:p>
            <a:r>
              <a:rPr lang="en-US" dirty="0" smtClean="0"/>
              <a:t>A) Diplomatic Initiatives:</a:t>
            </a:r>
          </a:p>
          <a:p>
            <a:pPr lvl="1"/>
            <a:r>
              <a:rPr lang="en-US" sz="2400" dirty="0" smtClean="0"/>
              <a:t>Jays’ Treaty (1795): </a:t>
            </a:r>
          </a:p>
          <a:p>
            <a:pPr lvl="2"/>
            <a:r>
              <a:rPr lang="en-US" sz="2400" dirty="0" smtClean="0"/>
              <a:t>Treaty </a:t>
            </a:r>
            <a:r>
              <a:rPr lang="en-US" sz="2400" dirty="0"/>
              <a:t>with Britain</a:t>
            </a:r>
          </a:p>
          <a:p>
            <a:pPr lvl="2"/>
            <a:r>
              <a:rPr lang="en-US" sz="2400" dirty="0"/>
              <a:t>US received compensation for damaged ships (upset the South)</a:t>
            </a:r>
          </a:p>
          <a:p>
            <a:pPr lvl="2"/>
            <a:r>
              <a:rPr lang="en-US" sz="2400" dirty="0"/>
              <a:t>Britain promised to leave posts (forts) </a:t>
            </a:r>
            <a:endParaRPr lang="en-US" sz="2400" dirty="0" smtClean="0"/>
          </a:p>
          <a:p>
            <a:pPr lvl="2"/>
            <a:r>
              <a:rPr lang="en-US" sz="2400" dirty="0" smtClean="0"/>
              <a:t>One cause of the development of political parties</a:t>
            </a:r>
            <a:endParaRPr lang="en-US" sz="2400" dirty="0"/>
          </a:p>
          <a:p>
            <a:pPr lvl="1"/>
            <a:r>
              <a:rPr lang="en-US" sz="2400" dirty="0"/>
              <a:t>Pinckney’s </a:t>
            </a:r>
            <a:r>
              <a:rPr lang="en-US" sz="2400" dirty="0" smtClean="0"/>
              <a:t>Treaty (1795): </a:t>
            </a:r>
            <a:endParaRPr lang="en-US" sz="2400" dirty="0"/>
          </a:p>
          <a:p>
            <a:pPr lvl="2"/>
            <a:r>
              <a:rPr lang="en-US" sz="2400" dirty="0"/>
              <a:t>Treaty with Spain</a:t>
            </a:r>
          </a:p>
          <a:p>
            <a:pPr lvl="2"/>
            <a:r>
              <a:rPr lang="en-US" sz="2400" dirty="0"/>
              <a:t>US granted navigation rights on the Mississippi River (Right of Deposit) in New </a:t>
            </a:r>
            <a:r>
              <a:rPr lang="en-US" sz="2400" dirty="0" smtClean="0"/>
              <a:t>Orleans</a:t>
            </a:r>
            <a:endParaRPr lang="en-US" sz="2400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pPr lvl="1"/>
            <a:endParaRPr lang="en-US" sz="2000" dirty="0" smtClean="0"/>
          </a:p>
        </p:txBody>
      </p:sp>
      <p:pic>
        <p:nvPicPr>
          <p:cNvPr id="4" name="Picture 3" descr="File:Mississippi River Watershed Map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76200"/>
            <a:ext cx="7010400" cy="48126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412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Key Concept 3.3,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6172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B) Impacts of the war between Britain and France?</a:t>
            </a:r>
          </a:p>
          <a:p>
            <a:pPr lvl="1"/>
            <a:r>
              <a:rPr lang="en-US" sz="2400" dirty="0"/>
              <a:t> </a:t>
            </a:r>
            <a:r>
              <a:rPr lang="en-US" sz="2400" dirty="0" smtClean="0"/>
              <a:t>Influenced </a:t>
            </a:r>
            <a:r>
              <a:rPr lang="en-US" sz="2400" dirty="0"/>
              <a:t>by American Revolution and Enlightenment ideas</a:t>
            </a:r>
          </a:p>
          <a:p>
            <a:pPr lvl="1"/>
            <a:r>
              <a:rPr lang="en-US" sz="2400" dirty="0"/>
              <a:t>US remained neutral in conflict between France and Britain</a:t>
            </a:r>
          </a:p>
          <a:p>
            <a:pPr lvl="1"/>
            <a:r>
              <a:rPr lang="en-US" sz="2400" dirty="0" smtClean="0"/>
              <a:t>France and Britain both sought to keep the US from trading with the other</a:t>
            </a:r>
          </a:p>
          <a:p>
            <a:pPr lvl="2"/>
            <a:r>
              <a:rPr lang="en-US" dirty="0" smtClean="0"/>
              <a:t>Impressment – forced taking of soldiers into the British navy (War of 1812)</a:t>
            </a:r>
          </a:p>
          <a:p>
            <a:pPr lvl="2"/>
            <a:r>
              <a:rPr lang="en-US" dirty="0" smtClean="0"/>
              <a:t>Another cause of the emergence of political parties…..</a:t>
            </a:r>
          </a:p>
          <a:p>
            <a:pPr lvl="3"/>
            <a:r>
              <a:rPr lang="en-US" dirty="0" smtClean="0"/>
              <a:t>Democratic</a:t>
            </a:r>
            <a:r>
              <a:rPr lang="en-US" dirty="0"/>
              <a:t>-Republicans (</a:t>
            </a:r>
            <a:r>
              <a:rPr lang="en-US" dirty="0" err="1"/>
              <a:t>Jeffersonians</a:t>
            </a:r>
            <a:r>
              <a:rPr lang="en-US" dirty="0"/>
              <a:t>) tended to support the French</a:t>
            </a:r>
          </a:p>
          <a:p>
            <a:pPr lvl="3"/>
            <a:r>
              <a:rPr lang="en-US" dirty="0"/>
              <a:t>Federalists (led by Hamilton) tended to support the </a:t>
            </a:r>
            <a:r>
              <a:rPr lang="en-US" dirty="0" smtClean="0"/>
              <a:t>British</a:t>
            </a:r>
            <a:endParaRPr lang="en-US" sz="2400" dirty="0" smtClean="0"/>
          </a:p>
          <a:p>
            <a:r>
              <a:rPr lang="en-US" dirty="0" smtClean="0"/>
              <a:t>C) Washington’s Farewell Address:</a:t>
            </a:r>
          </a:p>
          <a:p>
            <a:pPr lvl="1"/>
            <a:r>
              <a:rPr lang="en-US" sz="2400" dirty="0" smtClean="0"/>
              <a:t>Encouraged national unity</a:t>
            </a:r>
          </a:p>
          <a:p>
            <a:pPr lvl="1"/>
            <a:r>
              <a:rPr lang="en-US" sz="2400" dirty="0" smtClean="0"/>
              <a:t>Warned against:</a:t>
            </a:r>
          </a:p>
          <a:p>
            <a:pPr lvl="2"/>
            <a:r>
              <a:rPr lang="en-US" dirty="0" smtClean="0"/>
              <a:t>Political parties</a:t>
            </a:r>
          </a:p>
          <a:p>
            <a:pPr lvl="2"/>
            <a:r>
              <a:rPr lang="en-US" dirty="0" smtClean="0"/>
              <a:t>Permanent foreign alliances</a:t>
            </a:r>
          </a:p>
          <a:p>
            <a:pPr lvl="3"/>
            <a:r>
              <a:rPr lang="en-US" dirty="0" smtClean="0"/>
              <a:t>Make sure you can connect this to the failed Treaty of Versailles (1919) AND the US joining NATO after WWII</a:t>
            </a:r>
          </a:p>
          <a:p>
            <a:endParaRPr lang="en-US" sz="2200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pPr lvl="1"/>
            <a:endParaRPr lang="en-US" sz="2000" dirty="0" smtClean="0"/>
          </a:p>
        </p:txBody>
      </p:sp>
      <p:pic>
        <p:nvPicPr>
          <p:cNvPr id="4" name="Picture 3" descr="http://upload.wikimedia.org/wikipedia/commons/thumb/1/12/Gilbert_Stuart%2C_George_Washington_%28Lansdowne_portrait%2C_1796%29.jpg/220px-Gilbert_Stuart%2C_George_Washington_%28Lansdowne_portrait%2C_1796%29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799" y="1"/>
            <a:ext cx="1953491" cy="31242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ounded Rectangular Callout 4"/>
          <p:cNvSpPr/>
          <p:nvPr/>
        </p:nvSpPr>
        <p:spPr>
          <a:xfrm>
            <a:off x="5715000" y="226435"/>
            <a:ext cx="1905000" cy="1371600"/>
          </a:xfrm>
          <a:prstGeom prst="wedgeRoundRectCallout">
            <a:avLst>
              <a:gd name="adj1" fmla="val 80985"/>
              <a:gd name="adj2" fmla="val -315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Beware of foreign alliances and political parties</a:t>
            </a:r>
            <a:endParaRPr lang="en-US" dirty="0"/>
          </a:p>
        </p:txBody>
      </p:sp>
      <p:pic>
        <p:nvPicPr>
          <p:cNvPr id="6" name="Picture 2" descr="File:Thomas Jefferson by Rembrandt Peale 1805 croppe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8222"/>
            <a:ext cx="2903465" cy="3324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ular Callout 6"/>
          <p:cNvSpPr/>
          <p:nvPr/>
        </p:nvSpPr>
        <p:spPr>
          <a:xfrm>
            <a:off x="533400" y="457200"/>
            <a:ext cx="2286000" cy="1524000"/>
          </a:xfrm>
          <a:prstGeom prst="wedgeRoundRectCallout">
            <a:avLst>
              <a:gd name="adj1" fmla="val 70076"/>
              <a:gd name="adj2" fmla="val 2613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Viva La France!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22777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5" grpId="1" animBg="1"/>
      <p:bldP spid="7" grpId="0" animBg="1"/>
      <p:bldP spid="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543800" cy="914400"/>
          </a:xfrm>
        </p:spPr>
        <p:txBody>
          <a:bodyPr/>
          <a:lstStyle/>
          <a:p>
            <a:pPr algn="ctr"/>
            <a:r>
              <a:rPr lang="en-US" dirty="0" smtClean="0"/>
              <a:t>Test 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534400" cy="5181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Multiple-Choice and Short Answer Questions:</a:t>
            </a:r>
          </a:p>
          <a:p>
            <a:pPr lvl="1"/>
            <a:r>
              <a:rPr lang="en-US" sz="2400" dirty="0" smtClean="0"/>
              <a:t>Washington’s Farewell Address</a:t>
            </a:r>
          </a:p>
          <a:p>
            <a:pPr lvl="1"/>
            <a:r>
              <a:rPr lang="en-US" sz="2400" dirty="0" smtClean="0"/>
              <a:t>Northwest Land Ordinance – achievements, how could it be seen as sectional tension?</a:t>
            </a:r>
          </a:p>
          <a:p>
            <a:pPr lvl="1"/>
            <a:r>
              <a:rPr lang="en-US" sz="2400" dirty="0" smtClean="0"/>
              <a:t>Reasons for the development of political parties</a:t>
            </a:r>
          </a:p>
          <a:p>
            <a:pPr marL="457200" lvl="1" indent="0">
              <a:buNone/>
            </a:pPr>
            <a:endParaRPr lang="en-US" sz="2400" dirty="0" smtClean="0"/>
          </a:p>
          <a:p>
            <a:r>
              <a:rPr lang="en-US" sz="2800" dirty="0" smtClean="0"/>
              <a:t>Essay Questions:</a:t>
            </a:r>
          </a:p>
          <a:p>
            <a:pPr lvl="1"/>
            <a:r>
              <a:rPr lang="en-US" sz="2400" dirty="0" smtClean="0"/>
              <a:t>Issues that led to the creation of political parties</a:t>
            </a:r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32378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1298" y="27709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See You Back Here For Key Concept 4.1!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2080" y="1524000"/>
            <a:ext cx="4510920" cy="4762033"/>
          </a:xfrm>
        </p:spPr>
        <p:txBody>
          <a:bodyPr>
            <a:normAutofit/>
          </a:bodyPr>
          <a:lstStyle/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endParaRPr lang="en-US" sz="3200" dirty="0" smtClean="0"/>
          </a:p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endParaRPr lang="en-US" sz="3200" dirty="0"/>
          </a:p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3200" dirty="0" smtClean="0"/>
              <a:t>Thanks for watching</a:t>
            </a:r>
            <a:endParaRPr lang="en-US" dirty="0"/>
          </a:p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2800" dirty="0" smtClean="0"/>
              <a:t>Please subscribe and share</a:t>
            </a:r>
          </a:p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2800" dirty="0" smtClean="0"/>
              <a:t>Good luck in May</a:t>
            </a:r>
          </a:p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2800" dirty="0" smtClean="0"/>
              <a:t>You’re brilliant!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1905000"/>
            <a:ext cx="2794000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862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254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Inkwell.thmx</Template>
  <TotalTime>4260</TotalTime>
  <Words>806</Words>
  <Application>Microsoft Macintosh PowerPoint</Application>
  <PresentationFormat>On-screen Show (4:3)</PresentationFormat>
  <Paragraphs>124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Inkwell</vt:lpstr>
      <vt:lpstr>APUSH Review: Key Concept 3.3 </vt:lpstr>
      <vt:lpstr>The New Curriculum</vt:lpstr>
      <vt:lpstr>Key Concept 3.3, I</vt:lpstr>
      <vt:lpstr>Key Concept 3.3, I</vt:lpstr>
      <vt:lpstr>Key Concept 3.3, II</vt:lpstr>
      <vt:lpstr>Key Concept 3.3, II</vt:lpstr>
      <vt:lpstr>Test Tips</vt:lpstr>
      <vt:lpstr>See You Back Here For Key Concept 4.1!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APUSH Review: The Election of 1844</dc:title>
  <dc:creator>Adam</dc:creator>
  <cp:lastModifiedBy>Adam Norris</cp:lastModifiedBy>
  <cp:revision>202</cp:revision>
  <dcterms:created xsi:type="dcterms:W3CDTF">2013-11-22T00:02:11Z</dcterms:created>
  <dcterms:modified xsi:type="dcterms:W3CDTF">2015-10-04T21:00:12Z</dcterms:modified>
</cp:coreProperties>
</file>