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6" name="Shape 6"/>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181100" y="6794500"/>
            <a:ext cx="10642600" cy="1511300"/>
          </a:xfrm>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p:nvPr>
            <p:ph type="body"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Title Text</a:t>
            </a:r>
          </a:p>
        </p:txBody>
      </p:sp>
      <p:sp>
        <p:nvSpPr>
          <p:cNvPr id="14" name="Shape 14"/>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2" name="Shape 22"/>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FFFFFF"/>
                </a:solidFill>
              </a:rPr>
              <a:t>Title Text</a:t>
            </a:r>
          </a:p>
        </p:txBody>
      </p:sp>
      <p:sp>
        <p:nvSpPr>
          <p:cNvPr id="3" name="Shape 3"/>
          <p:cNvSpPr/>
          <p:nvPr>
            <p:ph type="body" idx="1"/>
          </p:nvPr>
        </p:nvSpPr>
        <p:spPr>
          <a:xfrm>
            <a:off x="1270000" y="2768600"/>
            <a:ext cx="10464800" cy="574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3"/>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3"/>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3"/>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3"/>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3"/>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2.jpeg"/><Relationship Id="rId4" Type="http://schemas.openxmlformats.org/officeDocument/2006/relationships/image" Target="../media/image1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1.gif"/><Relationship Id="rId5"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gif"/><Relationship Id="rId4" Type="http://schemas.openxmlformats.org/officeDocument/2006/relationships/image" Target="../media/image7.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solidFill>
                  <a:srgbClr val="000000"/>
                </a:solidFill>
              </a:defRPr>
            </a:pPr>
            <a:r>
              <a:rPr sz="7200">
                <a:solidFill>
                  <a:srgbClr val="FFFFFF"/>
                </a:solidFill>
              </a:rPr>
              <a:t>America’s History, Chapter 23 </a:t>
            </a:r>
          </a:p>
        </p:txBody>
      </p:sp>
      <p:sp>
        <p:nvSpPr>
          <p:cNvPr id="33" name="Shape 33"/>
          <p:cNvSpPr/>
          <p:nvPr>
            <p:ph type="body" idx="1"/>
          </p:nvPr>
        </p:nvSpPr>
        <p:spPr>
          <a:prstGeom prst="rect">
            <a:avLst/>
          </a:prstGeom>
        </p:spPr>
        <p:txBody>
          <a:bodyPr/>
          <a:lstStyle/>
          <a:p>
            <a:pPr lvl="0">
              <a:defRPr sz="1800">
                <a:solidFill>
                  <a:srgbClr val="000000"/>
                </a:solidFill>
              </a:defRPr>
            </a:pPr>
            <a:r>
              <a:rPr sz="3600">
                <a:solidFill>
                  <a:srgbClr val="FFFFFF"/>
                </a:solidFill>
              </a:rPr>
              <a:t>8th Edition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a:defRPr sz="1800">
                <a:solidFill>
                  <a:srgbClr val="000000"/>
                </a:solidFill>
              </a:defRPr>
            </a:pPr>
            <a:r>
              <a:rPr sz="7200">
                <a:solidFill>
                  <a:srgbClr val="FFFFFF"/>
                </a:solidFill>
              </a:rPr>
              <a:t>The New Deal’s Impact on Society</a:t>
            </a:r>
          </a:p>
        </p:txBody>
      </p:sp>
      <p:sp>
        <p:nvSpPr>
          <p:cNvPr id="74" name="Shape 74"/>
          <p:cNvSpPr/>
          <p:nvPr>
            <p:ph type="body" idx="1"/>
          </p:nvPr>
        </p:nvSpPr>
        <p:spPr>
          <a:xfrm>
            <a:off x="331192" y="2647255"/>
            <a:ext cx="12131924" cy="6656587"/>
          </a:xfrm>
          <a:prstGeom prst="rect">
            <a:avLst/>
          </a:prstGeom>
        </p:spPr>
        <p:txBody>
          <a:bodyPr/>
          <a:lstStyle/>
          <a:p>
            <a:pPr lvl="0" marL="314325" indent="-314325" defTabSz="251460">
              <a:spcBef>
                <a:spcPts val="1900"/>
              </a:spcBef>
              <a:buBlip>
                <a:blip r:embed="rId2"/>
              </a:buBlip>
              <a:defRPr sz="1800">
                <a:solidFill>
                  <a:srgbClr val="000000"/>
                </a:solidFill>
              </a:defRPr>
            </a:pPr>
            <a:r>
              <a:rPr sz="1980">
                <a:solidFill>
                  <a:srgbClr val="C13521"/>
                </a:solidFill>
              </a:rPr>
              <a:t>A People’s Democracy</a:t>
            </a:r>
            <a:endParaRPr sz="1980">
              <a:solidFill>
                <a:srgbClr val="C13521"/>
              </a:solidFill>
            </a:endParaRPr>
          </a:p>
          <a:p>
            <a:pPr lvl="1" marL="628650" indent="-314325" defTabSz="251460">
              <a:spcBef>
                <a:spcPts val="1900"/>
              </a:spcBef>
              <a:buBlip>
                <a:blip r:embed="rId2"/>
              </a:buBlip>
              <a:defRPr sz="1800">
                <a:solidFill>
                  <a:srgbClr val="000000"/>
                </a:solidFill>
              </a:defRPr>
            </a:pPr>
            <a:r>
              <a:rPr sz="1980">
                <a:solidFill>
                  <a:srgbClr val="1178CA"/>
                </a:solidFill>
              </a:rPr>
              <a:t>Organized Labor:</a:t>
            </a:r>
            <a:endParaRPr sz="1980">
              <a:solidFill>
                <a:srgbClr val="1178CA"/>
              </a:solidFill>
            </a:endParaRPr>
          </a:p>
          <a:p>
            <a:pPr lvl="2" marL="942975" indent="-314325" defTabSz="251460">
              <a:spcBef>
                <a:spcPts val="1900"/>
              </a:spcBef>
              <a:buBlip>
                <a:blip r:embed="rId2"/>
              </a:buBlip>
              <a:defRPr sz="1800">
                <a:solidFill>
                  <a:srgbClr val="000000"/>
                </a:solidFill>
              </a:defRPr>
            </a:pPr>
            <a:r>
              <a:rPr sz="1980">
                <a:solidFill>
                  <a:srgbClr val="FFFFFF"/>
                </a:solidFill>
              </a:rPr>
              <a:t>Union membership increased to 23%</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Congress of Industrial Organization (CIO) - organized all workers within an industry regardless of skill level</a:t>
            </a:r>
            <a:endParaRPr sz="1980">
              <a:solidFill>
                <a:srgbClr val="FFFFFF"/>
              </a:solidFill>
            </a:endParaRPr>
          </a:p>
          <a:p>
            <a:pPr lvl="1" marL="628650" indent="-314325" defTabSz="251460">
              <a:spcBef>
                <a:spcPts val="1900"/>
              </a:spcBef>
              <a:buBlip>
                <a:blip r:embed="rId2"/>
              </a:buBlip>
              <a:defRPr sz="1800">
                <a:solidFill>
                  <a:srgbClr val="000000"/>
                </a:solidFill>
              </a:defRPr>
            </a:pPr>
            <a:r>
              <a:rPr sz="1980">
                <a:solidFill>
                  <a:srgbClr val="1178CA"/>
                </a:solidFill>
              </a:rPr>
              <a:t>Women and the New Deal:</a:t>
            </a:r>
            <a:endParaRPr sz="1980">
              <a:solidFill>
                <a:srgbClr val="1178CA"/>
              </a:solidFill>
            </a:endParaRPr>
          </a:p>
          <a:p>
            <a:pPr lvl="2" marL="942975" indent="-314325" defTabSz="251460">
              <a:spcBef>
                <a:spcPts val="1900"/>
              </a:spcBef>
              <a:buBlip>
                <a:blip r:embed="rId2"/>
              </a:buBlip>
              <a:defRPr sz="1800">
                <a:solidFill>
                  <a:srgbClr val="000000"/>
                </a:solidFill>
              </a:defRPr>
            </a:pPr>
            <a:r>
              <a:rPr sz="1980">
                <a:solidFill>
                  <a:srgbClr val="FFFFFF"/>
                </a:solidFill>
              </a:rPr>
              <a:t>Gender inequities persisted</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Elanor Roosevelt:</a:t>
            </a:r>
            <a:endParaRPr sz="1980">
              <a:solidFill>
                <a:srgbClr val="FFFFFF"/>
              </a:solidFill>
            </a:endParaRPr>
          </a:p>
          <a:p>
            <a:pPr lvl="3" marL="1257300" indent="-314325" defTabSz="251460">
              <a:spcBef>
                <a:spcPts val="1900"/>
              </a:spcBef>
              <a:buBlip>
                <a:blip r:embed="rId2"/>
              </a:buBlip>
              <a:defRPr sz="1800">
                <a:solidFill>
                  <a:srgbClr val="000000"/>
                </a:solidFill>
              </a:defRPr>
            </a:pPr>
            <a:r>
              <a:rPr sz="1980">
                <a:solidFill>
                  <a:srgbClr val="FFFFFF"/>
                </a:solidFill>
              </a:rPr>
              <a:t>“Eyes and ears” of FDR, transformed the image of the First Lady</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Women were often paid less than men for same jobs</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CCC did not allow women to join</a:t>
            </a:r>
          </a:p>
        </p:txBody>
      </p:sp>
      <p:pic>
        <p:nvPicPr>
          <p:cNvPr id="75" name="755px-Eleanor_Roosevelt_and_Fala_at_Val,Kill_in_Hyde_Park,_New_York_-_NARA_-_196181.jpg"/>
          <p:cNvPicPr/>
          <p:nvPr/>
        </p:nvPicPr>
        <p:blipFill>
          <a:blip r:embed="rId3">
            <a:extLst/>
          </a:blip>
          <a:stretch>
            <a:fillRect/>
          </a:stretch>
        </p:blipFill>
        <p:spPr>
          <a:xfrm>
            <a:off x="6486533" y="2734416"/>
            <a:ext cx="5400667" cy="4284768"/>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4">
                                            <p:txEl>
                                              <p:pRg st="6" end="6"/>
                                            </p:txEl>
                                          </p:spTgt>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0" presetID="1" grpId="2" fill="hold">
                                  <p:stCondLst>
                                    <p:cond delay="0"/>
                                  </p:stCondLst>
                                  <p:iterate type="el" backwards="0">
                                    <p:tmAbs val="0"/>
                                  </p:iterate>
                                  <p:childTnLst>
                                    <p:set>
                                      <p:cBhvr>
                                        <p:cTn id="35" fill="hold"/>
                                        <p:tgtEl>
                                          <p:spTgt spid="7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74">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74">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xit" presetSubtype="0" presetID="1" grpId="3" fill="hold">
                                  <p:stCondLst>
                                    <p:cond delay="0"/>
                                  </p:stCondLst>
                                  <p:iterate type="el" backwards="0">
                                    <p:tmAbs val="0"/>
                                  </p:iterate>
                                  <p:childTnLst>
                                    <p:set>
                                      <p:cBhvr>
                                        <p:cTn id="47" fill="hold">
                                          <p:stCondLst>
                                            <p:cond delay="0"/>
                                          </p:stCondLst>
                                        </p:cTn>
                                        <p:tgtEl>
                                          <p:spTgt spid="75"/>
                                        </p:tgtEl>
                                        <p:attrNameLst>
                                          <p:attrName>style.visibility</p:attrName>
                                        </p:attrNameLst>
                                      </p:cBhvr>
                                      <p:to>
                                        <p:strVal val="hidden"/>
                                      </p:to>
                                    </p:set>
                                  </p:childTnLst>
                                </p:cTn>
                              </p:par>
                            </p:childTnLst>
                          </p:cTn>
                        </p:par>
                        <p:par>
                          <p:cTn id="48" fill="hold">
                            <p:stCondLst>
                              <p:cond delay="0"/>
                            </p:stCondLst>
                            <p:childTnLst>
                              <p:par>
                                <p:cTn id="49" nodeType="afterEffect" presetClass="entr" presetSubtype="0" presetID="1" grpId="1" fill="hold">
                                  <p:stCondLst>
                                    <p:cond delay="0"/>
                                  </p:stCondLst>
                                  <p:iterate type="el" backwards="0">
                                    <p:tmAbs val="0"/>
                                  </p:iterate>
                                  <p:childTnLst>
                                    <p:set>
                                      <p:cBhvr>
                                        <p:cTn id="50" fill="hold"/>
                                        <p:tgtEl>
                                          <p:spTgt spid="74">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 grpId="3"/>
      <p:bldP build="whole" bldLvl="1" animBg="1" rev="0" advAuto="0" spid="75" grpId="2"/>
      <p:bldP build="p" bldLvl="5" animBg="1" rev="0" advAuto="0" spid="7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defRPr sz="1800">
                <a:solidFill>
                  <a:srgbClr val="000000"/>
                </a:solidFill>
              </a:defRPr>
            </a:pPr>
            <a:r>
              <a:rPr sz="7200">
                <a:solidFill>
                  <a:srgbClr val="FFFFFF"/>
                </a:solidFill>
              </a:rPr>
              <a:t>The New Deal’s Impact on Society</a:t>
            </a:r>
          </a:p>
        </p:txBody>
      </p:sp>
      <p:sp>
        <p:nvSpPr>
          <p:cNvPr id="78" name="Shape 78"/>
          <p:cNvSpPr/>
          <p:nvPr>
            <p:ph type="body" idx="1"/>
          </p:nvPr>
        </p:nvSpPr>
        <p:spPr>
          <a:xfrm>
            <a:off x="331192" y="2647255"/>
            <a:ext cx="12131924" cy="6656587"/>
          </a:xfrm>
          <a:prstGeom prst="rect">
            <a:avLst/>
          </a:prstGeom>
        </p:spPr>
        <p:txBody>
          <a:bodyPr/>
          <a:lstStyle/>
          <a:p>
            <a:pPr lvl="1" marL="525780" indent="-262890" defTabSz="210311">
              <a:spcBef>
                <a:spcPts val="1600"/>
              </a:spcBef>
              <a:buBlip>
                <a:blip r:embed="rId2"/>
              </a:buBlip>
              <a:defRPr sz="1800">
                <a:solidFill>
                  <a:srgbClr val="000000"/>
                </a:solidFill>
              </a:defRPr>
            </a:pPr>
            <a:r>
              <a:rPr sz="1656">
                <a:solidFill>
                  <a:srgbClr val="1178CA"/>
                </a:solidFill>
              </a:rPr>
              <a:t>African Americans Under the New Deal:</a:t>
            </a:r>
            <a:endParaRPr sz="1656">
              <a:solidFill>
                <a:srgbClr val="1178CA"/>
              </a:solidFill>
            </a:endParaRPr>
          </a:p>
          <a:p>
            <a:pPr lvl="2" marL="788670" indent="-262890" defTabSz="210311">
              <a:spcBef>
                <a:spcPts val="1600"/>
              </a:spcBef>
              <a:buBlip>
                <a:blip r:embed="rId2"/>
              </a:buBlip>
              <a:defRPr sz="1800">
                <a:solidFill>
                  <a:srgbClr val="000000"/>
                </a:solidFill>
              </a:defRPr>
            </a:pPr>
            <a:r>
              <a:rPr sz="1656">
                <a:solidFill>
                  <a:srgbClr val="FFFFFF"/>
                </a:solidFill>
              </a:rPr>
              <a:t>Resettlement Administration - helped small farmers buy land</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African Americans began to overwhelmingly vote Democratic</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CCC segregated blacks</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Lynching persisted throughout the 1900s</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Scottsboro Boys - 9 African Americans charged with raping 2 white women on a train, 8 sentenced to death, eventually death sentences were overturned </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AAA did not help sharecroppers (checks were given to land owners)</a:t>
            </a:r>
            <a:endParaRPr sz="1656">
              <a:solidFill>
                <a:srgbClr val="FFFFFF"/>
              </a:solidFill>
            </a:endParaRPr>
          </a:p>
          <a:p>
            <a:pPr lvl="1" marL="525780" indent="-262890" defTabSz="210311">
              <a:spcBef>
                <a:spcPts val="1600"/>
              </a:spcBef>
              <a:buBlip>
                <a:blip r:embed="rId2"/>
              </a:buBlip>
              <a:defRPr sz="1800">
                <a:solidFill>
                  <a:srgbClr val="000000"/>
                </a:solidFill>
              </a:defRPr>
            </a:pPr>
            <a:r>
              <a:rPr sz="1656">
                <a:solidFill>
                  <a:srgbClr val="1178CA"/>
                </a:solidFill>
              </a:rPr>
              <a:t>Indian Policy:</a:t>
            </a:r>
            <a:endParaRPr sz="1656">
              <a:solidFill>
                <a:srgbClr val="1178CA"/>
              </a:solidFill>
            </a:endParaRPr>
          </a:p>
          <a:p>
            <a:pPr lvl="2" marL="788670" indent="-262890" defTabSz="210311">
              <a:spcBef>
                <a:spcPts val="1600"/>
              </a:spcBef>
              <a:buBlip>
                <a:blip r:embed="rId2"/>
              </a:buBlip>
              <a:defRPr sz="1800">
                <a:solidFill>
                  <a:srgbClr val="000000"/>
                </a:solidFill>
              </a:defRPr>
            </a:pPr>
            <a:r>
              <a:rPr sz="1656">
                <a:solidFill>
                  <a:srgbClr val="FFFFFF"/>
                </a:solidFill>
              </a:rPr>
              <a:t>John Collier - commissioner of Bureau of Indian Affairs (BIA)</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Indian Reorganization Act (Indian New Deal):</a:t>
            </a:r>
            <a:endParaRPr sz="1656">
              <a:solidFill>
                <a:srgbClr val="FFFFFF"/>
              </a:solidFill>
            </a:endParaRPr>
          </a:p>
          <a:p>
            <a:pPr lvl="3" marL="1051560" indent="-262890" defTabSz="210311">
              <a:spcBef>
                <a:spcPts val="1600"/>
              </a:spcBef>
              <a:buBlip>
                <a:blip r:embed="rId2"/>
              </a:buBlip>
              <a:defRPr sz="1800">
                <a:solidFill>
                  <a:srgbClr val="000000"/>
                </a:solidFill>
              </a:defRPr>
            </a:pPr>
            <a:r>
              <a:rPr sz="1656">
                <a:solidFill>
                  <a:srgbClr val="FFFFFF"/>
                </a:solidFill>
              </a:rPr>
              <a:t>Reversed the assimilation policy of the Dawes Act</a:t>
            </a:r>
            <a:endParaRPr sz="1656">
              <a:solidFill>
                <a:srgbClr val="FFFFFF"/>
              </a:solidFill>
            </a:endParaRPr>
          </a:p>
          <a:p>
            <a:pPr lvl="3" marL="1051560" indent="-262890" defTabSz="210311">
              <a:spcBef>
                <a:spcPts val="1600"/>
              </a:spcBef>
              <a:buBlip>
                <a:blip r:embed="rId2"/>
              </a:buBlip>
              <a:defRPr sz="1800">
                <a:solidFill>
                  <a:srgbClr val="000000"/>
                </a:solidFill>
              </a:defRPr>
            </a:pPr>
            <a:r>
              <a:rPr sz="1656">
                <a:solidFill>
                  <a:srgbClr val="FFFFFF"/>
                </a:solidFill>
              </a:rPr>
              <a:t>Many Natives were given religious freedom and semi sovereign nation status</a:t>
            </a:r>
          </a:p>
        </p:txBody>
      </p:sp>
      <p:pic>
        <p:nvPicPr>
          <p:cNvPr id="79" name="John_Collier.png"/>
          <p:cNvPicPr/>
          <p:nvPr/>
        </p:nvPicPr>
        <p:blipFill>
          <a:blip r:embed="rId3">
            <a:extLst/>
          </a:blip>
          <a:stretch>
            <a:fillRect/>
          </a:stretch>
        </p:blipFill>
        <p:spPr>
          <a:xfrm>
            <a:off x="3479800" y="2273300"/>
            <a:ext cx="7327900" cy="48768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8">
                                            <p:txEl>
                                              <p:pRg st="8" end="8"/>
                                            </p:txEl>
                                          </p:spTgt>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0" presetID="1" grpId="2" fill="hold">
                                  <p:stCondLst>
                                    <p:cond delay="0"/>
                                  </p:stCondLst>
                                  <p:iterate type="el" backwards="0">
                                    <p:tmAbs val="0"/>
                                  </p:iterate>
                                  <p:childTnLst>
                                    <p:set>
                                      <p:cBhvr>
                                        <p:cTn id="43" fill="hold"/>
                                        <p:tgtEl>
                                          <p:spTgt spid="7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78">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 fill="hold">
                                  <p:stCondLst>
                                    <p:cond delay="0"/>
                                  </p:stCondLst>
                                  <p:iterate type="el" backwards="0">
                                    <p:tmAbs val="0"/>
                                  </p:iterate>
                                  <p:childTnLst>
                                    <p:set>
                                      <p:cBhvr>
                                        <p:cTn id="51" fill="hold"/>
                                        <p:tgtEl>
                                          <p:spTgt spid="78">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 fill="hold">
                                  <p:stCondLst>
                                    <p:cond delay="0"/>
                                  </p:stCondLst>
                                  <p:iterate type="el" backwards="0">
                                    <p:tmAbs val="0"/>
                                  </p:iterate>
                                  <p:childTnLst>
                                    <p:set>
                                      <p:cBhvr>
                                        <p:cTn id="55" fill="hold"/>
                                        <p:tgtEl>
                                          <p:spTgt spid="78">
                                            <p:txEl>
                                              <p:pRg st="11" end="11"/>
                                            </p:txEl>
                                          </p:spTgt>
                                        </p:tgtEl>
                                        <p:attrNameLst>
                                          <p:attrName>style.visibility</p:attrName>
                                        </p:attrNameLst>
                                      </p:cBhvr>
                                      <p:to>
                                        <p:strVal val="visible"/>
                                      </p:to>
                                    </p:set>
                                  </p:childTnLst>
                                </p:cTn>
                              </p:par>
                            </p:childTnLst>
                          </p:cTn>
                        </p:par>
                        <p:par>
                          <p:cTn id="56" fill="hold">
                            <p:stCondLst>
                              <p:cond delay="0"/>
                            </p:stCondLst>
                            <p:childTnLst>
                              <p:par>
                                <p:cTn id="57" nodeType="afterEffect" presetClass="exit" presetSubtype="0" presetID="1" grpId="3" fill="hold">
                                  <p:stCondLst>
                                    <p:cond delay="0"/>
                                  </p:stCondLst>
                                  <p:iterate type="el" backwards="0">
                                    <p:tmAbs val="0"/>
                                  </p:iterate>
                                  <p:childTnLst>
                                    <p:set>
                                      <p:cBhvr>
                                        <p:cTn id="58"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2"/>
      <p:bldP build="whole" bldLvl="1" animBg="1" rev="0" advAuto="0" spid="79" grpId="3"/>
      <p:bldP build="p" bldLvl="5" animBg="1" rev="0" advAuto="0" spid="78"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p>
            <a:pPr lvl="0">
              <a:defRPr sz="1800">
                <a:solidFill>
                  <a:srgbClr val="000000"/>
                </a:solidFill>
              </a:defRPr>
            </a:pPr>
            <a:r>
              <a:rPr sz="7200">
                <a:solidFill>
                  <a:srgbClr val="FFFFFF"/>
                </a:solidFill>
              </a:rPr>
              <a:t>The New Deal’s Impact on Society</a:t>
            </a:r>
          </a:p>
        </p:txBody>
      </p:sp>
      <p:sp>
        <p:nvSpPr>
          <p:cNvPr id="82" name="Shape 82"/>
          <p:cNvSpPr/>
          <p:nvPr>
            <p:ph type="body" idx="1"/>
          </p:nvPr>
        </p:nvSpPr>
        <p:spPr>
          <a:xfrm>
            <a:off x="331192" y="2647255"/>
            <a:ext cx="12131924" cy="6656587"/>
          </a:xfrm>
          <a:prstGeom prst="rect">
            <a:avLst/>
          </a:prstGeom>
        </p:spPr>
        <p:txBody>
          <a:bodyPr/>
          <a:lstStyle/>
          <a:p>
            <a:pPr lvl="1" marL="685800" indent="-342900" defTabSz="274320">
              <a:spcBef>
                <a:spcPts val="2100"/>
              </a:spcBef>
              <a:buBlip>
                <a:blip r:embed="rId2"/>
              </a:buBlip>
              <a:defRPr sz="1800">
                <a:solidFill>
                  <a:srgbClr val="000000"/>
                </a:solidFill>
              </a:defRPr>
            </a:pPr>
            <a:r>
              <a:rPr sz="2160">
                <a:solidFill>
                  <a:srgbClr val="1178CA"/>
                </a:solidFill>
              </a:rPr>
              <a:t>Struggles in the West:</a:t>
            </a:r>
            <a:endParaRPr sz="2160">
              <a:solidFill>
                <a:srgbClr val="1178CA"/>
              </a:solidFill>
            </a:endParaRPr>
          </a:p>
          <a:p>
            <a:pPr lvl="2" marL="1028700" indent="-342900" defTabSz="274320">
              <a:spcBef>
                <a:spcPts val="2100"/>
              </a:spcBef>
              <a:buBlip>
                <a:blip r:embed="rId2"/>
              </a:buBlip>
              <a:defRPr sz="1800">
                <a:solidFill>
                  <a:srgbClr val="000000"/>
                </a:solidFill>
              </a:defRPr>
            </a:pPr>
            <a:r>
              <a:rPr sz="2160">
                <a:solidFill>
                  <a:srgbClr val="FFFFFF"/>
                </a:solidFill>
              </a:rPr>
              <a:t>Mexican Americans benefitted from the WPA and CCC</a:t>
            </a:r>
            <a:endParaRPr sz="2160">
              <a:solidFill>
                <a:srgbClr val="FFFFFF"/>
              </a:solidFill>
            </a:endParaRPr>
          </a:p>
          <a:p>
            <a:pPr lvl="2" marL="1028700" indent="-342900" defTabSz="274320">
              <a:spcBef>
                <a:spcPts val="2100"/>
              </a:spcBef>
              <a:buBlip>
                <a:blip r:embed="rId2"/>
              </a:buBlip>
              <a:defRPr sz="1800">
                <a:solidFill>
                  <a:srgbClr val="000000"/>
                </a:solidFill>
              </a:defRPr>
            </a:pPr>
            <a:r>
              <a:rPr sz="2160">
                <a:solidFill>
                  <a:srgbClr val="FFFFFF"/>
                </a:solidFill>
              </a:rPr>
              <a:t>Most Chinese were excluded from New Deal Programs</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C13521"/>
                </a:solidFill>
              </a:rPr>
              <a:t>Reshaping the Environment</a:t>
            </a:r>
            <a:endParaRPr sz="2160">
              <a:solidFill>
                <a:srgbClr val="C13521"/>
              </a:solidFill>
            </a:endParaRPr>
          </a:p>
          <a:p>
            <a:pPr lvl="1" marL="685800" indent="-342900" defTabSz="274320">
              <a:spcBef>
                <a:spcPts val="2100"/>
              </a:spcBef>
              <a:buBlip>
                <a:blip r:embed="rId2"/>
              </a:buBlip>
              <a:defRPr sz="1800">
                <a:solidFill>
                  <a:srgbClr val="000000"/>
                </a:solidFill>
              </a:defRPr>
            </a:pPr>
            <a:r>
              <a:rPr sz="2160">
                <a:solidFill>
                  <a:srgbClr val="FFFFFF"/>
                </a:solidFill>
              </a:rPr>
              <a:t>FDR sought to have land benefit the needs of humans</a:t>
            </a:r>
            <a:endParaRPr sz="2160">
              <a:solidFill>
                <a:srgbClr val="FFFFFF"/>
              </a:solidFill>
            </a:endParaRPr>
          </a:p>
          <a:p>
            <a:pPr lvl="2" marL="1028700" indent="-342900" defTabSz="274320">
              <a:spcBef>
                <a:spcPts val="2100"/>
              </a:spcBef>
              <a:buBlip>
                <a:blip r:embed="rId2"/>
              </a:buBlip>
              <a:defRPr sz="1800">
                <a:solidFill>
                  <a:srgbClr val="000000"/>
                </a:solidFill>
              </a:defRPr>
            </a:pPr>
            <a:r>
              <a:rPr sz="2160">
                <a:solidFill>
                  <a:srgbClr val="1178CA"/>
                </a:solidFill>
              </a:rPr>
              <a:t>The Dust Bowl</a:t>
            </a:r>
            <a:endParaRPr sz="2160">
              <a:solidFill>
                <a:srgbClr val="1178CA"/>
              </a:solidFill>
            </a:endParaRPr>
          </a:p>
          <a:p>
            <a:pPr lvl="3" marL="1371600" indent="-342900" defTabSz="274320">
              <a:spcBef>
                <a:spcPts val="2100"/>
              </a:spcBef>
              <a:buBlip>
                <a:blip r:embed="rId2"/>
              </a:buBlip>
              <a:defRPr sz="1800">
                <a:solidFill>
                  <a:srgbClr val="000000"/>
                </a:solidFill>
              </a:defRPr>
            </a:pPr>
            <a:r>
              <a:rPr sz="2160">
                <a:solidFill>
                  <a:srgbClr val="FFFFFF"/>
                </a:solidFill>
              </a:rPr>
              <a:t>Impacted mostly the Great Plains region</a:t>
            </a:r>
            <a:endParaRPr sz="2160">
              <a:solidFill>
                <a:srgbClr val="FFFFFF"/>
              </a:solidFill>
            </a:endParaRPr>
          </a:p>
          <a:p>
            <a:pPr lvl="3" marL="1371600" indent="-342900" defTabSz="274320">
              <a:spcBef>
                <a:spcPts val="2100"/>
              </a:spcBef>
              <a:buBlip>
                <a:blip r:embed="rId2"/>
              </a:buBlip>
              <a:defRPr sz="1800">
                <a:solidFill>
                  <a:srgbClr val="000000"/>
                </a:solidFill>
              </a:defRPr>
            </a:pPr>
            <a:r>
              <a:rPr sz="2160">
                <a:solidFill>
                  <a:srgbClr val="FFFFFF"/>
                </a:solidFill>
              </a:rPr>
              <a:t>Over-cultivation affected farmland</a:t>
            </a:r>
            <a:endParaRPr sz="2160">
              <a:solidFill>
                <a:srgbClr val="FFFFFF"/>
              </a:solidFill>
            </a:endParaRPr>
          </a:p>
          <a:p>
            <a:pPr lvl="3" marL="1371600" indent="-342900" defTabSz="274320">
              <a:spcBef>
                <a:spcPts val="2100"/>
              </a:spcBef>
              <a:buBlip>
                <a:blip r:embed="rId2"/>
              </a:buBlip>
              <a:defRPr sz="1800">
                <a:solidFill>
                  <a:srgbClr val="000000"/>
                </a:solidFill>
              </a:defRPr>
            </a:pPr>
            <a:r>
              <a:rPr sz="2160">
                <a:solidFill>
                  <a:srgbClr val="FFFFFF"/>
                </a:solidFill>
              </a:rPr>
              <a:t>“Okies” fled to California - </a:t>
            </a:r>
            <a:r>
              <a:rPr sz="2160">
                <a:solidFill>
                  <a:srgbClr val="FFFFFF"/>
                </a:solidFill>
              </a:rPr>
              <a:t>The Grapes of Wrath</a:t>
            </a:r>
            <a:endParaRPr sz="2160">
              <a:solidFill>
                <a:srgbClr val="FFFFFF"/>
              </a:solidFill>
            </a:endParaRPr>
          </a:p>
          <a:p>
            <a:pPr lvl="3" marL="1371600" indent="-342900" defTabSz="274320">
              <a:spcBef>
                <a:spcPts val="2100"/>
              </a:spcBef>
              <a:buBlip>
                <a:blip r:embed="rId2"/>
              </a:buBlip>
              <a:defRPr sz="1800">
                <a:solidFill>
                  <a:srgbClr val="000000"/>
                </a:solidFill>
              </a:defRPr>
            </a:pPr>
            <a:r>
              <a:rPr sz="2160">
                <a:solidFill>
                  <a:srgbClr val="FFFFFF"/>
                </a:solidFill>
              </a:rPr>
              <a:t>Dorothea Lange</a:t>
            </a:r>
          </a:p>
        </p:txBody>
      </p:sp>
      <p:pic>
        <p:nvPicPr>
          <p:cNvPr id="83" name="Wea01422.jpg"/>
          <p:cNvPicPr/>
          <p:nvPr/>
        </p:nvPicPr>
        <p:blipFill>
          <a:blip r:embed="rId3">
            <a:extLst/>
          </a:blip>
          <a:stretch>
            <a:fillRect/>
          </a:stretch>
        </p:blipFill>
        <p:spPr>
          <a:xfrm>
            <a:off x="6736008" y="2038350"/>
            <a:ext cx="5792543" cy="4344407"/>
          </a:xfrm>
          <a:prstGeom prst="rect">
            <a:avLst/>
          </a:prstGeom>
          <a:ln w="88900">
            <a:miter lim="400000"/>
          </a:ln>
        </p:spPr>
      </p:pic>
      <p:pic>
        <p:nvPicPr>
          <p:cNvPr id="84" name="Lange-MigrantMother02.jpg"/>
          <p:cNvPicPr/>
          <p:nvPr/>
        </p:nvPicPr>
        <p:blipFill>
          <a:blip r:embed="rId4">
            <a:extLst/>
          </a:blip>
          <a:stretch>
            <a:fillRect/>
          </a:stretch>
        </p:blipFill>
        <p:spPr>
          <a:xfrm>
            <a:off x="2247900" y="1187450"/>
            <a:ext cx="5854700" cy="76073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2">
                                            <p:txEl>
                                              <p:pRg st="5" end="5"/>
                                            </p:txEl>
                                          </p:spTgt>
                                        </p:tgtEl>
                                        <p:attrNameLst>
                                          <p:attrName>style.visibility</p:attrName>
                                        </p:attrNameLst>
                                      </p:cBhvr>
                                      <p:to>
                                        <p:strVal val="visible"/>
                                      </p:to>
                                    </p:set>
                                  </p:childTnLst>
                                </p:cTn>
                              </p:par>
                            </p:childTnLst>
                          </p:cTn>
                        </p:par>
                        <p:par>
                          <p:cTn id="29" fill="hold">
                            <p:stCondLst>
                              <p:cond delay="0"/>
                            </p:stCondLst>
                            <p:childTnLst>
                              <p:par>
                                <p:cTn id="30" nodeType="afterEffect" presetClass="entr" presetSubtype="0" presetID="1" grpId="2" fill="hold">
                                  <p:stCondLst>
                                    <p:cond delay="0"/>
                                  </p:stCondLst>
                                  <p:iterate type="el" backwards="0">
                                    <p:tmAbs val="0"/>
                                  </p:iterate>
                                  <p:childTnLst>
                                    <p:set>
                                      <p:cBhvr>
                                        <p:cTn id="31" fill="hold"/>
                                        <p:tgtEl>
                                          <p:spTgt spid="8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8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8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8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82">
                                            <p:txEl>
                                              <p:pRg st="9" end="9"/>
                                            </p:txEl>
                                          </p:spTgt>
                                        </p:tgtEl>
                                        <p:attrNameLst>
                                          <p:attrName>style.visibility</p:attrName>
                                        </p:attrNameLst>
                                      </p:cBhvr>
                                      <p:to>
                                        <p:strVal val="visible"/>
                                      </p:to>
                                    </p:set>
                                  </p:childTnLst>
                                </p:cTn>
                              </p:par>
                            </p:childTnLst>
                          </p:cTn>
                        </p:par>
                        <p:par>
                          <p:cTn id="48" fill="hold">
                            <p:stCondLst>
                              <p:cond delay="0"/>
                            </p:stCondLst>
                            <p:childTnLst>
                              <p:par>
                                <p:cTn id="49" nodeType="afterEffect" presetClass="entr" presetSubtype="0" presetID="1" grpId="3" fill="hold">
                                  <p:stCondLst>
                                    <p:cond delay="0"/>
                                  </p:stCondLst>
                                  <p:iterate type="el" backwards="0">
                                    <p:tmAbs val="0"/>
                                  </p:iterate>
                                  <p:childTnLst>
                                    <p:set>
                                      <p:cBhvr>
                                        <p:cTn id="50" fill="hold"/>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presetClass="exit" presetSubtype="0" presetID="1" grpId="4" fill="hold">
                                  <p:stCondLst>
                                    <p:cond delay="0"/>
                                  </p:stCondLst>
                                  <p:iterate type="el" backwards="0">
                                    <p:tmAbs val="0"/>
                                  </p:iterate>
                                  <p:childTnLst>
                                    <p:set>
                                      <p:cBhvr>
                                        <p:cTn id="54"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2"/>
      <p:bldP build="whole" bldLvl="1" animBg="1" rev="0" advAuto="0" spid="84" grpId="3"/>
      <p:bldP build="p" bldLvl="5" animBg="1" rev="0" advAuto="0" spid="82" grpId="1"/>
      <p:bldP build="whole" bldLvl="1" animBg="1" rev="0" advAuto="0" spid="84"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p>
            <a:pPr lvl="0">
              <a:defRPr sz="1800">
                <a:solidFill>
                  <a:srgbClr val="000000"/>
                </a:solidFill>
              </a:defRPr>
            </a:pPr>
            <a:r>
              <a:rPr sz="7200">
                <a:solidFill>
                  <a:srgbClr val="FFFFFF"/>
                </a:solidFill>
              </a:rPr>
              <a:t>The New Deal’s Impact on Society</a:t>
            </a:r>
          </a:p>
        </p:txBody>
      </p:sp>
      <p:sp>
        <p:nvSpPr>
          <p:cNvPr id="87" name="Shape 87"/>
          <p:cNvSpPr/>
          <p:nvPr>
            <p:ph type="body" idx="1"/>
          </p:nvPr>
        </p:nvSpPr>
        <p:spPr>
          <a:xfrm>
            <a:off x="331192" y="2647255"/>
            <a:ext cx="12131924" cy="6656587"/>
          </a:xfrm>
          <a:prstGeom prst="rect">
            <a:avLst/>
          </a:prstGeom>
        </p:spPr>
        <p:txBody>
          <a:bodyPr/>
          <a:lstStyle/>
          <a:p>
            <a:pPr lvl="1" marL="628650" indent="-314325" defTabSz="251460">
              <a:spcBef>
                <a:spcPts val="1900"/>
              </a:spcBef>
              <a:buBlip>
                <a:blip r:embed="rId2"/>
              </a:buBlip>
              <a:defRPr sz="1800">
                <a:solidFill>
                  <a:srgbClr val="000000"/>
                </a:solidFill>
              </a:defRPr>
            </a:pPr>
            <a:r>
              <a:rPr sz="1980">
                <a:solidFill>
                  <a:srgbClr val="1178CA"/>
                </a:solidFill>
              </a:rPr>
              <a:t>Tennessee Valley Authority:</a:t>
            </a:r>
            <a:endParaRPr sz="1980">
              <a:solidFill>
                <a:srgbClr val="1178CA"/>
              </a:solidFill>
            </a:endParaRPr>
          </a:p>
          <a:p>
            <a:pPr lvl="2" marL="942975" indent="-314325" defTabSz="251460">
              <a:spcBef>
                <a:spcPts val="1900"/>
              </a:spcBef>
              <a:buBlip>
                <a:blip r:embed="rId2"/>
              </a:buBlip>
              <a:defRPr sz="1800">
                <a:solidFill>
                  <a:srgbClr val="000000"/>
                </a:solidFill>
              </a:defRPr>
            </a:pPr>
            <a:r>
              <a:rPr sz="1980">
                <a:solidFill>
                  <a:srgbClr val="FFFFFF"/>
                </a:solidFill>
              </a:rPr>
              <a:t>Focused on flood control, electricity development, etc. </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Provided a significant amount of electricity to farms, homes, and factories</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Rural Electrification Administration:</a:t>
            </a:r>
            <a:endParaRPr sz="1980">
              <a:solidFill>
                <a:srgbClr val="FFFFFF"/>
              </a:solidFill>
            </a:endParaRPr>
          </a:p>
          <a:p>
            <a:pPr lvl="3" marL="1257300" indent="-314325" defTabSz="251460">
              <a:spcBef>
                <a:spcPts val="1900"/>
              </a:spcBef>
              <a:buBlip>
                <a:blip r:embed="rId2"/>
              </a:buBlip>
              <a:defRPr sz="1800">
                <a:solidFill>
                  <a:srgbClr val="000000"/>
                </a:solidFill>
              </a:defRPr>
            </a:pPr>
            <a:r>
              <a:rPr sz="1980">
                <a:solidFill>
                  <a:srgbClr val="FFFFFF"/>
                </a:solidFill>
              </a:rPr>
              <a:t>Provided electricity to rural areas </a:t>
            </a:r>
            <a:endParaRPr sz="1980">
              <a:solidFill>
                <a:srgbClr val="FFFFFF"/>
              </a:solidFill>
            </a:endParaRPr>
          </a:p>
          <a:p>
            <a:pPr lvl="1" marL="628650" indent="-314325" defTabSz="251460">
              <a:spcBef>
                <a:spcPts val="1900"/>
              </a:spcBef>
              <a:buBlip>
                <a:blip r:embed="rId2"/>
              </a:buBlip>
              <a:defRPr sz="1800">
                <a:solidFill>
                  <a:srgbClr val="000000"/>
                </a:solidFill>
              </a:defRPr>
            </a:pPr>
            <a:r>
              <a:rPr sz="1980">
                <a:solidFill>
                  <a:srgbClr val="1178CA"/>
                </a:solidFill>
              </a:rPr>
              <a:t>Grand Coulee</a:t>
            </a:r>
            <a:endParaRPr sz="1980">
              <a:solidFill>
                <a:srgbClr val="1178CA"/>
              </a:solidFill>
            </a:endParaRPr>
          </a:p>
          <a:p>
            <a:pPr lvl="2" marL="942975" indent="-314325" defTabSz="251460">
              <a:spcBef>
                <a:spcPts val="1900"/>
              </a:spcBef>
              <a:buBlip>
                <a:blip r:embed="rId2"/>
              </a:buBlip>
              <a:defRPr sz="1800">
                <a:solidFill>
                  <a:srgbClr val="000000"/>
                </a:solidFill>
              </a:defRPr>
            </a:pPr>
            <a:r>
              <a:rPr sz="1980">
                <a:solidFill>
                  <a:srgbClr val="FFFFFF"/>
                </a:solidFill>
              </a:rPr>
              <a:t>Columbia River, Washington</a:t>
            </a:r>
            <a:endParaRPr sz="1980">
              <a:solidFill>
                <a:srgbClr val="FFFFFF"/>
              </a:solidFill>
            </a:endParaRPr>
          </a:p>
          <a:p>
            <a:pPr lvl="2" marL="942975" indent="-314325" defTabSz="251460">
              <a:spcBef>
                <a:spcPts val="1900"/>
              </a:spcBef>
              <a:buBlip>
                <a:blip r:embed="rId2"/>
              </a:buBlip>
              <a:defRPr sz="1800">
                <a:solidFill>
                  <a:srgbClr val="000000"/>
                </a:solidFill>
              </a:defRPr>
            </a:pPr>
            <a:r>
              <a:rPr sz="1980">
                <a:solidFill>
                  <a:srgbClr val="FFFFFF"/>
                </a:solidFill>
              </a:rPr>
              <a:t>Largest electricity producer in the world</a:t>
            </a:r>
            <a:endParaRPr sz="1980">
              <a:solidFill>
                <a:srgbClr val="FFFFFF"/>
              </a:solidFill>
            </a:endParaRPr>
          </a:p>
          <a:p>
            <a:pPr lvl="0" marL="314325" indent="-314325" defTabSz="251460">
              <a:spcBef>
                <a:spcPts val="1900"/>
              </a:spcBef>
              <a:buBlip>
                <a:blip r:embed="rId2"/>
              </a:buBlip>
              <a:defRPr sz="1800">
                <a:solidFill>
                  <a:srgbClr val="000000"/>
                </a:solidFill>
              </a:defRPr>
            </a:pPr>
            <a:r>
              <a:rPr sz="1980">
                <a:solidFill>
                  <a:srgbClr val="C13521"/>
                </a:solidFill>
              </a:rPr>
              <a:t>The New Deal and the Arts</a:t>
            </a:r>
            <a:endParaRPr sz="1980">
              <a:solidFill>
                <a:srgbClr val="C13521"/>
              </a:solidFill>
            </a:endParaRPr>
          </a:p>
          <a:p>
            <a:pPr lvl="1" marL="628650" indent="-314325" defTabSz="251460">
              <a:spcBef>
                <a:spcPts val="1900"/>
              </a:spcBef>
              <a:buBlip>
                <a:blip r:embed="rId2"/>
              </a:buBlip>
              <a:defRPr sz="1800">
                <a:solidFill>
                  <a:srgbClr val="000000"/>
                </a:solidFill>
              </a:defRPr>
            </a:pPr>
            <a:r>
              <a:rPr sz="1980">
                <a:solidFill>
                  <a:srgbClr val="FFFFFF"/>
                </a:solidFill>
              </a:rPr>
              <a:t>Over 20,000 Artists, musicians, and writers were employed </a:t>
            </a:r>
          </a:p>
        </p:txBody>
      </p:sp>
      <p:pic>
        <p:nvPicPr>
          <p:cNvPr id="88" name="TVA-sites-map.png"/>
          <p:cNvPicPr/>
          <p:nvPr/>
        </p:nvPicPr>
        <p:blipFill>
          <a:blip r:embed="rId3">
            <a:extLst/>
          </a:blip>
          <a:stretch>
            <a:fillRect/>
          </a:stretch>
        </p:blipFill>
        <p:spPr>
          <a:xfrm>
            <a:off x="7035800" y="5454650"/>
            <a:ext cx="5575300" cy="41275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7">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2" fill="hold">
                                  <p:stCondLst>
                                    <p:cond delay="0"/>
                                  </p:stCondLst>
                                  <p:iterate type="el" backwards="0">
                                    <p:tmAbs val="0"/>
                                  </p:iterate>
                                  <p:childTnLst>
                                    <p:set>
                                      <p:cBhvr>
                                        <p:cTn id="11" fill="hold"/>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1" fill="hold">
                                  <p:stCondLst>
                                    <p:cond delay="0"/>
                                  </p:stCondLst>
                                  <p:iterate type="el" backwards="0">
                                    <p:tmAbs val="0"/>
                                  </p:iterate>
                                  <p:childTnLst>
                                    <p:set>
                                      <p:cBhvr>
                                        <p:cTn id="15" fill="hold"/>
                                        <p:tgtEl>
                                          <p:spTgt spid="8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8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xit" presetSubtype="0" presetID="1" grpId="3" fill="hold">
                                  <p:stCondLst>
                                    <p:cond delay="0"/>
                                  </p:stCondLst>
                                  <p:iterate type="el" backwards="0">
                                    <p:tmAbs val="0"/>
                                  </p:iterate>
                                  <p:childTnLst>
                                    <p:set>
                                      <p:cBhvr>
                                        <p:cTn id="23" fill="hold">
                                          <p:stCondLst>
                                            <p:cond delay="0"/>
                                          </p:stCondLst>
                                        </p:cTn>
                                        <p:tgtEl>
                                          <p:spTgt spid="88"/>
                                        </p:tgtEl>
                                        <p:attrNameLst>
                                          <p:attrName>style.visibility</p:attrName>
                                        </p:attrNameLst>
                                      </p:cBhvr>
                                      <p:to>
                                        <p:strVal val="hidden"/>
                                      </p:to>
                                    </p:set>
                                  </p:childTnLst>
                                </p:cTn>
                              </p:par>
                            </p:childTnLst>
                          </p:cTn>
                        </p:par>
                        <p:par>
                          <p:cTn id="24" fill="hold">
                            <p:stCondLst>
                              <p:cond delay="0"/>
                            </p:stCondLst>
                            <p:childTnLst>
                              <p:par>
                                <p:cTn id="25" nodeType="afterEffect" presetClass="entr" presetSubtype="0" presetID="1" grpId="1" fill="hold">
                                  <p:stCondLst>
                                    <p:cond delay="0"/>
                                  </p:stCondLst>
                                  <p:iterate type="el" backwards="0">
                                    <p:tmAbs val="0"/>
                                  </p:iterate>
                                  <p:childTnLst>
                                    <p:set>
                                      <p:cBhvr>
                                        <p:cTn id="26" fill="hold"/>
                                        <p:tgtEl>
                                          <p:spTgt spid="8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1" fill="hold">
                                  <p:stCondLst>
                                    <p:cond delay="0"/>
                                  </p:stCondLst>
                                  <p:iterate type="el" backwards="0">
                                    <p:tmAbs val="0"/>
                                  </p:iterate>
                                  <p:childTnLst>
                                    <p:set>
                                      <p:cBhvr>
                                        <p:cTn id="30" fill="hold"/>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1" fill="hold">
                                  <p:stCondLst>
                                    <p:cond delay="0"/>
                                  </p:stCondLst>
                                  <p:iterate type="el" backwards="0">
                                    <p:tmAbs val="0"/>
                                  </p:iterate>
                                  <p:childTnLst>
                                    <p:set>
                                      <p:cBhvr>
                                        <p:cTn id="34" fill="hold"/>
                                        <p:tgtEl>
                                          <p:spTgt spid="8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8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8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8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 fill="hold">
                                  <p:stCondLst>
                                    <p:cond delay="0"/>
                                  </p:stCondLst>
                                  <p:iterate type="el" backwards="0">
                                    <p:tmAbs val="0"/>
                                  </p:iterate>
                                  <p:childTnLst>
                                    <p:set>
                                      <p:cBhvr>
                                        <p:cTn id="50" fill="hold"/>
                                        <p:tgtEl>
                                          <p:spTgt spid="87">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3"/>
      <p:bldP build="whole" bldLvl="1" animBg="1" rev="0" advAuto="0" spid="88" grpId="2"/>
      <p:bldP build="p" bldLvl="5" animBg="1" rev="0" advAuto="0" spid="8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sz="1800">
                <a:solidFill>
                  <a:srgbClr val="000000"/>
                </a:solidFill>
              </a:defRPr>
            </a:pPr>
            <a:r>
              <a:rPr sz="7200">
                <a:solidFill>
                  <a:srgbClr val="FFFFFF"/>
                </a:solidFill>
              </a:rPr>
              <a:t>The New Deal’s Impact on Society</a:t>
            </a:r>
          </a:p>
        </p:txBody>
      </p:sp>
      <p:sp>
        <p:nvSpPr>
          <p:cNvPr id="91" name="Shape 91"/>
          <p:cNvSpPr/>
          <p:nvPr>
            <p:ph type="body" idx="1"/>
          </p:nvPr>
        </p:nvSpPr>
        <p:spPr>
          <a:xfrm>
            <a:off x="331192" y="3655962"/>
            <a:ext cx="12131924" cy="5647880"/>
          </a:xfrm>
          <a:prstGeom prst="rect">
            <a:avLst/>
          </a:prstGeom>
        </p:spPr>
        <p:txBody>
          <a:bodyPr/>
          <a:lstStyle/>
          <a:p>
            <a:pPr lvl="1" marL="754380" indent="-377190" defTabSz="301752">
              <a:spcBef>
                <a:spcPts val="2300"/>
              </a:spcBef>
              <a:buBlip>
                <a:blip r:embed="rId2"/>
              </a:buBlip>
              <a:defRPr sz="1800">
                <a:solidFill>
                  <a:srgbClr val="000000"/>
                </a:solidFill>
              </a:defRPr>
            </a:pPr>
            <a:endParaRPr sz="2376">
              <a:solidFill>
                <a:srgbClr val="1178CA"/>
              </a:solidFill>
            </a:endParaRPr>
          </a:p>
          <a:p>
            <a:pPr lvl="0" marL="377190" indent="-377190" defTabSz="301752">
              <a:spcBef>
                <a:spcPts val="2300"/>
              </a:spcBef>
              <a:buBlip>
                <a:blip r:embed="rId2"/>
              </a:buBlip>
              <a:defRPr sz="1800">
                <a:solidFill>
                  <a:srgbClr val="000000"/>
                </a:solidFill>
              </a:defRPr>
            </a:pPr>
            <a:r>
              <a:rPr sz="2376">
                <a:solidFill>
                  <a:srgbClr val="C13521"/>
                </a:solidFill>
              </a:rPr>
              <a:t>Legacies of the New Deal</a:t>
            </a:r>
            <a:endParaRPr sz="2376">
              <a:solidFill>
                <a:srgbClr val="C13521"/>
              </a:solidFill>
            </a:endParaRPr>
          </a:p>
          <a:p>
            <a:pPr lvl="1" marL="754380" indent="-377190" defTabSz="301752">
              <a:spcBef>
                <a:spcPts val="2300"/>
              </a:spcBef>
              <a:buBlip>
                <a:blip r:embed="rId2"/>
              </a:buBlip>
              <a:defRPr sz="1800">
                <a:solidFill>
                  <a:srgbClr val="000000"/>
                </a:solidFill>
              </a:defRPr>
            </a:pPr>
            <a:r>
              <a:rPr sz="2376">
                <a:solidFill>
                  <a:srgbClr val="FFFFFF"/>
                </a:solidFill>
              </a:rPr>
              <a:t>Millions paid taxes into Social Security</a:t>
            </a:r>
            <a:endParaRPr sz="2376">
              <a:solidFill>
                <a:srgbClr val="FFFFFF"/>
              </a:solidFill>
            </a:endParaRPr>
          </a:p>
          <a:p>
            <a:pPr lvl="1" marL="754380" indent="-377190" defTabSz="301752">
              <a:spcBef>
                <a:spcPts val="2300"/>
              </a:spcBef>
              <a:buBlip>
                <a:blip r:embed="rId2"/>
              </a:buBlip>
              <a:defRPr sz="1800">
                <a:solidFill>
                  <a:srgbClr val="000000"/>
                </a:solidFill>
              </a:defRPr>
            </a:pPr>
            <a:r>
              <a:rPr sz="2376">
                <a:solidFill>
                  <a:srgbClr val="FFFFFF"/>
                </a:solidFill>
              </a:rPr>
              <a:t>1/3 of the population received government assistance</a:t>
            </a:r>
            <a:endParaRPr sz="2376">
              <a:solidFill>
                <a:srgbClr val="FFFFFF"/>
              </a:solidFill>
            </a:endParaRPr>
          </a:p>
          <a:p>
            <a:pPr lvl="1" marL="754380" indent="-377190" defTabSz="301752">
              <a:spcBef>
                <a:spcPts val="2300"/>
              </a:spcBef>
              <a:buBlip>
                <a:blip r:embed="rId2"/>
              </a:buBlip>
              <a:defRPr sz="1800">
                <a:solidFill>
                  <a:srgbClr val="000000"/>
                </a:solidFill>
              </a:defRPr>
            </a:pPr>
            <a:r>
              <a:rPr sz="2376">
                <a:solidFill>
                  <a:srgbClr val="FFFFFF"/>
                </a:solidFill>
              </a:rPr>
              <a:t>New Deal was criticized by both the Right and Left</a:t>
            </a:r>
            <a:endParaRPr sz="2376">
              <a:solidFill>
                <a:srgbClr val="FFFFFF"/>
              </a:solidFill>
            </a:endParaRPr>
          </a:p>
          <a:p>
            <a:pPr lvl="1" marL="754380" indent="-377190" defTabSz="301752">
              <a:spcBef>
                <a:spcPts val="2300"/>
              </a:spcBef>
              <a:buBlip>
                <a:blip r:embed="rId2"/>
              </a:buBlip>
              <a:defRPr sz="1800">
                <a:solidFill>
                  <a:srgbClr val="000000"/>
                </a:solidFill>
              </a:defRPr>
            </a:pPr>
            <a:r>
              <a:rPr sz="2376">
                <a:solidFill>
                  <a:srgbClr val="FFFFFF"/>
                </a:solidFill>
              </a:rPr>
              <a:t>**Change in voting patterns**:</a:t>
            </a:r>
            <a:endParaRPr sz="2376">
              <a:solidFill>
                <a:srgbClr val="FFFFFF"/>
              </a:solidFill>
            </a:endParaRPr>
          </a:p>
          <a:p>
            <a:pPr lvl="2" marL="1131570" indent="-377190" defTabSz="301752">
              <a:spcBef>
                <a:spcPts val="2300"/>
              </a:spcBef>
              <a:buBlip>
                <a:blip r:embed="rId2"/>
              </a:buBlip>
              <a:defRPr sz="1800">
                <a:solidFill>
                  <a:srgbClr val="000000"/>
                </a:solidFill>
              </a:defRPr>
            </a:pPr>
            <a:r>
              <a:rPr sz="2376">
                <a:solidFill>
                  <a:srgbClr val="FFFFFF"/>
                </a:solidFill>
              </a:rPr>
              <a:t>Unions, blacks, and many immigrants predominantly voted Democratic</a:t>
            </a:r>
          </a:p>
        </p:txBody>
      </p:sp>
      <p:sp>
        <p:nvSpPr>
          <p:cNvPr id="92" name="Shape 92"/>
          <p:cNvSpPr/>
          <p:nvPr/>
        </p:nvSpPr>
        <p:spPr>
          <a:xfrm>
            <a:off x="5480050" y="2857500"/>
            <a:ext cx="6695827"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spcBef>
                <a:spcPts val="1600"/>
              </a:spcBef>
              <a:tabLst>
                <a:tab pos="139700" algn="l"/>
                <a:tab pos="457200" algn="l"/>
              </a:tabLst>
              <a:defRPr sz="2000">
                <a:solidFill>
                  <a:srgbClr val="259129"/>
                </a:solidFill>
                <a:latin typeface="Times"/>
                <a:ea typeface="Times"/>
                <a:cs typeface="Times"/>
                <a:sym typeface="Times"/>
              </a:defRPr>
            </a:lvl1pPr>
          </a:lstStyle>
          <a:p>
            <a:pPr lvl="0">
              <a:defRPr sz="1800">
                <a:solidFill>
                  <a:srgbClr val="000000"/>
                </a:solidFill>
              </a:defRPr>
            </a:pPr>
            <a:r>
              <a:rPr sz="2000">
                <a:solidFill>
                  <a:srgbClr val="259129"/>
                </a:solidFill>
              </a:rPr>
              <a:t>	Key Concept 7.1, III, C. Although the New Deal did not completely overcome the Depression, it left a legacy of reforms and agencies that endeavored to make society and individuals more secure, and it helped foster a long-term political realignment in which many ethnic groups, African Americans, and working-class communities identified with the Democratic Party.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9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9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9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9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p>
            <a:pPr lvl="0">
              <a:defRPr sz="1800">
                <a:solidFill>
                  <a:srgbClr val="000000"/>
                </a:solidFill>
              </a:defRPr>
            </a:pPr>
            <a:r>
              <a:rPr sz="7200">
                <a:solidFill>
                  <a:srgbClr val="FFFFFF"/>
                </a:solidFill>
              </a:rPr>
              <a:t>Quick Recap</a:t>
            </a:r>
          </a:p>
        </p:txBody>
      </p:sp>
      <p:sp>
        <p:nvSpPr>
          <p:cNvPr id="95" name="Shape 95"/>
          <p:cNvSpPr/>
          <p:nvPr>
            <p:ph type="body" idx="1"/>
          </p:nvPr>
        </p:nvSpPr>
        <p:spPr>
          <a:xfrm>
            <a:off x="331192" y="2647255"/>
            <a:ext cx="12131924" cy="6656587"/>
          </a:xfrm>
          <a:prstGeom prst="rect">
            <a:avLst/>
          </a:prstGeom>
        </p:spPr>
        <p:txBody>
          <a:bodyPr/>
          <a:lstStyle/>
          <a:p>
            <a:pPr lvl="0" marL="422909" indent="-422909" defTabSz="338327">
              <a:spcBef>
                <a:spcPts val="2600"/>
              </a:spcBef>
              <a:buBlip>
                <a:blip r:embed="rId2"/>
              </a:buBlip>
              <a:defRPr sz="1800">
                <a:solidFill>
                  <a:srgbClr val="000000"/>
                </a:solidFill>
              </a:defRPr>
            </a:pPr>
            <a:r>
              <a:rPr sz="2664">
                <a:solidFill>
                  <a:srgbClr val="FFFFFF"/>
                </a:solidFill>
              </a:rPr>
              <a:t>Bonus Army</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Hoover’s vs. FDR’s response to the Depression</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New Deal Programs </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Critics of the Great Depression (Right, Left, Supreme Court)</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New Deal’s impact on women, African Americans, and Native Americans</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TVA</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Voting Patterns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9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9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9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p>
            <a:pPr lvl="0">
              <a:defRPr sz="1800">
                <a:solidFill>
                  <a:srgbClr val="000000"/>
                </a:solidFill>
              </a:defRPr>
            </a:pPr>
            <a:r>
              <a:rPr sz="7200">
                <a:solidFill>
                  <a:srgbClr val="FFFFFF"/>
                </a:solidFill>
              </a:rPr>
              <a:t>See You Back Here For Chapter 24!</a:t>
            </a:r>
          </a:p>
        </p:txBody>
      </p:sp>
      <p:sp>
        <p:nvSpPr>
          <p:cNvPr id="98" name="Shape 98"/>
          <p:cNvSpPr/>
          <p:nvPr>
            <p:ph type="body" idx="1"/>
          </p:nvPr>
        </p:nvSpPr>
        <p:spPr>
          <a:prstGeom prst="rect">
            <a:avLst/>
          </a:prstGeom>
        </p:spPr>
        <p:txBody>
          <a:bodyPr/>
          <a:lstStyle/>
          <a:p>
            <a:pPr lvl="0" marL="368109" indent="-368109" defTabSz="514095">
              <a:spcBef>
                <a:spcPts val="3600"/>
              </a:spcBef>
              <a:buSzPct val="75000"/>
              <a:buFontTx/>
              <a:buBlip>
                <a:blip r:embed="rId2"/>
              </a:buBlip>
              <a:defRPr sz="1800">
                <a:solidFill>
                  <a:srgbClr val="000000"/>
                </a:solidFill>
              </a:defRPr>
            </a:pPr>
            <a:r>
              <a:rPr sz="2992">
                <a:solidFill>
                  <a:srgbClr val="EBEBEB"/>
                </a:solidFill>
                <a:effectLst>
                  <a:outerShdw sx="100000" sy="100000" kx="0" ky="0" algn="b" rotWithShape="0" blurRad="44704" dist="22352" dir="5400000">
                    <a:srgbClr val="000000"/>
                  </a:outerShdw>
                </a:effectLst>
              </a:rPr>
              <a:t>Thanks for Watching</a:t>
            </a:r>
            <a:endParaRPr sz="2992">
              <a:solidFill>
                <a:srgbClr val="EBEBEB"/>
              </a:solidFill>
              <a:effectLst>
                <a:outerShdw sx="100000" sy="100000" kx="0" ky="0" algn="b" rotWithShape="0" blurRad="44704" dist="22352" dir="5400000">
                  <a:srgbClr val="000000"/>
                </a:outerShdw>
              </a:effectLst>
            </a:endParaRPr>
          </a:p>
          <a:p>
            <a:pPr lvl="0" marL="368109" indent="-368109" defTabSz="514095">
              <a:spcBef>
                <a:spcPts val="3600"/>
              </a:spcBef>
              <a:buSzPct val="75000"/>
              <a:buFontTx/>
              <a:buBlip>
                <a:blip r:embed="rId2"/>
              </a:buBlip>
              <a:defRPr sz="1800">
                <a:solidFill>
                  <a:srgbClr val="000000"/>
                </a:solidFill>
              </a:defRPr>
            </a:pPr>
            <a:r>
              <a:rPr sz="2992">
                <a:solidFill>
                  <a:srgbClr val="EBEBEB"/>
                </a:solidFill>
                <a:effectLst>
                  <a:outerShdw sx="100000" sy="100000" kx="0" ky="0" algn="b" rotWithShape="0" blurRad="44704" dist="22352" dir="5400000">
                    <a:srgbClr val="000000"/>
                  </a:outerShdw>
                </a:effectLst>
              </a:rPr>
              <a:t>Please subscribe, share with others</a:t>
            </a:r>
            <a:endParaRPr sz="2992">
              <a:solidFill>
                <a:srgbClr val="EBEBEB"/>
              </a:solidFill>
              <a:effectLst>
                <a:outerShdw sx="100000" sy="100000" kx="0" ky="0" algn="b" rotWithShape="0" blurRad="44704" dist="22352" dir="5400000">
                  <a:srgbClr val="000000"/>
                </a:outerShdw>
              </a:effectLst>
            </a:endParaRPr>
          </a:p>
          <a:p>
            <a:pPr lvl="0" marL="368109" indent="-368109" defTabSz="514095">
              <a:spcBef>
                <a:spcPts val="3600"/>
              </a:spcBef>
              <a:buSzPct val="75000"/>
              <a:buFontTx/>
              <a:buBlip>
                <a:blip r:embed="rId2"/>
              </a:buBlip>
              <a:defRPr sz="1800">
                <a:solidFill>
                  <a:srgbClr val="000000"/>
                </a:solidFill>
              </a:defRPr>
            </a:pPr>
            <a:r>
              <a:rPr sz="2992">
                <a:solidFill>
                  <a:srgbClr val="EBEBEB"/>
                </a:solidFill>
                <a:effectLst>
                  <a:outerShdw sx="100000" sy="100000" kx="0" ky="0" algn="b" rotWithShape="0" blurRad="44704" dist="22352" dir="5400000">
                    <a:srgbClr val="000000"/>
                  </a:outerShdw>
                </a:effectLst>
              </a:rPr>
              <a:t>Check out all my videos related to the new curriculum</a:t>
            </a:r>
            <a:endParaRPr sz="2992">
              <a:solidFill>
                <a:srgbClr val="EBEBEB"/>
              </a:solidFill>
              <a:effectLst>
                <a:outerShdw sx="100000" sy="100000" kx="0" ky="0" algn="b" rotWithShape="0" blurRad="44704" dist="22352" dir="5400000">
                  <a:srgbClr val="000000"/>
                </a:outerShdw>
              </a:effectLst>
            </a:endParaRPr>
          </a:p>
          <a:p>
            <a:pPr lvl="0" marL="368109" indent="-368109" defTabSz="514095">
              <a:spcBef>
                <a:spcPts val="3600"/>
              </a:spcBef>
              <a:buSzPct val="75000"/>
              <a:buFontTx/>
              <a:buBlip>
                <a:blip r:embed="rId2"/>
              </a:buBlip>
              <a:defRPr sz="1800">
                <a:solidFill>
                  <a:srgbClr val="000000"/>
                </a:solidFill>
              </a:defRPr>
            </a:pPr>
            <a:r>
              <a:rPr sz="2992">
                <a:solidFill>
                  <a:srgbClr val="EBEBEB"/>
                </a:solidFill>
                <a:effectLst>
                  <a:outerShdw sx="100000" sy="100000" kx="0" ky="0" algn="b" rotWithShape="0" blurRad="44704" dist="22352" dir="5400000">
                    <a:srgbClr val="000000"/>
                  </a:outerShdw>
                </a:effectLst>
              </a:rPr>
              <a:t>Best of luck on all your tests!</a:t>
            </a:r>
          </a:p>
        </p:txBody>
      </p:sp>
      <p:pic>
        <p:nvPicPr>
          <p:cNvPr id="99" name="Trinity_Test_Fireball_16ms.jpg"/>
          <p:cNvPicPr/>
          <p:nvPr/>
        </p:nvPicPr>
        <p:blipFill>
          <a:blip r:embed="rId3">
            <a:extLst/>
          </a:blip>
          <a:stretch>
            <a:fillRect/>
          </a:stretch>
        </p:blipFill>
        <p:spPr>
          <a:xfrm>
            <a:off x="7190594" y="3905250"/>
            <a:ext cx="5288541" cy="3563154"/>
          </a:xfrm>
          <a:prstGeom prst="rect">
            <a:avLst/>
          </a:prstGeom>
          <a:ln w="889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lvl1pPr defTabSz="397763">
              <a:defRPr sz="6264"/>
            </a:lvl1pPr>
          </a:lstStyle>
          <a:p>
            <a:pPr lvl="0">
              <a:defRPr sz="1800">
                <a:solidFill>
                  <a:srgbClr val="000000"/>
                </a:solidFill>
              </a:defRPr>
            </a:pPr>
            <a:r>
              <a:rPr sz="6264">
                <a:solidFill>
                  <a:srgbClr val="FFFFFF"/>
                </a:solidFill>
              </a:rPr>
              <a:t>Early Responses to the Depression, 1929 - 1932</a:t>
            </a:r>
          </a:p>
        </p:txBody>
      </p:sp>
      <p:sp>
        <p:nvSpPr>
          <p:cNvPr id="36" name="Shape 36"/>
          <p:cNvSpPr/>
          <p:nvPr>
            <p:ph type="body" idx="1"/>
          </p:nvPr>
        </p:nvSpPr>
        <p:spPr>
          <a:xfrm>
            <a:off x="331192" y="2647255"/>
            <a:ext cx="12131924" cy="6656587"/>
          </a:xfrm>
          <a:prstGeom prst="rect">
            <a:avLst/>
          </a:prstGeom>
        </p:spPr>
        <p:txBody>
          <a:bodyPr/>
          <a:lstStyle/>
          <a:p>
            <a:pPr lvl="0" marL="411480" indent="-411480" defTabSz="329184">
              <a:spcBef>
                <a:spcPts val="2500"/>
              </a:spcBef>
              <a:buBlip>
                <a:blip r:embed="rId2"/>
              </a:buBlip>
              <a:defRPr sz="1800">
                <a:solidFill>
                  <a:srgbClr val="000000"/>
                </a:solidFill>
              </a:defRPr>
            </a:pPr>
            <a:r>
              <a:rPr sz="2592">
                <a:solidFill>
                  <a:srgbClr val="C13521"/>
                </a:solidFill>
              </a:rPr>
              <a:t>Enter Herbert Hoover:</a:t>
            </a:r>
            <a:endParaRPr sz="2592">
              <a:solidFill>
                <a:srgbClr val="C13521"/>
              </a:solidFill>
            </a:endParaRPr>
          </a:p>
          <a:p>
            <a:pPr lvl="1" marL="822960" indent="-411480" defTabSz="329184">
              <a:spcBef>
                <a:spcPts val="2500"/>
              </a:spcBef>
              <a:buBlip>
                <a:blip r:embed="rId2"/>
              </a:buBlip>
              <a:defRPr sz="1800">
                <a:solidFill>
                  <a:srgbClr val="000000"/>
                </a:solidFill>
              </a:defRPr>
            </a:pPr>
            <a:r>
              <a:rPr sz="2592">
                <a:solidFill>
                  <a:srgbClr val="FFFFFF"/>
                </a:solidFill>
              </a:rPr>
              <a:t>Hoover believed volunteerism and hard work would alleviate the depression</a:t>
            </a:r>
            <a:endParaRPr sz="2592">
              <a:solidFill>
                <a:srgbClr val="FFFFFF"/>
              </a:solidFill>
            </a:endParaRPr>
          </a:p>
          <a:p>
            <a:pPr lvl="1" marL="822960" indent="-411480" defTabSz="329184">
              <a:spcBef>
                <a:spcPts val="2500"/>
              </a:spcBef>
              <a:buBlip>
                <a:blip r:embed="rId2"/>
              </a:buBlip>
              <a:defRPr sz="1800">
                <a:solidFill>
                  <a:srgbClr val="000000"/>
                </a:solidFill>
              </a:defRPr>
            </a:pPr>
            <a:r>
              <a:rPr sz="2592">
                <a:solidFill>
                  <a:srgbClr val="FFFFFF"/>
                </a:solidFill>
              </a:rPr>
              <a:t>Hoover did not take the US off the gold standard</a:t>
            </a:r>
            <a:endParaRPr sz="2592">
              <a:solidFill>
                <a:srgbClr val="FFFFFF"/>
              </a:solidFill>
            </a:endParaRPr>
          </a:p>
          <a:p>
            <a:pPr lvl="1" marL="822960" indent="-411480" defTabSz="329184">
              <a:spcBef>
                <a:spcPts val="2500"/>
              </a:spcBef>
              <a:buBlip>
                <a:blip r:embed="rId2"/>
              </a:buBlip>
              <a:defRPr sz="1800">
                <a:solidFill>
                  <a:srgbClr val="000000"/>
                </a:solidFill>
              </a:defRPr>
            </a:pPr>
            <a:r>
              <a:rPr sz="2592">
                <a:solidFill>
                  <a:srgbClr val="FFFFFF"/>
                </a:solidFill>
              </a:rPr>
              <a:t>Smoot-Hawley Tariff - significantly raised tariff rates - retaliatory rates from other countries</a:t>
            </a:r>
            <a:endParaRPr sz="2592">
              <a:solidFill>
                <a:srgbClr val="FFFFFF"/>
              </a:solidFill>
            </a:endParaRPr>
          </a:p>
          <a:p>
            <a:pPr lvl="1" marL="822960" indent="-411480" defTabSz="329184">
              <a:spcBef>
                <a:spcPts val="2500"/>
              </a:spcBef>
              <a:buBlip>
                <a:blip r:embed="rId2"/>
              </a:buBlip>
              <a:defRPr sz="1800">
                <a:solidFill>
                  <a:srgbClr val="000000"/>
                </a:solidFill>
              </a:defRPr>
            </a:pPr>
            <a:r>
              <a:rPr sz="2592">
                <a:solidFill>
                  <a:srgbClr val="FFFFFF"/>
                </a:solidFill>
              </a:rPr>
              <a:t>Reconstruction Finance Corporation (RFC):</a:t>
            </a:r>
            <a:endParaRPr sz="2592">
              <a:solidFill>
                <a:srgbClr val="FFFFFF"/>
              </a:solidFill>
            </a:endParaRPr>
          </a:p>
          <a:p>
            <a:pPr lvl="2" marL="1234440" indent="-411480" defTabSz="329184">
              <a:spcBef>
                <a:spcPts val="2500"/>
              </a:spcBef>
              <a:buBlip>
                <a:blip r:embed="rId2"/>
              </a:buBlip>
              <a:defRPr sz="1800">
                <a:solidFill>
                  <a:srgbClr val="000000"/>
                </a:solidFill>
              </a:defRPr>
            </a:pPr>
            <a:r>
              <a:rPr sz="2592">
                <a:solidFill>
                  <a:srgbClr val="FFFFFF"/>
                </a:solidFill>
              </a:rPr>
              <a:t>Federal loans to businesses </a:t>
            </a:r>
            <a:endParaRPr sz="2592">
              <a:solidFill>
                <a:srgbClr val="FFFFFF"/>
              </a:solidFill>
            </a:endParaRPr>
          </a:p>
          <a:p>
            <a:pPr lvl="2" marL="1234440" indent="-411480" defTabSz="329184">
              <a:spcBef>
                <a:spcPts val="2500"/>
              </a:spcBef>
              <a:buBlip>
                <a:blip r:embed="rId2"/>
              </a:buBlip>
              <a:defRPr sz="1800">
                <a:solidFill>
                  <a:srgbClr val="000000"/>
                </a:solidFill>
              </a:defRPr>
            </a:pPr>
            <a:r>
              <a:rPr sz="2592">
                <a:solidFill>
                  <a:srgbClr val="FFFFFF"/>
                </a:solidFill>
              </a:rPr>
              <a:t>Spent too little $ too cautiously</a:t>
            </a:r>
          </a:p>
        </p:txBody>
      </p:sp>
      <p:pic>
        <p:nvPicPr>
          <p:cNvPr id="37" name="580px-Smoot_and_Hawley_standing_together,_April_11,_1929.jpg"/>
          <p:cNvPicPr/>
          <p:nvPr/>
        </p:nvPicPr>
        <p:blipFill>
          <a:blip r:embed="rId3">
            <a:extLst/>
          </a:blip>
          <a:stretch>
            <a:fillRect/>
          </a:stretch>
        </p:blipFill>
        <p:spPr>
          <a:xfrm>
            <a:off x="4206001" y="1225550"/>
            <a:ext cx="4382306" cy="4525863"/>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36">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3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36">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36">
                                            <p:txEl>
                                              <p:pRg st="6" end="6"/>
                                            </p:txEl>
                                          </p:spTgt>
                                        </p:tgtEl>
                                        <p:attrNameLst>
                                          <p:attrName>style.visibility</p:attrName>
                                        </p:attrNameLst>
                                      </p:cBhvr>
                                      <p:to>
                                        <p:strVal val="visible"/>
                                      </p:to>
                                    </p:set>
                                  </p:childTnLst>
                                </p:cTn>
                              </p:par>
                            </p:childTnLst>
                          </p:cTn>
                        </p:par>
                        <p:par>
                          <p:cTn id="36" fill="hold">
                            <p:stCondLst>
                              <p:cond delay="0"/>
                            </p:stCondLst>
                            <p:childTnLst>
                              <p:par>
                                <p:cTn id="37" nodeType="afterEffect" presetClass="exit" presetSubtype="0" presetID="1" grpId="3" fill="hold">
                                  <p:stCondLst>
                                    <p:cond delay="0"/>
                                  </p:stCondLst>
                                  <p:iterate type="el" backwards="0">
                                    <p:tmAbs val="0"/>
                                  </p:iterate>
                                  <p:childTnLst>
                                    <p:set>
                                      <p:cBhvr>
                                        <p:cTn id="38"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 grpId="1"/>
      <p:bldP build="whole" bldLvl="1" animBg="1" rev="0" advAuto="0" spid="37" grpId="3"/>
      <p:bldP build="whole" bldLvl="1" animBg="1" rev="0" advAuto="0" spid="37"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lvl1pPr defTabSz="397763">
              <a:defRPr sz="6264"/>
            </a:lvl1pPr>
          </a:lstStyle>
          <a:p>
            <a:pPr lvl="0">
              <a:defRPr sz="1800">
                <a:solidFill>
                  <a:srgbClr val="000000"/>
                </a:solidFill>
              </a:defRPr>
            </a:pPr>
            <a:r>
              <a:rPr sz="6264">
                <a:solidFill>
                  <a:srgbClr val="FFFFFF"/>
                </a:solidFill>
              </a:rPr>
              <a:t>Early Responses to the Depression, 1929 - 1932</a:t>
            </a:r>
          </a:p>
        </p:txBody>
      </p:sp>
      <p:sp>
        <p:nvSpPr>
          <p:cNvPr id="40" name="Shape 40"/>
          <p:cNvSpPr/>
          <p:nvPr>
            <p:ph type="body" idx="1"/>
          </p:nvPr>
        </p:nvSpPr>
        <p:spPr>
          <a:xfrm>
            <a:off x="331192" y="2647255"/>
            <a:ext cx="12131924" cy="6656587"/>
          </a:xfrm>
          <a:prstGeom prst="rect">
            <a:avLst/>
          </a:prstGeom>
        </p:spPr>
        <p:txBody>
          <a:bodyPr/>
          <a:lstStyle/>
          <a:p>
            <a:pPr lvl="0" marL="331469" indent="-331469" defTabSz="265175">
              <a:spcBef>
                <a:spcPts val="2000"/>
              </a:spcBef>
              <a:buBlip>
                <a:blip r:embed="rId2"/>
              </a:buBlip>
              <a:defRPr sz="1800">
                <a:solidFill>
                  <a:srgbClr val="000000"/>
                </a:solidFill>
              </a:defRPr>
            </a:pPr>
            <a:r>
              <a:rPr sz="2088">
                <a:solidFill>
                  <a:srgbClr val="C13521"/>
                </a:solidFill>
              </a:rPr>
              <a:t>Rising Discontent:</a:t>
            </a:r>
            <a:endParaRPr sz="2088">
              <a:solidFill>
                <a:srgbClr val="C13521"/>
              </a:solidFill>
            </a:endParaRPr>
          </a:p>
          <a:p>
            <a:pPr lvl="1" marL="662939" indent="-331469" defTabSz="265175">
              <a:spcBef>
                <a:spcPts val="2000"/>
              </a:spcBef>
              <a:buBlip>
                <a:blip r:embed="rId2"/>
              </a:buBlip>
              <a:defRPr sz="1800">
                <a:solidFill>
                  <a:srgbClr val="000000"/>
                </a:solidFill>
              </a:defRPr>
            </a:pPr>
            <a:r>
              <a:rPr sz="2088">
                <a:solidFill>
                  <a:srgbClr val="FFFFFF"/>
                </a:solidFill>
              </a:rPr>
              <a:t>Hoovervilles and Hoover blankets</a:t>
            </a:r>
            <a:endParaRPr sz="2088">
              <a:solidFill>
                <a:srgbClr val="FFFFFF"/>
              </a:solidFill>
            </a:endParaRPr>
          </a:p>
          <a:p>
            <a:pPr lvl="1" marL="662939" indent="-331469" defTabSz="265175">
              <a:spcBef>
                <a:spcPts val="2000"/>
              </a:spcBef>
              <a:buBlip>
                <a:blip r:embed="rId2"/>
              </a:buBlip>
              <a:defRPr sz="1800">
                <a:solidFill>
                  <a:srgbClr val="000000"/>
                </a:solidFill>
              </a:defRPr>
            </a:pPr>
            <a:r>
              <a:rPr sz="2088">
                <a:solidFill>
                  <a:srgbClr val="FFFFFF"/>
                </a:solidFill>
              </a:rPr>
              <a:t>Bonus Army:</a:t>
            </a:r>
            <a:endParaRPr sz="2088">
              <a:solidFill>
                <a:srgbClr val="FFFFFF"/>
              </a:solidFill>
            </a:endParaRPr>
          </a:p>
          <a:p>
            <a:pPr lvl="2" marL="994409" indent="-331469" defTabSz="265175">
              <a:spcBef>
                <a:spcPts val="2000"/>
              </a:spcBef>
              <a:buBlip>
                <a:blip r:embed="rId2"/>
              </a:buBlip>
              <a:defRPr sz="1800">
                <a:solidFill>
                  <a:srgbClr val="000000"/>
                </a:solidFill>
              </a:defRPr>
            </a:pPr>
            <a:r>
              <a:rPr sz="2088">
                <a:solidFill>
                  <a:srgbClr val="FFFFFF"/>
                </a:solidFill>
              </a:rPr>
              <a:t>15,000 WWI veterans demanded earlier bonus payment</a:t>
            </a:r>
            <a:endParaRPr sz="2088">
              <a:solidFill>
                <a:srgbClr val="FFFFFF"/>
              </a:solidFill>
            </a:endParaRPr>
          </a:p>
          <a:p>
            <a:pPr lvl="2" marL="994409" indent="-331469" defTabSz="265175">
              <a:spcBef>
                <a:spcPts val="2000"/>
              </a:spcBef>
              <a:buBlip>
                <a:blip r:embed="rId2"/>
              </a:buBlip>
              <a:defRPr sz="1800">
                <a:solidFill>
                  <a:srgbClr val="000000"/>
                </a:solidFill>
              </a:defRPr>
            </a:pPr>
            <a:r>
              <a:rPr sz="2088">
                <a:solidFill>
                  <a:srgbClr val="FFFFFF"/>
                </a:solidFill>
              </a:rPr>
              <a:t>Hoover ordered the army disperse the Bonus Army - popularity decreased significantly</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C13521"/>
                </a:solidFill>
              </a:rPr>
              <a:t>The 1932 Election</a:t>
            </a:r>
            <a:endParaRPr sz="2088">
              <a:solidFill>
                <a:srgbClr val="C13521"/>
              </a:solidFill>
            </a:endParaRPr>
          </a:p>
          <a:p>
            <a:pPr lvl="1" marL="662939" indent="-331469" defTabSz="265175">
              <a:spcBef>
                <a:spcPts val="2000"/>
              </a:spcBef>
              <a:buBlip>
                <a:blip r:embed="rId2"/>
              </a:buBlip>
              <a:defRPr sz="1800">
                <a:solidFill>
                  <a:srgbClr val="000000"/>
                </a:solidFill>
              </a:defRPr>
            </a:pPr>
            <a:r>
              <a:rPr sz="2088">
                <a:solidFill>
                  <a:srgbClr val="FFFFFF"/>
                </a:solidFill>
              </a:rPr>
              <a:t>Hoover v. FDR</a:t>
            </a:r>
            <a:endParaRPr sz="2088">
              <a:solidFill>
                <a:srgbClr val="FFFFFF"/>
              </a:solidFill>
            </a:endParaRPr>
          </a:p>
          <a:p>
            <a:pPr lvl="1" marL="662939" indent="-331469" defTabSz="265175">
              <a:spcBef>
                <a:spcPts val="2000"/>
              </a:spcBef>
              <a:buBlip>
                <a:blip r:embed="rId2"/>
              </a:buBlip>
              <a:defRPr sz="1800">
                <a:solidFill>
                  <a:srgbClr val="000000"/>
                </a:solidFill>
              </a:defRPr>
            </a:pPr>
            <a:r>
              <a:rPr sz="2088">
                <a:solidFill>
                  <a:srgbClr val="FFFFFF"/>
                </a:solidFill>
              </a:rPr>
              <a:t>FDR defeated Hoover 472 - 59</a:t>
            </a:r>
            <a:endParaRPr sz="2088">
              <a:solidFill>
                <a:srgbClr val="FFFFFF"/>
              </a:solidFill>
            </a:endParaRPr>
          </a:p>
          <a:p>
            <a:pPr lvl="1" marL="662939" indent="-331469" defTabSz="265175">
              <a:spcBef>
                <a:spcPts val="2000"/>
              </a:spcBef>
              <a:buBlip>
                <a:blip r:embed="rId2"/>
              </a:buBlip>
              <a:defRPr sz="1800">
                <a:solidFill>
                  <a:srgbClr val="000000"/>
                </a:solidFill>
              </a:defRPr>
            </a:pPr>
            <a:r>
              <a:rPr sz="2088">
                <a:solidFill>
                  <a:srgbClr val="FFFFFF"/>
                </a:solidFill>
              </a:rPr>
              <a:t>Unemployment and bank failures continued throughout late 1932 and early 1933</a:t>
            </a:r>
          </a:p>
        </p:txBody>
      </p:sp>
      <p:pic>
        <p:nvPicPr>
          <p:cNvPr id="41" name="464px-Bonus_army_on_Capitol_lawn_cph.3a00515.jpg"/>
          <p:cNvPicPr/>
          <p:nvPr/>
        </p:nvPicPr>
        <p:blipFill>
          <a:blip r:embed="rId3">
            <a:extLst/>
          </a:blip>
          <a:stretch>
            <a:fillRect/>
          </a:stretch>
        </p:blipFill>
        <p:spPr>
          <a:xfrm>
            <a:off x="9148114" y="-5013"/>
            <a:ext cx="3634436" cy="4699702"/>
          </a:xfrm>
          <a:prstGeom prst="rect">
            <a:avLst/>
          </a:prstGeom>
          <a:ln w="88900">
            <a:miter lim="400000"/>
          </a:ln>
        </p:spPr>
      </p:pic>
      <p:pic>
        <p:nvPicPr>
          <p:cNvPr id="42" name="Bonus_marchers_05510_2004_001_a.gif"/>
          <p:cNvPicPr/>
          <p:nvPr/>
        </p:nvPicPr>
        <p:blipFill>
          <a:blip r:embed="rId4">
            <a:extLst/>
          </a:blip>
          <a:stretch>
            <a:fillRect/>
          </a:stretch>
        </p:blipFill>
        <p:spPr>
          <a:xfrm>
            <a:off x="1938849" y="647700"/>
            <a:ext cx="6093901" cy="4503290"/>
          </a:xfrm>
          <a:prstGeom prst="rect">
            <a:avLst/>
          </a:prstGeom>
          <a:ln w="88900">
            <a:miter lim="400000"/>
          </a:ln>
        </p:spPr>
      </p:pic>
      <p:pic>
        <p:nvPicPr>
          <p:cNvPr id="43" name="800px-ElectoralCollege1932.png"/>
          <p:cNvPicPr/>
          <p:nvPr/>
        </p:nvPicPr>
        <p:blipFill>
          <a:blip r:embed="rId5">
            <a:extLst/>
          </a:blip>
          <a:stretch>
            <a:fillRect/>
          </a:stretch>
        </p:blipFill>
        <p:spPr>
          <a:xfrm>
            <a:off x="1317153" y="831850"/>
            <a:ext cx="10160001" cy="58801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0">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40">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3" fill="hold">
                                  <p:stCondLst>
                                    <p:cond delay="0"/>
                                  </p:stCondLst>
                                  <p:iterate type="el" backwards="0">
                                    <p:tmAbs val="0"/>
                                  </p:iterate>
                                  <p:childTnLst>
                                    <p:set>
                                      <p:cBhvr>
                                        <p:cTn id="30" fill="hold"/>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1" fill="hold">
                                  <p:stCondLst>
                                    <p:cond delay="0"/>
                                  </p:stCondLst>
                                  <p:iterate type="el" backwards="0">
                                    <p:tmAbs val="0"/>
                                  </p:iterate>
                                  <p:childTnLst>
                                    <p:set>
                                      <p:cBhvr>
                                        <p:cTn id="34" fill="hold"/>
                                        <p:tgtEl>
                                          <p:spTgt spid="4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4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40">
                                            <p:txEl>
                                              <p:pRg st="7" end="7"/>
                                            </p:txEl>
                                          </p:spTgt>
                                        </p:tgtEl>
                                        <p:attrNameLst>
                                          <p:attrName>style.visibility</p:attrName>
                                        </p:attrNameLst>
                                      </p:cBhvr>
                                      <p:to>
                                        <p:strVal val="visible"/>
                                      </p:to>
                                    </p:set>
                                  </p:childTnLst>
                                </p:cTn>
                              </p:par>
                            </p:childTnLst>
                          </p:cTn>
                        </p:par>
                        <p:par>
                          <p:cTn id="43" fill="hold">
                            <p:stCondLst>
                              <p:cond delay="0"/>
                            </p:stCondLst>
                            <p:childTnLst>
                              <p:par>
                                <p:cTn id="44" nodeType="afterEffect" presetClass="entr" presetSubtype="0" presetID="1" grpId="4" fill="hold">
                                  <p:stCondLst>
                                    <p:cond delay="0"/>
                                  </p:stCondLst>
                                  <p:iterate type="el" backwards="0">
                                    <p:tmAbs val="0"/>
                                  </p:iterate>
                                  <p:childTnLst>
                                    <p:set>
                                      <p:cBhvr>
                                        <p:cTn id="45" fill="hold"/>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nodeType="clickEffect" presetClass="exit" presetSubtype="0" presetID="1" grpId="5" fill="hold">
                                  <p:stCondLst>
                                    <p:cond delay="0"/>
                                  </p:stCondLst>
                                  <p:iterate type="el" backwards="0">
                                    <p:tmAbs val="0"/>
                                  </p:iterate>
                                  <p:childTnLst>
                                    <p:set>
                                      <p:cBhvr>
                                        <p:cTn id="49" fill="hold">
                                          <p:stCondLst>
                                            <p:cond delay="0"/>
                                          </p:stCondLst>
                                        </p:cTn>
                                        <p:tgtEl>
                                          <p:spTgt spid="42"/>
                                        </p:tgtEl>
                                        <p:attrNameLst>
                                          <p:attrName>style.visibility</p:attrName>
                                        </p:attrNameLst>
                                      </p:cBhvr>
                                      <p:to>
                                        <p:strVal val="hidden"/>
                                      </p:to>
                                    </p:set>
                                  </p:childTnLst>
                                </p:cTn>
                              </p:par>
                            </p:childTnLst>
                          </p:cTn>
                        </p:par>
                        <p:par>
                          <p:cTn id="50" fill="hold">
                            <p:stCondLst>
                              <p:cond delay="0"/>
                            </p:stCondLst>
                            <p:childTnLst>
                              <p:par>
                                <p:cTn id="51" nodeType="afterEffect" presetClass="entr" presetSubtype="0" presetID="1" grpId="1" fill="hold">
                                  <p:stCondLst>
                                    <p:cond delay="0"/>
                                  </p:stCondLst>
                                  <p:iterate type="el" backwards="0">
                                    <p:tmAbs val="0"/>
                                  </p:iterate>
                                  <p:childTnLst>
                                    <p:set>
                                      <p:cBhvr>
                                        <p:cTn id="52" fill="hold"/>
                                        <p:tgtEl>
                                          <p:spTgt spid="40">
                                            <p:txEl>
                                              <p:pRg st="8" end="8"/>
                                            </p:txEl>
                                          </p:spTgt>
                                        </p:tgtEl>
                                        <p:attrNameLst>
                                          <p:attrName>style.visibility</p:attrName>
                                        </p:attrNameLst>
                                      </p:cBhvr>
                                      <p:to>
                                        <p:strVal val="visible"/>
                                      </p:to>
                                    </p:set>
                                  </p:childTnLst>
                                </p:cTn>
                              </p:par>
                            </p:childTnLst>
                          </p:cTn>
                        </p:par>
                        <p:par>
                          <p:cTn id="53" fill="hold">
                            <p:stCondLst>
                              <p:cond delay="0"/>
                            </p:stCondLst>
                            <p:childTnLst>
                              <p:par>
                                <p:cTn id="54" nodeType="afterEffect" presetClass="exit" presetSubtype="0" presetID="1" grpId="6" fill="hold">
                                  <p:stCondLst>
                                    <p:cond delay="0"/>
                                  </p:stCondLst>
                                  <p:iterate type="el" backwards="0">
                                    <p:tmAbs val="0"/>
                                  </p:iterate>
                                  <p:childTnLst>
                                    <p:set>
                                      <p:cBhvr>
                                        <p:cTn id="55" fill="hold">
                                          <p:stCondLst>
                                            <p:cond delay="0"/>
                                          </p:stCondLst>
                                        </p:cTn>
                                        <p:tgtEl>
                                          <p:spTgt spid="41"/>
                                        </p:tgtEl>
                                        <p:attrNameLst>
                                          <p:attrName>style.visibility</p:attrName>
                                        </p:attrNameLst>
                                      </p:cBhvr>
                                      <p:to>
                                        <p:strVal val="hidden"/>
                                      </p:to>
                                    </p:set>
                                  </p:childTnLst>
                                </p:cTn>
                              </p:par>
                            </p:childTnLst>
                          </p:cTn>
                        </p:par>
                        <p:par>
                          <p:cTn id="56" fill="hold">
                            <p:stCondLst>
                              <p:cond delay="0"/>
                            </p:stCondLst>
                            <p:childTnLst>
                              <p:par>
                                <p:cTn id="57" nodeType="afterEffect" presetClass="exit" presetSubtype="0" presetID="1" grpId="7" fill="hold">
                                  <p:stCondLst>
                                    <p:cond delay="0"/>
                                  </p:stCondLst>
                                  <p:iterate type="el" backwards="0">
                                    <p:tmAbs val="0"/>
                                  </p:iterate>
                                  <p:childTnLst>
                                    <p:set>
                                      <p:cBhvr>
                                        <p:cTn id="58"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2"/>
      <p:bldP build="whole" bldLvl="1" animBg="1" rev="0" advAuto="0" spid="42" grpId="3"/>
      <p:bldP build="whole" bldLvl="1" animBg="1" rev="0" advAuto="0" spid="42" grpId="5"/>
      <p:bldP build="whole" bldLvl="1" animBg="1" rev="0" advAuto="0" spid="41" grpId="6"/>
      <p:bldP build="whole" bldLvl="1" animBg="1" rev="0" advAuto="0" spid="43" grpId="4"/>
      <p:bldP build="p" bldLvl="5" animBg="1" rev="0" advAuto="0" spid="40" grpId="1"/>
      <p:bldP build="whole" bldLvl="1" animBg="1" rev="0" advAuto="0" spid="43" grpId="7"/>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defRPr>
            </a:pPr>
            <a:r>
              <a:rPr sz="7200">
                <a:solidFill>
                  <a:srgbClr val="FFFFFF"/>
                </a:solidFill>
              </a:rPr>
              <a:t>The New Deal Arrives, 1933 - 1935</a:t>
            </a:r>
          </a:p>
        </p:txBody>
      </p:sp>
      <p:sp>
        <p:nvSpPr>
          <p:cNvPr id="46" name="Shape 46"/>
          <p:cNvSpPr/>
          <p:nvPr>
            <p:ph type="body" idx="1"/>
          </p:nvPr>
        </p:nvSpPr>
        <p:spPr>
          <a:xfrm>
            <a:off x="331192" y="2647255"/>
            <a:ext cx="12131924" cy="6656587"/>
          </a:xfrm>
          <a:prstGeom prst="rect">
            <a:avLst/>
          </a:prstGeom>
        </p:spPr>
        <p:txBody>
          <a:bodyPr/>
          <a:lstStyle/>
          <a:p>
            <a:pPr lvl="0" marL="480059" indent="-480059" defTabSz="384047">
              <a:spcBef>
                <a:spcPts val="3000"/>
              </a:spcBef>
              <a:buBlip>
                <a:blip r:embed="rId2"/>
              </a:buBlip>
              <a:defRPr sz="1800">
                <a:solidFill>
                  <a:srgbClr val="000000"/>
                </a:solidFill>
              </a:defRPr>
            </a:pPr>
            <a:r>
              <a:rPr sz="3024">
                <a:solidFill>
                  <a:srgbClr val="C13521"/>
                </a:solidFill>
              </a:rPr>
              <a:t>Roosevelt and the First 100 Days:</a:t>
            </a:r>
            <a:endParaRPr sz="3024">
              <a:solidFill>
                <a:srgbClr val="C13521"/>
              </a:solidFill>
            </a:endParaRPr>
          </a:p>
          <a:p>
            <a:pPr lvl="1" marL="960119" indent="-480059" defTabSz="384047">
              <a:spcBef>
                <a:spcPts val="3000"/>
              </a:spcBef>
              <a:buBlip>
                <a:blip r:embed="rId2"/>
              </a:buBlip>
              <a:defRPr sz="1800">
                <a:solidFill>
                  <a:srgbClr val="000000"/>
                </a:solidFill>
              </a:defRPr>
            </a:pPr>
            <a:r>
              <a:rPr sz="3024">
                <a:solidFill>
                  <a:srgbClr val="FFFFFF"/>
                </a:solidFill>
              </a:rPr>
              <a:t>Fireside chats - Presidential addresses via radio </a:t>
            </a:r>
            <a:endParaRPr sz="3024">
              <a:solidFill>
                <a:srgbClr val="FFFFFF"/>
              </a:solidFill>
            </a:endParaRPr>
          </a:p>
          <a:p>
            <a:pPr lvl="1" marL="960119" indent="-480059" defTabSz="384047">
              <a:spcBef>
                <a:spcPts val="3000"/>
              </a:spcBef>
              <a:buBlip>
                <a:blip r:embed="rId2"/>
              </a:buBlip>
              <a:defRPr sz="1800">
                <a:solidFill>
                  <a:srgbClr val="000000"/>
                </a:solidFill>
              </a:defRPr>
            </a:pPr>
            <a:r>
              <a:rPr sz="3024">
                <a:solidFill>
                  <a:srgbClr val="FFFFFF"/>
                </a:solidFill>
              </a:rPr>
              <a:t>“Brains Trust” - group of unofficial advisers that helped draft legislation </a:t>
            </a:r>
            <a:endParaRPr sz="3024">
              <a:solidFill>
                <a:srgbClr val="FFFFFF"/>
              </a:solidFill>
            </a:endParaRPr>
          </a:p>
          <a:p>
            <a:pPr lvl="1" marL="960119" indent="-480059" defTabSz="384047">
              <a:spcBef>
                <a:spcPts val="3000"/>
              </a:spcBef>
              <a:buBlip>
                <a:blip r:embed="rId2"/>
              </a:buBlip>
              <a:defRPr sz="1800">
                <a:solidFill>
                  <a:srgbClr val="000000"/>
                </a:solidFill>
              </a:defRPr>
            </a:pPr>
            <a:r>
              <a:rPr sz="3024">
                <a:solidFill>
                  <a:srgbClr val="FFFFFF"/>
                </a:solidFill>
              </a:rPr>
              <a:t>Frances Perkins - 1st female cabinet member</a:t>
            </a:r>
            <a:endParaRPr sz="3024">
              <a:solidFill>
                <a:srgbClr val="FFFFFF"/>
              </a:solidFill>
            </a:endParaRPr>
          </a:p>
          <a:p>
            <a:pPr lvl="1" marL="960119" indent="-480059" defTabSz="384047">
              <a:spcBef>
                <a:spcPts val="3000"/>
              </a:spcBef>
              <a:buBlip>
                <a:blip r:embed="rId2"/>
              </a:buBlip>
              <a:defRPr sz="1800">
                <a:solidFill>
                  <a:srgbClr val="000000"/>
                </a:solidFill>
              </a:defRPr>
            </a:pPr>
            <a:r>
              <a:rPr sz="3024">
                <a:solidFill>
                  <a:srgbClr val="FFFFFF"/>
                </a:solidFill>
              </a:rPr>
              <a:t>100 Days - legislation that focused on 4 major areas: banks, agriculture, businesses, and unemployment</a:t>
            </a:r>
          </a:p>
        </p:txBody>
      </p:sp>
      <p:pic>
        <p:nvPicPr>
          <p:cNvPr id="47" name="441px-Frances_Perkins_cph.3a04983.jpg"/>
          <p:cNvPicPr/>
          <p:nvPr/>
        </p:nvPicPr>
        <p:blipFill>
          <a:blip r:embed="rId3">
            <a:extLst/>
          </a:blip>
          <a:stretch>
            <a:fillRect/>
          </a:stretch>
        </p:blipFill>
        <p:spPr>
          <a:xfrm>
            <a:off x="5019839" y="749300"/>
            <a:ext cx="4187661" cy="5697498"/>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6">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46">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xit" presetSubtype="0" presetID="1" grpId="3" fill="hold">
                                  <p:stCondLst>
                                    <p:cond delay="0"/>
                                  </p:stCondLst>
                                  <p:iterate type="el" backwards="0">
                                    <p:tmAbs val="0"/>
                                  </p:iterate>
                                  <p:childTnLst>
                                    <p:set>
                                      <p:cBhvr>
                                        <p:cTn id="30"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 grpId="1"/>
      <p:bldP build="whole" bldLvl="1" animBg="1" rev="0" advAuto="0" spid="47" grpId="2"/>
      <p:bldP build="whole" bldLvl="1" animBg="1" rev="0" advAuto="0" spid="47"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defRPr>
            </a:pPr>
            <a:r>
              <a:rPr sz="7200">
                <a:solidFill>
                  <a:srgbClr val="FFFFFF"/>
                </a:solidFill>
              </a:rPr>
              <a:t>The New Deal Arrives, 1933 - 1935</a:t>
            </a:r>
          </a:p>
        </p:txBody>
      </p:sp>
      <p:sp>
        <p:nvSpPr>
          <p:cNvPr id="50" name="Shape 50"/>
          <p:cNvSpPr/>
          <p:nvPr>
            <p:ph type="body" idx="1"/>
          </p:nvPr>
        </p:nvSpPr>
        <p:spPr>
          <a:xfrm>
            <a:off x="331192" y="2647255"/>
            <a:ext cx="12131924" cy="6656587"/>
          </a:xfrm>
          <a:prstGeom prst="rect">
            <a:avLst/>
          </a:prstGeom>
        </p:spPr>
        <p:txBody>
          <a:bodyPr/>
          <a:lstStyle/>
          <a:p>
            <a:pPr lvl="0" marL="297179" indent="-297179" defTabSz="237743">
              <a:spcBef>
                <a:spcPts val="1800"/>
              </a:spcBef>
              <a:buBlip>
                <a:blip r:embed="rId2"/>
              </a:buBlip>
              <a:defRPr sz="1800">
                <a:solidFill>
                  <a:srgbClr val="000000"/>
                </a:solidFill>
              </a:defRPr>
            </a:pPr>
            <a:r>
              <a:rPr sz="1871">
                <a:solidFill>
                  <a:srgbClr val="1178CA"/>
                </a:solidFill>
              </a:rPr>
              <a:t>Banking Reform:</a:t>
            </a:r>
            <a:endParaRPr sz="1871">
              <a:solidFill>
                <a:srgbClr val="1178CA"/>
              </a:solidFill>
            </a:endParaRPr>
          </a:p>
          <a:p>
            <a:pPr lvl="1" marL="594359" indent="-297179" defTabSz="237743">
              <a:spcBef>
                <a:spcPts val="1800"/>
              </a:spcBef>
              <a:buBlip>
                <a:blip r:embed="rId2"/>
              </a:buBlip>
              <a:defRPr sz="1800">
                <a:solidFill>
                  <a:srgbClr val="000000"/>
                </a:solidFill>
              </a:defRPr>
            </a:pPr>
            <a:r>
              <a:rPr sz="1871">
                <a:solidFill>
                  <a:srgbClr val="FFFFFF"/>
                </a:solidFill>
              </a:rPr>
              <a:t>Bank Holiday - closing of banks, could not reopen until they proved to be sound (Emergency Banking Act)</a:t>
            </a:r>
            <a:endParaRPr sz="1871">
              <a:solidFill>
                <a:srgbClr val="FFFFFF"/>
              </a:solidFill>
            </a:endParaRPr>
          </a:p>
          <a:p>
            <a:pPr lvl="1" marL="594359" indent="-297179" defTabSz="237743">
              <a:spcBef>
                <a:spcPts val="1800"/>
              </a:spcBef>
              <a:buBlip>
                <a:blip r:embed="rId2"/>
              </a:buBlip>
              <a:defRPr sz="1800">
                <a:solidFill>
                  <a:srgbClr val="000000"/>
                </a:solidFill>
              </a:defRPr>
            </a:pPr>
            <a:r>
              <a:rPr sz="1871">
                <a:solidFill>
                  <a:srgbClr val="FFFFFF"/>
                </a:solidFill>
              </a:rPr>
              <a:t>Glass-Steagall Act: created FDIC, insured bank deposits up to $2,500</a:t>
            </a:r>
            <a:endParaRPr sz="1871">
              <a:solidFill>
                <a:srgbClr val="FFFFFF"/>
              </a:solidFill>
            </a:endParaRPr>
          </a:p>
          <a:p>
            <a:pPr lvl="0" marL="297179" indent="-297179" defTabSz="237743">
              <a:spcBef>
                <a:spcPts val="1800"/>
              </a:spcBef>
              <a:buBlip>
                <a:blip r:embed="rId2"/>
              </a:buBlip>
              <a:defRPr sz="1800">
                <a:solidFill>
                  <a:srgbClr val="000000"/>
                </a:solidFill>
              </a:defRPr>
            </a:pPr>
            <a:r>
              <a:rPr sz="1871">
                <a:solidFill>
                  <a:srgbClr val="1178CA"/>
                </a:solidFill>
              </a:rPr>
              <a:t>Agriculture and Manufacturing:</a:t>
            </a:r>
            <a:endParaRPr sz="1871">
              <a:solidFill>
                <a:srgbClr val="1178CA"/>
              </a:solidFill>
            </a:endParaRPr>
          </a:p>
          <a:p>
            <a:pPr lvl="1" marL="594359" indent="-297179" defTabSz="237743">
              <a:spcBef>
                <a:spcPts val="1800"/>
              </a:spcBef>
              <a:buBlip>
                <a:blip r:embed="rId2"/>
              </a:buBlip>
              <a:defRPr sz="1800">
                <a:solidFill>
                  <a:srgbClr val="000000"/>
                </a:solidFill>
              </a:defRPr>
            </a:pPr>
            <a:r>
              <a:rPr sz="1871">
                <a:solidFill>
                  <a:srgbClr val="FFFFFF"/>
                </a:solidFill>
              </a:rPr>
              <a:t>Agricultural Adjustment Act (AAA):</a:t>
            </a:r>
            <a:endParaRPr sz="1871">
              <a:solidFill>
                <a:srgbClr val="FFFFFF"/>
              </a:solidFill>
            </a:endParaRPr>
          </a:p>
          <a:p>
            <a:pPr lvl="2" marL="891539" indent="-297179" defTabSz="237743">
              <a:spcBef>
                <a:spcPts val="1800"/>
              </a:spcBef>
              <a:buBlip>
                <a:blip r:embed="rId2"/>
              </a:buBlip>
              <a:defRPr sz="1800">
                <a:solidFill>
                  <a:srgbClr val="000000"/>
                </a:solidFill>
              </a:defRPr>
            </a:pPr>
            <a:r>
              <a:rPr sz="1871">
                <a:solidFill>
                  <a:srgbClr val="FFFFFF"/>
                </a:solidFill>
              </a:rPr>
              <a:t>Sought to rectify overproduction of farm goods</a:t>
            </a:r>
            <a:endParaRPr sz="1871">
              <a:solidFill>
                <a:srgbClr val="FFFFFF"/>
              </a:solidFill>
            </a:endParaRPr>
          </a:p>
          <a:p>
            <a:pPr lvl="2" marL="891539" indent="-297179" defTabSz="237743">
              <a:spcBef>
                <a:spcPts val="1800"/>
              </a:spcBef>
              <a:buBlip>
                <a:blip r:embed="rId2"/>
              </a:buBlip>
              <a:defRPr sz="1800">
                <a:solidFill>
                  <a:srgbClr val="000000"/>
                </a:solidFill>
              </a:defRPr>
            </a:pPr>
            <a:r>
              <a:rPr sz="1871">
                <a:solidFill>
                  <a:srgbClr val="FFFFFF"/>
                </a:solidFill>
              </a:rPr>
              <a:t>Paid farmers not to grow crops (benefitted large                            land owners, not sharecroppers)</a:t>
            </a:r>
            <a:endParaRPr sz="1871">
              <a:solidFill>
                <a:srgbClr val="FFFFFF"/>
              </a:solidFill>
            </a:endParaRPr>
          </a:p>
          <a:p>
            <a:pPr lvl="1" marL="594359" indent="-297179" defTabSz="237743">
              <a:spcBef>
                <a:spcPts val="1800"/>
              </a:spcBef>
              <a:buBlip>
                <a:blip r:embed="rId2"/>
              </a:buBlip>
              <a:defRPr sz="1800">
                <a:solidFill>
                  <a:srgbClr val="000000"/>
                </a:solidFill>
              </a:defRPr>
            </a:pPr>
            <a:r>
              <a:rPr sz="1871">
                <a:solidFill>
                  <a:srgbClr val="FFFFFF"/>
                </a:solidFill>
              </a:rPr>
              <a:t>National Recovery Administration (NRA):</a:t>
            </a:r>
            <a:endParaRPr sz="1871">
              <a:solidFill>
                <a:srgbClr val="FFFFFF"/>
              </a:solidFill>
            </a:endParaRPr>
          </a:p>
          <a:p>
            <a:pPr lvl="2" marL="891539" indent="-297179" defTabSz="237743">
              <a:spcBef>
                <a:spcPts val="1800"/>
              </a:spcBef>
              <a:buBlip>
                <a:blip r:embed="rId2"/>
              </a:buBlip>
              <a:defRPr sz="1800">
                <a:solidFill>
                  <a:srgbClr val="000000"/>
                </a:solidFill>
              </a:defRPr>
            </a:pPr>
            <a:r>
              <a:rPr sz="1871">
                <a:solidFill>
                  <a:srgbClr val="FFFFFF"/>
                </a:solidFill>
              </a:rPr>
              <a:t>Industries agreed on prices and production quotas</a:t>
            </a:r>
            <a:endParaRPr sz="1871">
              <a:solidFill>
                <a:srgbClr val="FFFFFF"/>
              </a:solidFill>
            </a:endParaRPr>
          </a:p>
          <a:p>
            <a:pPr lvl="0" marL="297179" indent="-297179" defTabSz="237743">
              <a:spcBef>
                <a:spcPts val="1800"/>
              </a:spcBef>
              <a:buBlip>
                <a:blip r:embed="rId2"/>
              </a:buBlip>
              <a:defRPr sz="1800">
                <a:solidFill>
                  <a:srgbClr val="000000"/>
                </a:solidFill>
              </a:defRPr>
            </a:pPr>
            <a:r>
              <a:rPr sz="1871">
                <a:solidFill>
                  <a:srgbClr val="FFFFFF"/>
                </a:solidFill>
              </a:rPr>
              <a:t>Both the AAA and NRA were declared unconstitutional by the Supreme Court….</a:t>
            </a:r>
          </a:p>
        </p:txBody>
      </p:sp>
      <p:pic>
        <p:nvPicPr>
          <p:cNvPr id="51" name="US_President_Franklin_D_Roosevelt_signing_the_Bonneville_Project_Act_-_19370820_(B&amp;W).jpg"/>
          <p:cNvPicPr/>
          <p:nvPr/>
        </p:nvPicPr>
        <p:blipFill>
          <a:blip r:embed="rId3">
            <a:extLst/>
          </a:blip>
          <a:stretch>
            <a:fillRect/>
          </a:stretch>
        </p:blipFill>
        <p:spPr>
          <a:xfrm>
            <a:off x="7308850" y="198507"/>
            <a:ext cx="2641748" cy="3198743"/>
          </a:xfrm>
          <a:prstGeom prst="rect">
            <a:avLst/>
          </a:prstGeom>
          <a:ln w="88900">
            <a:miter lim="400000"/>
          </a:ln>
        </p:spPr>
      </p:pic>
      <p:sp>
        <p:nvSpPr>
          <p:cNvPr id="52" name="Shape 52"/>
          <p:cNvSpPr/>
          <p:nvPr/>
        </p:nvSpPr>
        <p:spPr>
          <a:xfrm>
            <a:off x="8577361" y="4673798"/>
            <a:ext cx="4073477" cy="359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spcBef>
                <a:spcPts val="1600"/>
              </a:spcBef>
              <a:tabLst>
                <a:tab pos="139700" algn="l"/>
                <a:tab pos="457200" algn="l"/>
              </a:tabLst>
              <a:defRPr sz="2100">
                <a:solidFill>
                  <a:srgbClr val="259129"/>
                </a:solidFill>
                <a:latin typeface="Times"/>
                <a:ea typeface="Times"/>
                <a:cs typeface="Times"/>
                <a:sym typeface="Times"/>
              </a:defRPr>
            </a:lvl1pPr>
          </a:lstStyle>
          <a:p>
            <a:pPr lvl="0">
              <a:defRPr sz="1800">
                <a:solidFill>
                  <a:srgbClr val="000000"/>
                </a:solidFill>
              </a:defRPr>
            </a:pPr>
            <a:r>
              <a:rPr sz="2100">
                <a:solidFill>
                  <a:srgbClr val="259129"/>
                </a:solidFill>
              </a:rPr>
              <a:t>	Key Concept 7.1, III, A. The liberalism of President Franklin Roosevelt’s New Deal drew on earlier progressive ideas and represented a multifaceted approach to both the causes and effects of the Great Depression, using government power to provide relief to the poor, stimulate recovery, and reform the American economy.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0">
                                            <p:txEl>
                                              <p:pRg st="1" end="1"/>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2" fill="hold">
                                  <p:stCondLst>
                                    <p:cond delay="0"/>
                                  </p:stCondLst>
                                  <p:iterate type="el" backwards="0">
                                    <p:tmAbs val="0"/>
                                  </p:iterate>
                                  <p:childTnLst>
                                    <p:set>
                                      <p:cBhvr>
                                        <p:cTn id="15" fill="hold"/>
                                        <p:tgtEl>
                                          <p:spTgt spid="51"/>
                                        </p:tgtEl>
                                        <p:attrNameLst>
                                          <p:attrName>style.visibility</p:attrName>
                                        </p:attrNameLst>
                                      </p:cBhvr>
                                      <p:to>
                                        <p:strVal val="visible"/>
                                      </p:to>
                                    </p:set>
                                  </p:childTnLst>
                                </p:cTn>
                              </p:par>
                            </p:childTnLst>
                          </p:cTn>
                        </p:par>
                        <p:par>
                          <p:cTn id="16" fill="hold">
                            <p:stCondLst>
                              <p:cond delay="0"/>
                            </p:stCondLst>
                            <p:childTnLst>
                              <p:par>
                                <p:cTn id="17" nodeType="afterEffect" presetClass="entr" presetSubtype="0" presetID="1" grpId="1" fill="hold">
                                  <p:stCondLst>
                                    <p:cond delay="0"/>
                                  </p:stCondLst>
                                  <p:iterate type="el" backwards="0">
                                    <p:tmAbs val="0"/>
                                  </p:iterate>
                                  <p:childTnLst>
                                    <p:set>
                                      <p:cBhvr>
                                        <p:cTn id="18" fill="hold"/>
                                        <p:tgtEl>
                                          <p:spTgt spid="5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1" fill="hold">
                                  <p:stCondLst>
                                    <p:cond delay="0"/>
                                  </p:stCondLst>
                                  <p:iterate type="el" backwards="0">
                                    <p:tmAbs val="0"/>
                                  </p:iterate>
                                  <p:childTnLst>
                                    <p:set>
                                      <p:cBhvr>
                                        <p:cTn id="22" fill="hold"/>
                                        <p:tgtEl>
                                          <p:spTgt spid="5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1" fill="hold">
                                  <p:stCondLst>
                                    <p:cond delay="0"/>
                                  </p:stCondLst>
                                  <p:iterate type="el" backwards="0">
                                    <p:tmAbs val="0"/>
                                  </p:iterate>
                                  <p:childTnLst>
                                    <p:set>
                                      <p:cBhvr>
                                        <p:cTn id="26" fill="hold"/>
                                        <p:tgtEl>
                                          <p:spTgt spid="5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1" fill="hold">
                                  <p:stCondLst>
                                    <p:cond delay="0"/>
                                  </p:stCondLst>
                                  <p:iterate type="el" backwards="0">
                                    <p:tmAbs val="0"/>
                                  </p:iterate>
                                  <p:childTnLst>
                                    <p:set>
                                      <p:cBhvr>
                                        <p:cTn id="30" fill="hold"/>
                                        <p:tgtEl>
                                          <p:spTgt spid="5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1" fill="hold">
                                  <p:stCondLst>
                                    <p:cond delay="0"/>
                                  </p:stCondLst>
                                  <p:iterate type="el" backwards="0">
                                    <p:tmAbs val="0"/>
                                  </p:iterate>
                                  <p:childTnLst>
                                    <p:set>
                                      <p:cBhvr>
                                        <p:cTn id="34" fill="hold"/>
                                        <p:tgtEl>
                                          <p:spTgt spid="5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5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5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50">
                                            <p:txEl>
                                              <p:pRg st="9" end="9"/>
                                            </p:txEl>
                                          </p:spTgt>
                                        </p:tgtEl>
                                        <p:attrNameLst>
                                          <p:attrName>style.visibility</p:attrName>
                                        </p:attrNameLst>
                                      </p:cBhvr>
                                      <p:to>
                                        <p:strVal val="visible"/>
                                      </p:to>
                                    </p:set>
                                  </p:childTnLst>
                                </p:cTn>
                              </p:par>
                            </p:childTnLst>
                          </p:cTn>
                        </p:par>
                        <p:par>
                          <p:cTn id="47" fill="hold">
                            <p:stCondLst>
                              <p:cond delay="0"/>
                            </p:stCondLst>
                            <p:childTnLst>
                              <p:par>
                                <p:cTn id="48" nodeType="afterEffect" presetClass="exit" presetSubtype="0" presetID="1" grpId="3" fill="hold">
                                  <p:stCondLst>
                                    <p:cond delay="0"/>
                                  </p:stCondLst>
                                  <p:iterate type="el" backwards="0">
                                    <p:tmAbs val="0"/>
                                  </p:iterate>
                                  <p:childTnLst>
                                    <p:set>
                                      <p:cBhvr>
                                        <p:cTn id="49"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2"/>
      <p:bldP build="p" bldLvl="5" animBg="1" rev="0" advAuto="0" spid="50" grpId="1"/>
      <p:bldP build="whole" bldLvl="1" animBg="1" rev="0" advAuto="0" spid="51"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defRPr sz="1800">
                <a:solidFill>
                  <a:srgbClr val="000000"/>
                </a:solidFill>
              </a:defRPr>
            </a:pPr>
            <a:r>
              <a:rPr sz="7200">
                <a:solidFill>
                  <a:srgbClr val="FFFFFF"/>
                </a:solidFill>
              </a:rPr>
              <a:t>The New Deal Arrives, 1933 - 1935</a:t>
            </a:r>
          </a:p>
        </p:txBody>
      </p:sp>
      <p:sp>
        <p:nvSpPr>
          <p:cNvPr id="55" name="Shape 55"/>
          <p:cNvSpPr/>
          <p:nvPr>
            <p:ph type="body" idx="1"/>
          </p:nvPr>
        </p:nvSpPr>
        <p:spPr>
          <a:xfrm>
            <a:off x="305792" y="2310507"/>
            <a:ext cx="12131924" cy="7035999"/>
          </a:xfrm>
          <a:prstGeom prst="rect">
            <a:avLst/>
          </a:prstGeom>
        </p:spPr>
        <p:txBody>
          <a:bodyPr/>
          <a:lstStyle/>
          <a:p>
            <a:pPr lvl="0" marL="240029" indent="-240029" defTabSz="192023">
              <a:spcBef>
                <a:spcPts val="1500"/>
              </a:spcBef>
              <a:buBlip>
                <a:blip r:embed="rId2"/>
              </a:buBlip>
              <a:defRPr sz="1800">
                <a:solidFill>
                  <a:srgbClr val="000000"/>
                </a:solidFill>
              </a:defRPr>
            </a:pPr>
            <a:r>
              <a:rPr sz="1512">
                <a:solidFill>
                  <a:srgbClr val="1178CA"/>
                </a:solidFill>
              </a:rPr>
              <a:t>Unemployment Relief:</a:t>
            </a:r>
            <a:endParaRPr sz="1512">
              <a:solidFill>
                <a:srgbClr val="1178CA"/>
              </a:solidFill>
            </a:endParaRPr>
          </a:p>
          <a:p>
            <a:pPr lvl="1" marL="480059" indent="-240029" defTabSz="192023">
              <a:spcBef>
                <a:spcPts val="1500"/>
              </a:spcBef>
              <a:buBlip>
                <a:blip r:embed="rId2"/>
              </a:buBlip>
              <a:defRPr sz="1800">
                <a:solidFill>
                  <a:srgbClr val="000000"/>
                </a:solidFill>
              </a:defRPr>
            </a:pPr>
            <a:r>
              <a:rPr sz="1512">
                <a:solidFill>
                  <a:srgbClr val="FFFFFF"/>
                </a:solidFill>
              </a:rPr>
              <a:t>Federal Emergency Relief Administration (FERA) - provided federal $ to give to states for relief programs</a:t>
            </a:r>
            <a:endParaRPr sz="1512">
              <a:solidFill>
                <a:srgbClr val="FFFFFF"/>
              </a:solidFill>
            </a:endParaRPr>
          </a:p>
          <a:p>
            <a:pPr lvl="1" marL="480059" indent="-240029" defTabSz="192023">
              <a:spcBef>
                <a:spcPts val="1500"/>
              </a:spcBef>
              <a:buBlip>
                <a:blip r:embed="rId2"/>
              </a:buBlip>
              <a:defRPr sz="1800">
                <a:solidFill>
                  <a:srgbClr val="000000"/>
                </a:solidFill>
              </a:defRPr>
            </a:pPr>
            <a:r>
              <a:rPr sz="1512">
                <a:solidFill>
                  <a:srgbClr val="FFFFFF"/>
                </a:solidFill>
              </a:rPr>
              <a:t>Public Works Administration (PWA):</a:t>
            </a:r>
            <a:endParaRPr sz="1512">
              <a:solidFill>
                <a:srgbClr val="FFFFFF"/>
              </a:solidFill>
            </a:endParaRPr>
          </a:p>
          <a:p>
            <a:pPr lvl="2" marL="720089" indent="-240029" defTabSz="192023">
              <a:spcBef>
                <a:spcPts val="1500"/>
              </a:spcBef>
              <a:buBlip>
                <a:blip r:embed="rId2"/>
              </a:buBlip>
              <a:defRPr sz="1800">
                <a:solidFill>
                  <a:srgbClr val="000000"/>
                </a:solidFill>
              </a:defRPr>
            </a:pPr>
            <a:r>
              <a:rPr sz="1512">
                <a:solidFill>
                  <a:srgbClr val="FFFFFF"/>
                </a:solidFill>
              </a:rPr>
              <a:t>Construction projects</a:t>
            </a:r>
            <a:endParaRPr sz="1512">
              <a:solidFill>
                <a:srgbClr val="FFFFFF"/>
              </a:solidFill>
            </a:endParaRPr>
          </a:p>
          <a:p>
            <a:pPr lvl="1" marL="480059" indent="-240029" defTabSz="192023">
              <a:spcBef>
                <a:spcPts val="1500"/>
              </a:spcBef>
              <a:buBlip>
                <a:blip r:embed="rId2"/>
              </a:buBlip>
              <a:defRPr sz="1800">
                <a:solidFill>
                  <a:srgbClr val="000000"/>
                </a:solidFill>
              </a:defRPr>
            </a:pPr>
            <a:r>
              <a:rPr sz="1512">
                <a:solidFill>
                  <a:srgbClr val="FFFFFF"/>
                </a:solidFill>
              </a:rPr>
              <a:t>Civil Works Administration (CWA):</a:t>
            </a:r>
            <a:endParaRPr sz="1512">
              <a:solidFill>
                <a:srgbClr val="FFFFFF"/>
              </a:solidFill>
            </a:endParaRPr>
          </a:p>
          <a:p>
            <a:pPr lvl="2" marL="720089" indent="-240029" defTabSz="192023">
              <a:spcBef>
                <a:spcPts val="1500"/>
              </a:spcBef>
              <a:buBlip>
                <a:blip r:embed="rId2"/>
              </a:buBlip>
              <a:defRPr sz="1800">
                <a:solidFill>
                  <a:srgbClr val="000000"/>
                </a:solidFill>
              </a:defRPr>
            </a:pPr>
            <a:r>
              <a:rPr sz="1512">
                <a:solidFill>
                  <a:srgbClr val="FFFFFF"/>
                </a:solidFill>
              </a:rPr>
              <a:t>Provided4 million jobs to Americans in the winter of 1933 - 1934</a:t>
            </a:r>
            <a:endParaRPr sz="1512">
              <a:solidFill>
                <a:srgbClr val="FFFFFF"/>
              </a:solidFill>
            </a:endParaRPr>
          </a:p>
          <a:p>
            <a:pPr lvl="3" marL="960119" indent="-240029" defTabSz="192023">
              <a:spcBef>
                <a:spcPts val="1500"/>
              </a:spcBef>
              <a:buBlip>
                <a:blip r:embed="rId2"/>
              </a:buBlip>
              <a:defRPr sz="1800">
                <a:solidFill>
                  <a:srgbClr val="000000"/>
                </a:solidFill>
              </a:defRPr>
            </a:pPr>
            <a:r>
              <a:rPr sz="1512">
                <a:solidFill>
                  <a:srgbClr val="FFFFFF"/>
                </a:solidFill>
              </a:rPr>
              <a:t>Construction projects - bridges, roads, etc.)</a:t>
            </a:r>
            <a:endParaRPr sz="1512">
              <a:solidFill>
                <a:srgbClr val="FFFFFF"/>
              </a:solidFill>
            </a:endParaRPr>
          </a:p>
          <a:p>
            <a:pPr lvl="1" marL="480059" indent="-240029" defTabSz="192023">
              <a:spcBef>
                <a:spcPts val="1500"/>
              </a:spcBef>
              <a:buBlip>
                <a:blip r:embed="rId2"/>
              </a:buBlip>
              <a:defRPr sz="1800">
                <a:solidFill>
                  <a:srgbClr val="000000"/>
                </a:solidFill>
              </a:defRPr>
            </a:pPr>
            <a:r>
              <a:rPr sz="1512">
                <a:solidFill>
                  <a:srgbClr val="FFFFFF"/>
                </a:solidFill>
              </a:rPr>
              <a:t>Civilian Conservation Corps (CCC):</a:t>
            </a:r>
            <a:endParaRPr sz="1512">
              <a:solidFill>
                <a:srgbClr val="FFFFFF"/>
              </a:solidFill>
            </a:endParaRPr>
          </a:p>
          <a:p>
            <a:pPr lvl="2" marL="720089" indent="-240029" defTabSz="192023">
              <a:spcBef>
                <a:spcPts val="1500"/>
              </a:spcBef>
              <a:buBlip>
                <a:blip r:embed="rId2"/>
              </a:buBlip>
              <a:defRPr sz="1800">
                <a:solidFill>
                  <a:srgbClr val="000000"/>
                </a:solidFill>
              </a:defRPr>
            </a:pPr>
            <a:r>
              <a:rPr sz="1512">
                <a:solidFill>
                  <a:srgbClr val="FFFFFF"/>
                </a:solidFill>
              </a:rPr>
              <a:t>Outdoor work, conservation, planting trees, etc. </a:t>
            </a:r>
            <a:endParaRPr sz="1512">
              <a:solidFill>
                <a:srgbClr val="FFFFFF"/>
              </a:solidFill>
            </a:endParaRPr>
          </a:p>
          <a:p>
            <a:pPr lvl="2" marL="720089" indent="-240029" defTabSz="192023">
              <a:spcBef>
                <a:spcPts val="1500"/>
              </a:spcBef>
              <a:buBlip>
                <a:blip r:embed="rId2"/>
              </a:buBlip>
              <a:defRPr sz="1800">
                <a:solidFill>
                  <a:srgbClr val="000000"/>
                </a:solidFill>
              </a:defRPr>
            </a:pPr>
            <a:r>
              <a:rPr sz="1512">
                <a:solidFill>
                  <a:srgbClr val="FFFFFF"/>
                </a:solidFill>
              </a:rPr>
              <a:t>Mostly young men, 18 - 24, sent $ back home to families</a:t>
            </a:r>
            <a:endParaRPr sz="1512">
              <a:solidFill>
                <a:srgbClr val="FFFFFF"/>
              </a:solidFill>
            </a:endParaRPr>
          </a:p>
          <a:p>
            <a:pPr lvl="0" marL="240029" indent="-240029" defTabSz="192023">
              <a:spcBef>
                <a:spcPts val="1500"/>
              </a:spcBef>
              <a:buBlip>
                <a:blip r:embed="rId2"/>
              </a:buBlip>
              <a:defRPr sz="1800">
                <a:solidFill>
                  <a:srgbClr val="000000"/>
                </a:solidFill>
              </a:defRPr>
            </a:pPr>
            <a:r>
              <a:rPr sz="1512">
                <a:solidFill>
                  <a:srgbClr val="1178CA"/>
                </a:solidFill>
              </a:rPr>
              <a:t>Housing Crisis: </a:t>
            </a:r>
            <a:endParaRPr sz="1512">
              <a:solidFill>
                <a:srgbClr val="1178CA"/>
              </a:solidFill>
            </a:endParaRPr>
          </a:p>
          <a:p>
            <a:pPr lvl="1" marL="480059" indent="-240029" defTabSz="192023">
              <a:spcBef>
                <a:spcPts val="1500"/>
              </a:spcBef>
              <a:buBlip>
                <a:blip r:embed="rId2"/>
              </a:buBlip>
              <a:defRPr sz="1800">
                <a:solidFill>
                  <a:srgbClr val="000000"/>
                </a:solidFill>
              </a:defRPr>
            </a:pPr>
            <a:r>
              <a:rPr sz="1512">
                <a:solidFill>
                  <a:srgbClr val="FFFFFF"/>
                </a:solidFill>
              </a:rPr>
              <a:t>500,000 families lost their homes</a:t>
            </a:r>
            <a:endParaRPr sz="1512">
              <a:solidFill>
                <a:srgbClr val="FFFFFF"/>
              </a:solidFill>
            </a:endParaRPr>
          </a:p>
          <a:p>
            <a:pPr lvl="1" marL="480059" indent="-240029" defTabSz="192023">
              <a:spcBef>
                <a:spcPts val="1500"/>
              </a:spcBef>
              <a:buBlip>
                <a:blip r:embed="rId2"/>
              </a:buBlip>
              <a:defRPr sz="1800">
                <a:solidFill>
                  <a:srgbClr val="000000"/>
                </a:solidFill>
              </a:defRPr>
            </a:pPr>
            <a:r>
              <a:rPr sz="1512">
                <a:solidFill>
                  <a:srgbClr val="FFFFFF"/>
                </a:solidFill>
              </a:rPr>
              <a:t>Federal Housing Administration (FHA)</a:t>
            </a:r>
            <a:endParaRPr sz="1512">
              <a:solidFill>
                <a:srgbClr val="FFFFFF"/>
              </a:solidFill>
            </a:endParaRPr>
          </a:p>
          <a:p>
            <a:pPr lvl="2" marL="720089" indent="-240029" defTabSz="192023">
              <a:spcBef>
                <a:spcPts val="1500"/>
              </a:spcBef>
              <a:buBlip>
                <a:blip r:embed="rId2"/>
              </a:buBlip>
              <a:defRPr sz="1800">
                <a:solidFill>
                  <a:srgbClr val="000000"/>
                </a:solidFill>
              </a:defRPr>
            </a:pPr>
            <a:r>
              <a:rPr sz="1512">
                <a:solidFill>
                  <a:srgbClr val="FFFFFF"/>
                </a:solidFill>
              </a:rPr>
              <a:t>Helped regulate interest rates for mortgages</a:t>
            </a:r>
          </a:p>
        </p:txBody>
      </p:sp>
      <p:pic>
        <p:nvPicPr>
          <p:cNvPr id="56" name="Steam_shovel_WDC_1933.gif"/>
          <p:cNvPicPr/>
          <p:nvPr/>
        </p:nvPicPr>
        <p:blipFill>
          <a:blip r:embed="rId3">
            <a:extLst/>
          </a:blip>
          <a:stretch>
            <a:fillRect/>
          </a:stretch>
        </p:blipFill>
        <p:spPr>
          <a:xfrm>
            <a:off x="9294713" y="3238500"/>
            <a:ext cx="3475138" cy="2791694"/>
          </a:xfrm>
          <a:prstGeom prst="rect">
            <a:avLst/>
          </a:prstGeom>
          <a:ln w="88900">
            <a:miter lim="400000"/>
          </a:ln>
        </p:spPr>
      </p:pic>
      <p:pic>
        <p:nvPicPr>
          <p:cNvPr id="57" name="A_young_man's_opportunity_for_work,_play,_study_&amp;_health_LCCN92513367.jpg"/>
          <p:cNvPicPr/>
          <p:nvPr/>
        </p:nvPicPr>
        <p:blipFill>
          <a:blip r:embed="rId4">
            <a:extLst/>
          </a:blip>
          <a:stretch>
            <a:fillRect/>
          </a:stretch>
        </p:blipFill>
        <p:spPr>
          <a:xfrm>
            <a:off x="2934545" y="575587"/>
            <a:ext cx="3475138" cy="5337456"/>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5">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5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5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5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55">
                                            <p:txEl>
                                              <p:pRg st="7" end="7"/>
                                            </p:txEl>
                                          </p:spTgt>
                                        </p:tgtEl>
                                        <p:attrNameLst>
                                          <p:attrName>style.visibility</p:attrName>
                                        </p:attrNameLst>
                                      </p:cBhvr>
                                      <p:to>
                                        <p:strVal val="visible"/>
                                      </p:to>
                                    </p:set>
                                  </p:childTnLst>
                                </p:cTn>
                              </p:par>
                            </p:childTnLst>
                          </p:cTn>
                        </p:par>
                        <p:par>
                          <p:cTn id="40" fill="hold">
                            <p:stCondLst>
                              <p:cond delay="0"/>
                            </p:stCondLst>
                            <p:childTnLst>
                              <p:par>
                                <p:cTn id="41" nodeType="afterEffect" presetClass="entr" presetSubtype="0" presetID="1" grpId="3" fill="hold">
                                  <p:stCondLst>
                                    <p:cond delay="0"/>
                                  </p:stCondLst>
                                  <p:iterate type="el" backwards="0">
                                    <p:tmAbs val="0"/>
                                  </p:iterate>
                                  <p:childTnLst>
                                    <p:set>
                                      <p:cBhvr>
                                        <p:cTn id="42" fill="hold"/>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5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 fill="hold">
                                  <p:stCondLst>
                                    <p:cond delay="0"/>
                                  </p:stCondLst>
                                  <p:iterate type="el" backwards="0">
                                    <p:tmAbs val="0"/>
                                  </p:iterate>
                                  <p:childTnLst>
                                    <p:set>
                                      <p:cBhvr>
                                        <p:cTn id="50" fill="hold"/>
                                        <p:tgtEl>
                                          <p:spTgt spid="5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1" fill="hold">
                                  <p:stCondLst>
                                    <p:cond delay="0"/>
                                  </p:stCondLst>
                                  <p:iterate type="el" backwards="0">
                                    <p:tmAbs val="0"/>
                                  </p:iterate>
                                  <p:childTnLst>
                                    <p:set>
                                      <p:cBhvr>
                                        <p:cTn id="54" fill="hold"/>
                                        <p:tgtEl>
                                          <p:spTgt spid="5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 grpId="1" fill="hold">
                                  <p:stCondLst>
                                    <p:cond delay="0"/>
                                  </p:stCondLst>
                                  <p:iterate type="el" backwards="0">
                                    <p:tmAbs val="0"/>
                                  </p:iterate>
                                  <p:childTnLst>
                                    <p:set>
                                      <p:cBhvr>
                                        <p:cTn id="58" fill="hold"/>
                                        <p:tgtEl>
                                          <p:spTgt spid="55">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1" fill="hold">
                                  <p:stCondLst>
                                    <p:cond delay="0"/>
                                  </p:stCondLst>
                                  <p:iterate type="el" backwards="0">
                                    <p:tmAbs val="0"/>
                                  </p:iterate>
                                  <p:childTnLst>
                                    <p:set>
                                      <p:cBhvr>
                                        <p:cTn id="62" fill="hold"/>
                                        <p:tgtEl>
                                          <p:spTgt spid="55">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presetClass="exit" presetSubtype="0" presetID="1" grpId="4" fill="hold">
                                  <p:stCondLst>
                                    <p:cond delay="0"/>
                                  </p:stCondLst>
                                  <p:iterate type="el" backwards="0">
                                    <p:tmAbs val="0"/>
                                  </p:iterate>
                                  <p:childTnLst>
                                    <p:set>
                                      <p:cBhvr>
                                        <p:cTn id="66" fill="hold">
                                          <p:stCondLst>
                                            <p:cond delay="0"/>
                                          </p:stCondLst>
                                        </p:cTn>
                                        <p:tgtEl>
                                          <p:spTgt spid="57"/>
                                        </p:tgtEl>
                                        <p:attrNameLst>
                                          <p:attrName>style.visibility</p:attrName>
                                        </p:attrNameLst>
                                      </p:cBhvr>
                                      <p:to>
                                        <p:strVal val="hidden"/>
                                      </p:to>
                                    </p:set>
                                  </p:childTnLst>
                                </p:cTn>
                              </p:par>
                            </p:childTnLst>
                          </p:cTn>
                        </p:par>
                        <p:par>
                          <p:cTn id="67" fill="hold">
                            <p:stCondLst>
                              <p:cond delay="0"/>
                            </p:stCondLst>
                            <p:childTnLst>
                              <p:par>
                                <p:cTn id="68" nodeType="afterEffect" presetClass="entr" presetSubtype="0" presetID="1" grpId="1" fill="hold">
                                  <p:stCondLst>
                                    <p:cond delay="0"/>
                                  </p:stCondLst>
                                  <p:iterate type="el" backwards="0">
                                    <p:tmAbs val="0"/>
                                  </p:iterate>
                                  <p:childTnLst>
                                    <p:set>
                                      <p:cBhvr>
                                        <p:cTn id="69" fill="hold"/>
                                        <p:tgtEl>
                                          <p:spTgt spid="55">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 grpId="1"/>
      <p:bldP build="whole" bldLvl="1" animBg="1" rev="0" advAuto="0" spid="56" grpId="2"/>
      <p:bldP build="whole" bldLvl="1" animBg="1" rev="0" advAuto="0" spid="57" grpId="3"/>
      <p:bldP build="whole" bldLvl="1" animBg="1" rev="0" advAuto="0" spid="57"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lvl="0">
              <a:defRPr sz="1800">
                <a:solidFill>
                  <a:srgbClr val="000000"/>
                </a:solidFill>
              </a:defRPr>
            </a:pPr>
            <a:r>
              <a:rPr sz="7200">
                <a:solidFill>
                  <a:srgbClr val="FFFFFF"/>
                </a:solidFill>
              </a:rPr>
              <a:t>The New Deal Arrives, 1933 - 1935</a:t>
            </a:r>
          </a:p>
        </p:txBody>
      </p:sp>
      <p:sp>
        <p:nvSpPr>
          <p:cNvPr id="60" name="Shape 60"/>
          <p:cNvSpPr/>
          <p:nvPr>
            <p:ph type="body" idx="1"/>
          </p:nvPr>
        </p:nvSpPr>
        <p:spPr>
          <a:xfrm>
            <a:off x="331192" y="2647255"/>
            <a:ext cx="12131924" cy="6656587"/>
          </a:xfrm>
          <a:prstGeom prst="rect">
            <a:avLst/>
          </a:prstGeom>
        </p:spPr>
        <p:txBody>
          <a:bodyPr/>
          <a:lstStyle/>
          <a:p>
            <a:pPr lvl="0" marL="245745" indent="-245745" defTabSz="196596">
              <a:spcBef>
                <a:spcPts val="1500"/>
              </a:spcBef>
              <a:buBlip>
                <a:blip r:embed="rId2"/>
              </a:buBlip>
              <a:defRPr sz="1800">
                <a:solidFill>
                  <a:srgbClr val="000000"/>
                </a:solidFill>
              </a:defRPr>
            </a:pPr>
            <a:r>
              <a:rPr sz="1548">
                <a:solidFill>
                  <a:srgbClr val="C13521"/>
                </a:solidFill>
              </a:rPr>
              <a:t>The New Deal Under Attack:</a:t>
            </a:r>
            <a:endParaRPr sz="1548">
              <a:solidFill>
                <a:srgbClr val="C13521"/>
              </a:solidFill>
            </a:endParaRPr>
          </a:p>
          <a:p>
            <a:pPr lvl="1" marL="491490" indent="-245745" defTabSz="196596">
              <a:spcBef>
                <a:spcPts val="1500"/>
              </a:spcBef>
              <a:buBlip>
                <a:blip r:embed="rId2"/>
              </a:buBlip>
              <a:defRPr sz="1800">
                <a:solidFill>
                  <a:srgbClr val="000000"/>
                </a:solidFill>
              </a:defRPr>
            </a:pPr>
            <a:r>
              <a:rPr sz="1548">
                <a:solidFill>
                  <a:srgbClr val="FFFFFF"/>
                </a:solidFill>
              </a:rPr>
              <a:t>Securities and Exchange Commission (SEC)</a:t>
            </a:r>
            <a:endParaRPr sz="1548">
              <a:solidFill>
                <a:srgbClr val="FFFFFF"/>
              </a:solidFill>
            </a:endParaRPr>
          </a:p>
          <a:p>
            <a:pPr lvl="2" marL="737234" indent="-245745" defTabSz="196596">
              <a:spcBef>
                <a:spcPts val="1500"/>
              </a:spcBef>
              <a:buBlip>
                <a:blip r:embed="rId2"/>
              </a:buBlip>
              <a:defRPr sz="1800">
                <a:solidFill>
                  <a:srgbClr val="000000"/>
                </a:solidFill>
              </a:defRPr>
            </a:pPr>
            <a:r>
              <a:rPr sz="1548">
                <a:solidFill>
                  <a:srgbClr val="FFFFFF"/>
                </a:solidFill>
              </a:rPr>
              <a:t>Regulated the stock market, sought to prevent abuses </a:t>
            </a:r>
            <a:endParaRPr sz="1548">
              <a:solidFill>
                <a:srgbClr val="FFFFFF"/>
              </a:solidFill>
            </a:endParaRPr>
          </a:p>
          <a:p>
            <a:pPr lvl="1" marL="491490" indent="-245745" defTabSz="196596">
              <a:spcBef>
                <a:spcPts val="1500"/>
              </a:spcBef>
              <a:buBlip>
                <a:blip r:embed="rId2"/>
              </a:buBlip>
              <a:defRPr sz="1800">
                <a:solidFill>
                  <a:srgbClr val="000000"/>
                </a:solidFill>
              </a:defRPr>
            </a:pPr>
            <a:r>
              <a:rPr sz="1548">
                <a:solidFill>
                  <a:srgbClr val="1178CA"/>
                </a:solidFill>
              </a:rPr>
              <a:t>Critics on the Right:</a:t>
            </a:r>
            <a:endParaRPr sz="1548">
              <a:solidFill>
                <a:srgbClr val="1178CA"/>
              </a:solidFill>
            </a:endParaRPr>
          </a:p>
          <a:p>
            <a:pPr lvl="2" marL="737234" indent="-245745" defTabSz="196596">
              <a:spcBef>
                <a:spcPts val="1500"/>
              </a:spcBef>
              <a:buBlip>
                <a:blip r:embed="rId2"/>
              </a:buBlip>
              <a:defRPr sz="1800">
                <a:solidFill>
                  <a:srgbClr val="000000"/>
                </a:solidFill>
              </a:defRPr>
            </a:pPr>
            <a:r>
              <a:rPr sz="1548">
                <a:solidFill>
                  <a:srgbClr val="FFFFFF"/>
                </a:solidFill>
              </a:rPr>
              <a:t>Liberty League - criticized government spending</a:t>
            </a:r>
            <a:endParaRPr sz="1548">
              <a:solidFill>
                <a:srgbClr val="FFFFFF"/>
              </a:solidFill>
            </a:endParaRPr>
          </a:p>
          <a:p>
            <a:pPr lvl="2" marL="737234" indent="-245745" defTabSz="196596">
              <a:spcBef>
                <a:spcPts val="1500"/>
              </a:spcBef>
              <a:buBlip>
                <a:blip r:embed="rId2"/>
              </a:buBlip>
              <a:defRPr sz="1800">
                <a:solidFill>
                  <a:srgbClr val="000000"/>
                </a:solidFill>
              </a:defRPr>
            </a:pPr>
            <a:r>
              <a:rPr sz="1548">
                <a:solidFill>
                  <a:srgbClr val="FFFFFF"/>
                </a:solidFill>
              </a:rPr>
              <a:t>National Association of Manufacturers:</a:t>
            </a:r>
            <a:endParaRPr sz="1548">
              <a:solidFill>
                <a:srgbClr val="FFFFFF"/>
              </a:solidFill>
            </a:endParaRPr>
          </a:p>
          <a:p>
            <a:pPr lvl="3" marL="982980" indent="-245745" defTabSz="196596">
              <a:spcBef>
                <a:spcPts val="1500"/>
              </a:spcBef>
              <a:buBlip>
                <a:blip r:embed="rId2"/>
              </a:buBlip>
              <a:defRPr sz="1800">
                <a:solidFill>
                  <a:srgbClr val="000000"/>
                </a:solidFill>
              </a:defRPr>
            </a:pPr>
            <a:r>
              <a:rPr sz="1548">
                <a:solidFill>
                  <a:srgbClr val="FFFFFF"/>
                </a:solidFill>
              </a:rPr>
              <a:t>Used radio and other media to promote their anti-Roosevelt message</a:t>
            </a:r>
            <a:endParaRPr sz="1548">
              <a:solidFill>
                <a:srgbClr val="FFFFFF"/>
              </a:solidFill>
            </a:endParaRPr>
          </a:p>
          <a:p>
            <a:pPr lvl="2" marL="737234" indent="-245745" defTabSz="196596">
              <a:spcBef>
                <a:spcPts val="1500"/>
              </a:spcBef>
              <a:buBlip>
                <a:blip r:embed="rId2"/>
              </a:buBlip>
              <a:defRPr sz="1800">
                <a:solidFill>
                  <a:srgbClr val="000000"/>
                </a:solidFill>
              </a:defRPr>
            </a:pPr>
            <a:r>
              <a:rPr sz="1548">
                <a:solidFill>
                  <a:srgbClr val="FFFFFF"/>
                </a:solidFill>
              </a:rPr>
              <a:t>Schechter Poultry v. US, and Butler v. US declared the NRA and AAA unconstitutional by the Supreme Court</a:t>
            </a:r>
            <a:endParaRPr sz="1548">
              <a:solidFill>
                <a:srgbClr val="FFFFFF"/>
              </a:solidFill>
            </a:endParaRPr>
          </a:p>
          <a:p>
            <a:pPr lvl="1" marL="491490" indent="-245745" defTabSz="196596">
              <a:spcBef>
                <a:spcPts val="1500"/>
              </a:spcBef>
              <a:buBlip>
                <a:blip r:embed="rId2"/>
              </a:buBlip>
              <a:defRPr sz="1800">
                <a:solidFill>
                  <a:srgbClr val="000000"/>
                </a:solidFill>
              </a:defRPr>
            </a:pPr>
            <a:r>
              <a:rPr sz="1548">
                <a:solidFill>
                  <a:srgbClr val="1178CA"/>
                </a:solidFill>
              </a:rPr>
              <a:t>Critics on the Populist Left:</a:t>
            </a:r>
            <a:endParaRPr sz="1548">
              <a:solidFill>
                <a:srgbClr val="1178CA"/>
              </a:solidFill>
            </a:endParaRPr>
          </a:p>
          <a:p>
            <a:pPr lvl="2" marL="737234" indent="-245745" defTabSz="196596">
              <a:spcBef>
                <a:spcPts val="1500"/>
              </a:spcBef>
              <a:buBlip>
                <a:blip r:embed="rId2"/>
              </a:buBlip>
              <a:defRPr sz="1800">
                <a:solidFill>
                  <a:srgbClr val="000000"/>
                </a:solidFill>
              </a:defRPr>
            </a:pPr>
            <a:r>
              <a:rPr sz="1548">
                <a:solidFill>
                  <a:srgbClr val="FFFFFF"/>
                </a:solidFill>
              </a:rPr>
              <a:t>Francis Townsend:</a:t>
            </a:r>
            <a:endParaRPr sz="1548">
              <a:solidFill>
                <a:srgbClr val="FFFFFF"/>
              </a:solidFill>
            </a:endParaRPr>
          </a:p>
          <a:p>
            <a:pPr lvl="3" marL="982980" indent="-245745" defTabSz="196596">
              <a:spcBef>
                <a:spcPts val="1500"/>
              </a:spcBef>
              <a:buBlip>
                <a:blip r:embed="rId2"/>
              </a:buBlip>
              <a:defRPr sz="1800">
                <a:solidFill>
                  <a:srgbClr val="000000"/>
                </a:solidFill>
              </a:defRPr>
            </a:pPr>
            <a:r>
              <a:rPr sz="1548">
                <a:solidFill>
                  <a:srgbClr val="FFFFFF"/>
                </a:solidFill>
              </a:rPr>
              <a:t>Proposed giving $200 a month to seniors over 60 - helped influence Social Security</a:t>
            </a:r>
            <a:endParaRPr sz="1548">
              <a:solidFill>
                <a:srgbClr val="FFFFFF"/>
              </a:solidFill>
            </a:endParaRPr>
          </a:p>
          <a:p>
            <a:pPr lvl="2" marL="737234" indent="-245745" defTabSz="196596">
              <a:spcBef>
                <a:spcPts val="1500"/>
              </a:spcBef>
              <a:buBlip>
                <a:blip r:embed="rId2"/>
              </a:buBlip>
              <a:defRPr sz="1800">
                <a:solidFill>
                  <a:srgbClr val="000000"/>
                </a:solidFill>
              </a:defRPr>
            </a:pPr>
            <a:r>
              <a:rPr sz="1548">
                <a:solidFill>
                  <a:srgbClr val="FFFFFF"/>
                </a:solidFill>
              </a:rPr>
              <a:t>Huey Long:</a:t>
            </a:r>
            <a:endParaRPr sz="1548">
              <a:solidFill>
                <a:srgbClr val="FFFFFF"/>
              </a:solidFill>
            </a:endParaRPr>
          </a:p>
          <a:p>
            <a:pPr lvl="3" marL="982980" indent="-245745" defTabSz="196596">
              <a:spcBef>
                <a:spcPts val="1500"/>
              </a:spcBef>
              <a:buBlip>
                <a:blip r:embed="rId2"/>
              </a:buBlip>
              <a:defRPr sz="1800">
                <a:solidFill>
                  <a:srgbClr val="000000"/>
                </a:solidFill>
              </a:defRPr>
            </a:pPr>
            <a:r>
              <a:rPr sz="1548">
                <a:solidFill>
                  <a:srgbClr val="FFFFFF"/>
                </a:solidFill>
              </a:rPr>
              <a:t>“Share our Wealth”</a:t>
            </a:r>
          </a:p>
        </p:txBody>
      </p:sp>
      <p:sp>
        <p:nvSpPr>
          <p:cNvPr id="61" name="Shape 61"/>
          <p:cNvSpPr/>
          <p:nvPr/>
        </p:nvSpPr>
        <p:spPr>
          <a:xfrm>
            <a:off x="8527256" y="2514600"/>
            <a:ext cx="3409306" cy="327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spcBef>
                <a:spcPts val="1600"/>
              </a:spcBef>
              <a:tabLst>
                <a:tab pos="139700" algn="l"/>
                <a:tab pos="457200" algn="l"/>
              </a:tabLst>
              <a:defRPr sz="2100">
                <a:solidFill>
                  <a:srgbClr val="259129"/>
                </a:solidFill>
                <a:latin typeface="Times"/>
                <a:ea typeface="Times"/>
                <a:cs typeface="Times"/>
                <a:sym typeface="Times"/>
              </a:defRPr>
            </a:lvl1pPr>
          </a:lstStyle>
          <a:p>
            <a:pPr lvl="0">
              <a:defRPr sz="1800">
                <a:solidFill>
                  <a:srgbClr val="000000"/>
                </a:solidFill>
              </a:defRPr>
            </a:pPr>
            <a:r>
              <a:rPr sz="2100">
                <a:solidFill>
                  <a:srgbClr val="259129"/>
                </a:solidFill>
              </a:rPr>
              <a:t>	Key Concept 7.1, III, B. Radical, union, and populist movements pushed Roosevelt toward more extensive reforms, even as conservatives in Congress and the Supreme Court sought to limit the New Deal’s scope. </a:t>
            </a:r>
          </a:p>
        </p:txBody>
      </p:sp>
      <p:pic>
        <p:nvPicPr>
          <p:cNvPr id="62" name="499px-Francis_Townsend,_seated_at_desk,_with_microphones_hec.27728.jpg"/>
          <p:cNvPicPr/>
          <p:nvPr/>
        </p:nvPicPr>
        <p:blipFill>
          <a:blip r:embed="rId3">
            <a:extLst/>
          </a:blip>
          <a:stretch>
            <a:fillRect/>
          </a:stretch>
        </p:blipFill>
        <p:spPr>
          <a:xfrm>
            <a:off x="533889" y="1377950"/>
            <a:ext cx="4330211" cy="5197988"/>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0">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6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6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6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60">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60">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60">
                                            <p:txEl>
                                              <p:pRg st="9" end="9"/>
                                            </p:txEl>
                                          </p:spTgt>
                                        </p:tgtEl>
                                        <p:attrNameLst>
                                          <p:attrName>style.visibility</p:attrName>
                                        </p:attrNameLst>
                                      </p:cBhvr>
                                      <p:to>
                                        <p:strVal val="visible"/>
                                      </p:to>
                                    </p:set>
                                  </p:childTnLst>
                                </p:cTn>
                              </p:par>
                            </p:childTnLst>
                          </p:cTn>
                        </p:par>
                        <p:par>
                          <p:cTn id="48" fill="hold">
                            <p:stCondLst>
                              <p:cond delay="0"/>
                            </p:stCondLst>
                            <p:childTnLst>
                              <p:par>
                                <p:cTn id="49" nodeType="afterEffect" presetClass="entr" presetSubtype="0" presetID="1" grpId="3" fill="hold">
                                  <p:stCondLst>
                                    <p:cond delay="0"/>
                                  </p:stCondLst>
                                  <p:iterate type="el" backwards="0">
                                    <p:tmAbs val="0"/>
                                  </p:iterate>
                                  <p:childTnLst>
                                    <p:set>
                                      <p:cBhvr>
                                        <p:cTn id="50" fill="hold"/>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1" fill="hold">
                                  <p:stCondLst>
                                    <p:cond delay="0"/>
                                  </p:stCondLst>
                                  <p:iterate type="el" backwards="0">
                                    <p:tmAbs val="0"/>
                                  </p:iterate>
                                  <p:childTnLst>
                                    <p:set>
                                      <p:cBhvr>
                                        <p:cTn id="54" fill="hold"/>
                                        <p:tgtEl>
                                          <p:spTgt spid="60">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 grpId="1" fill="hold">
                                  <p:stCondLst>
                                    <p:cond delay="0"/>
                                  </p:stCondLst>
                                  <p:iterate type="el" backwards="0">
                                    <p:tmAbs val="0"/>
                                  </p:iterate>
                                  <p:childTnLst>
                                    <p:set>
                                      <p:cBhvr>
                                        <p:cTn id="58" fill="hold"/>
                                        <p:tgtEl>
                                          <p:spTgt spid="60">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xit" presetSubtype="0" presetID="1" grpId="4" fill="hold">
                                  <p:stCondLst>
                                    <p:cond delay="0"/>
                                  </p:stCondLst>
                                  <p:iterate type="el" backwards="0">
                                    <p:tmAbs val="0"/>
                                  </p:iterate>
                                  <p:childTnLst>
                                    <p:set>
                                      <p:cBhvr>
                                        <p:cTn id="62" fill="hold">
                                          <p:stCondLst>
                                            <p:cond delay="0"/>
                                          </p:stCondLst>
                                        </p:cTn>
                                        <p:tgtEl>
                                          <p:spTgt spid="62"/>
                                        </p:tgtEl>
                                        <p:attrNameLst>
                                          <p:attrName>style.visibility</p:attrName>
                                        </p:attrNameLst>
                                      </p:cBhvr>
                                      <p:to>
                                        <p:strVal val="hidden"/>
                                      </p:to>
                                    </p:set>
                                  </p:childTnLst>
                                </p:cTn>
                              </p:par>
                            </p:childTnLst>
                          </p:cTn>
                        </p:par>
                        <p:par>
                          <p:cTn id="63" fill="hold">
                            <p:stCondLst>
                              <p:cond delay="0"/>
                            </p:stCondLst>
                            <p:childTnLst>
                              <p:par>
                                <p:cTn id="64" nodeType="afterEffect" presetClass="entr" presetSubtype="0" presetID="1" grpId="1" fill="hold">
                                  <p:stCondLst>
                                    <p:cond delay="0"/>
                                  </p:stCondLst>
                                  <p:iterate type="el" backwards="0">
                                    <p:tmAbs val="0"/>
                                  </p:iterate>
                                  <p:childTnLst>
                                    <p:set>
                                      <p:cBhvr>
                                        <p:cTn id="65" fill="hold"/>
                                        <p:tgtEl>
                                          <p:spTgt spid="60">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 grpId="1"/>
      <p:bldP build="whole" bldLvl="1" animBg="1" rev="0" advAuto="0" spid="61" grpId="2"/>
      <p:bldP build="whole" bldLvl="1" animBg="1" rev="0" advAuto="0" spid="62" grpId="3"/>
      <p:bldP build="whole" bldLvl="1" animBg="1" rev="0" advAuto="0" spid="62"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defRPr sz="1800">
                <a:solidFill>
                  <a:srgbClr val="000000"/>
                </a:solidFill>
              </a:defRPr>
            </a:pPr>
            <a:r>
              <a:rPr sz="7200">
                <a:solidFill>
                  <a:srgbClr val="FFFFFF"/>
                </a:solidFill>
              </a:rPr>
              <a:t>The 2nd New Deal……….</a:t>
            </a:r>
          </a:p>
        </p:txBody>
      </p:sp>
      <p:sp>
        <p:nvSpPr>
          <p:cNvPr id="65" name="Shape 65"/>
          <p:cNvSpPr/>
          <p:nvPr>
            <p:ph type="body" idx="1"/>
          </p:nvPr>
        </p:nvSpPr>
        <p:spPr>
          <a:xfrm>
            <a:off x="331192" y="2647255"/>
            <a:ext cx="12131924" cy="6656587"/>
          </a:xfrm>
          <a:prstGeom prst="rect">
            <a:avLst/>
          </a:prstGeom>
        </p:spPr>
        <p:txBody>
          <a:bodyPr/>
          <a:lstStyle/>
          <a:p>
            <a:pPr lvl="0" marL="325754" indent="-325754" defTabSz="260604">
              <a:spcBef>
                <a:spcPts val="2000"/>
              </a:spcBef>
              <a:buBlip>
                <a:blip r:embed="rId2"/>
              </a:buBlip>
              <a:defRPr sz="1800">
                <a:solidFill>
                  <a:srgbClr val="000000"/>
                </a:solidFill>
              </a:defRPr>
            </a:pPr>
            <a:r>
              <a:rPr sz="2052">
                <a:solidFill>
                  <a:srgbClr val="C13521"/>
                </a:solidFill>
              </a:rPr>
              <a:t>The Welfare State Comes into Being</a:t>
            </a:r>
            <a:endParaRPr sz="2052">
              <a:solidFill>
                <a:srgbClr val="C13521"/>
              </a:solidFill>
            </a:endParaRPr>
          </a:p>
          <a:p>
            <a:pPr lvl="1" marL="651509" indent="-325754" defTabSz="260604">
              <a:spcBef>
                <a:spcPts val="2000"/>
              </a:spcBef>
              <a:buBlip>
                <a:blip r:embed="rId2"/>
              </a:buBlip>
              <a:defRPr sz="1800">
                <a:solidFill>
                  <a:srgbClr val="000000"/>
                </a:solidFill>
              </a:defRPr>
            </a:pPr>
            <a:r>
              <a:rPr sz="2052">
                <a:solidFill>
                  <a:srgbClr val="FFFFFF"/>
                </a:solidFill>
              </a:rPr>
              <a:t>1st New Deal - economic recovery, 2nd New Deal - social justice and safety net</a:t>
            </a:r>
            <a:endParaRPr sz="2052">
              <a:solidFill>
                <a:srgbClr val="FFFFFF"/>
              </a:solidFill>
            </a:endParaRPr>
          </a:p>
          <a:p>
            <a:pPr lvl="1" marL="651509" indent="-325754" defTabSz="260604">
              <a:spcBef>
                <a:spcPts val="2000"/>
              </a:spcBef>
              <a:buBlip>
                <a:blip r:embed="rId2"/>
              </a:buBlip>
              <a:defRPr sz="1800">
                <a:solidFill>
                  <a:srgbClr val="000000"/>
                </a:solidFill>
              </a:defRPr>
            </a:pPr>
            <a:r>
              <a:rPr sz="2052">
                <a:solidFill>
                  <a:srgbClr val="1178CA"/>
                </a:solidFill>
              </a:rPr>
              <a:t>The Wagner Act and Social Security:</a:t>
            </a:r>
            <a:endParaRPr sz="2052">
              <a:solidFill>
                <a:srgbClr val="1178CA"/>
              </a:solidFill>
            </a:endParaRPr>
          </a:p>
          <a:p>
            <a:pPr lvl="2" marL="977264" indent="-325754" defTabSz="260604">
              <a:spcBef>
                <a:spcPts val="2000"/>
              </a:spcBef>
              <a:buBlip>
                <a:blip r:embed="rId2"/>
              </a:buBlip>
              <a:defRPr sz="1800">
                <a:solidFill>
                  <a:srgbClr val="000000"/>
                </a:solidFill>
              </a:defRPr>
            </a:pPr>
            <a:r>
              <a:rPr sz="2052">
                <a:solidFill>
                  <a:srgbClr val="FFFFFF"/>
                </a:solidFill>
              </a:rPr>
              <a:t>Since the NRA was declared unconstitutional, unions lost many rights</a:t>
            </a:r>
            <a:endParaRPr sz="2052">
              <a:solidFill>
                <a:srgbClr val="FFFFFF"/>
              </a:solidFill>
            </a:endParaRPr>
          </a:p>
          <a:p>
            <a:pPr lvl="2" marL="977264" indent="-325754" defTabSz="260604">
              <a:spcBef>
                <a:spcPts val="2000"/>
              </a:spcBef>
              <a:buBlip>
                <a:blip r:embed="rId2"/>
              </a:buBlip>
              <a:defRPr sz="1800">
                <a:solidFill>
                  <a:srgbClr val="000000"/>
                </a:solidFill>
              </a:defRPr>
            </a:pPr>
            <a:r>
              <a:rPr sz="2052">
                <a:solidFill>
                  <a:srgbClr val="FFFFFF"/>
                </a:solidFill>
              </a:rPr>
              <a:t>Wagner Act - workers had the right to join unions, couldn’t be fired for joining union</a:t>
            </a:r>
            <a:endParaRPr sz="2052">
              <a:solidFill>
                <a:srgbClr val="FFFFFF"/>
              </a:solidFill>
            </a:endParaRPr>
          </a:p>
          <a:p>
            <a:pPr lvl="2" marL="977264" indent="-325754" defTabSz="260604">
              <a:spcBef>
                <a:spcPts val="2000"/>
              </a:spcBef>
              <a:buBlip>
                <a:blip r:embed="rId2"/>
              </a:buBlip>
              <a:defRPr sz="1800">
                <a:solidFill>
                  <a:srgbClr val="000000"/>
                </a:solidFill>
              </a:defRPr>
            </a:pPr>
            <a:r>
              <a:rPr sz="2052">
                <a:solidFill>
                  <a:srgbClr val="FFFFFF"/>
                </a:solidFill>
              </a:rPr>
              <a:t>Social Security Act - provided pensions for retired workers, compensation for unemployed and disabled workers</a:t>
            </a:r>
            <a:endParaRPr sz="2052">
              <a:solidFill>
                <a:srgbClr val="FFFFFF"/>
              </a:solidFill>
            </a:endParaRPr>
          </a:p>
          <a:p>
            <a:pPr lvl="1" marL="651509" indent="-325754" defTabSz="260604">
              <a:spcBef>
                <a:spcPts val="2000"/>
              </a:spcBef>
              <a:buBlip>
                <a:blip r:embed="rId2"/>
              </a:buBlip>
              <a:defRPr sz="1800">
                <a:solidFill>
                  <a:srgbClr val="000000"/>
                </a:solidFill>
              </a:defRPr>
            </a:pPr>
            <a:r>
              <a:rPr sz="2052">
                <a:solidFill>
                  <a:srgbClr val="1178CA"/>
                </a:solidFill>
              </a:rPr>
              <a:t>New Deal Liberalism:</a:t>
            </a:r>
            <a:endParaRPr sz="2052">
              <a:solidFill>
                <a:srgbClr val="1178CA"/>
              </a:solidFill>
            </a:endParaRPr>
          </a:p>
          <a:p>
            <a:pPr lvl="2" marL="977264" indent="-325754" defTabSz="260604">
              <a:spcBef>
                <a:spcPts val="2000"/>
              </a:spcBef>
              <a:buBlip>
                <a:blip r:embed="rId2"/>
              </a:buBlip>
              <a:defRPr sz="1800">
                <a:solidFill>
                  <a:srgbClr val="000000"/>
                </a:solidFill>
              </a:defRPr>
            </a:pPr>
            <a:r>
              <a:rPr sz="2052">
                <a:solidFill>
                  <a:srgbClr val="FFFFFF"/>
                </a:solidFill>
              </a:rPr>
              <a:t>Classical liberalism - associated with free markets</a:t>
            </a:r>
          </a:p>
        </p:txBody>
      </p:sp>
      <p:pic>
        <p:nvPicPr>
          <p:cNvPr id="66" name="National_Labor_Relations_Act2.jpg"/>
          <p:cNvPicPr/>
          <p:nvPr/>
        </p:nvPicPr>
        <p:blipFill>
          <a:blip r:embed="rId3">
            <a:extLst/>
          </a:blip>
          <a:stretch>
            <a:fillRect/>
          </a:stretch>
        </p:blipFill>
        <p:spPr>
          <a:xfrm>
            <a:off x="4908550" y="1646452"/>
            <a:ext cx="3444895" cy="4151098"/>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5">
                                            <p:txEl>
                                              <p:pRg st="4" end="4"/>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2" fill="hold">
                                  <p:stCondLst>
                                    <p:cond delay="0"/>
                                  </p:stCondLst>
                                  <p:iterate type="el" backwards="0">
                                    <p:tmAbs val="0"/>
                                  </p:iterate>
                                  <p:childTnLst>
                                    <p:set>
                                      <p:cBhvr>
                                        <p:cTn id="27" fill="hold"/>
                                        <p:tgtEl>
                                          <p:spTgt spid="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6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xit" presetSubtype="0" presetID="1" grpId="3" fill="hold">
                                  <p:stCondLst>
                                    <p:cond delay="0"/>
                                  </p:stCondLst>
                                  <p:iterate type="el" backwards="0">
                                    <p:tmAbs val="0"/>
                                  </p:iterate>
                                  <p:childTnLst>
                                    <p:set>
                                      <p:cBhvr>
                                        <p:cTn id="39" fill="hold">
                                          <p:stCondLst>
                                            <p:cond delay="0"/>
                                          </p:stCondLst>
                                        </p:cTn>
                                        <p:tgtEl>
                                          <p:spTgt spid="66"/>
                                        </p:tgtEl>
                                        <p:attrNameLst>
                                          <p:attrName>style.visibility</p:attrName>
                                        </p:attrNameLst>
                                      </p:cBhvr>
                                      <p:to>
                                        <p:strVal val="hidden"/>
                                      </p:to>
                                    </p:set>
                                  </p:childTnLst>
                                </p:cTn>
                              </p:par>
                            </p:childTnLst>
                          </p:cTn>
                        </p:par>
                        <p:par>
                          <p:cTn id="40" fill="hold">
                            <p:stCondLst>
                              <p:cond delay="0"/>
                            </p:stCondLst>
                            <p:childTnLst>
                              <p:par>
                                <p:cTn id="41" nodeType="afterEffect" presetClass="entr" presetSubtype="0" presetID="1" grpId="1" fill="hold">
                                  <p:stCondLst>
                                    <p:cond delay="0"/>
                                  </p:stCondLst>
                                  <p:iterate type="el" backwards="0">
                                    <p:tmAbs val="0"/>
                                  </p:iterate>
                                  <p:childTnLst>
                                    <p:set>
                                      <p:cBhvr>
                                        <p:cTn id="42" fill="hold"/>
                                        <p:tgtEl>
                                          <p:spTgt spid="6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1"/>
      <p:bldP build="whole" bldLvl="1" animBg="1" rev="0" advAuto="0" spid="66" grpId="3"/>
      <p:bldP build="whole" bldLvl="1" animBg="1" rev="0" advAuto="0" spid="66"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a:defRPr sz="1800">
                <a:solidFill>
                  <a:srgbClr val="000000"/>
                </a:solidFill>
              </a:defRPr>
            </a:pPr>
            <a:r>
              <a:rPr sz="7200">
                <a:solidFill>
                  <a:srgbClr val="FFFFFF"/>
                </a:solidFill>
              </a:rPr>
              <a:t>The 2nd New Deal……….</a:t>
            </a:r>
          </a:p>
        </p:txBody>
      </p:sp>
      <p:sp>
        <p:nvSpPr>
          <p:cNvPr id="69" name="Shape 69"/>
          <p:cNvSpPr/>
          <p:nvPr>
            <p:ph type="body" idx="1"/>
          </p:nvPr>
        </p:nvSpPr>
        <p:spPr>
          <a:xfrm>
            <a:off x="331192" y="2647255"/>
            <a:ext cx="12131924" cy="6656587"/>
          </a:xfrm>
          <a:prstGeom prst="rect">
            <a:avLst/>
          </a:prstGeom>
        </p:spPr>
        <p:txBody>
          <a:bodyPr/>
          <a:lstStyle/>
          <a:p>
            <a:pPr lvl="0" marL="262890" indent="-262890" defTabSz="210311">
              <a:spcBef>
                <a:spcPts val="1600"/>
              </a:spcBef>
              <a:buBlip>
                <a:blip r:embed="rId2"/>
              </a:buBlip>
              <a:defRPr sz="1800">
                <a:solidFill>
                  <a:srgbClr val="000000"/>
                </a:solidFill>
              </a:defRPr>
            </a:pPr>
            <a:r>
              <a:rPr sz="1656">
                <a:solidFill>
                  <a:srgbClr val="C13521"/>
                </a:solidFill>
              </a:rPr>
              <a:t>From Reform to Stalemate</a:t>
            </a:r>
            <a:endParaRPr sz="1656">
              <a:solidFill>
                <a:srgbClr val="C13521"/>
              </a:solidFill>
            </a:endParaRPr>
          </a:p>
          <a:p>
            <a:pPr lvl="1" marL="525780" indent="-262890" defTabSz="210311">
              <a:spcBef>
                <a:spcPts val="1600"/>
              </a:spcBef>
              <a:buBlip>
                <a:blip r:embed="rId2"/>
              </a:buBlip>
              <a:defRPr sz="1800">
                <a:solidFill>
                  <a:srgbClr val="000000"/>
                </a:solidFill>
              </a:defRPr>
            </a:pPr>
            <a:r>
              <a:rPr sz="1656">
                <a:solidFill>
                  <a:srgbClr val="1178CA"/>
                </a:solidFill>
              </a:rPr>
              <a:t>The 1936 Election:</a:t>
            </a:r>
            <a:endParaRPr sz="1656">
              <a:solidFill>
                <a:srgbClr val="1178CA"/>
              </a:solidFill>
            </a:endParaRPr>
          </a:p>
          <a:p>
            <a:pPr lvl="2" marL="788670" indent="-262890" defTabSz="210311">
              <a:spcBef>
                <a:spcPts val="1600"/>
              </a:spcBef>
              <a:buBlip>
                <a:blip r:embed="rId2"/>
              </a:buBlip>
              <a:defRPr sz="1800">
                <a:solidFill>
                  <a:srgbClr val="000000"/>
                </a:solidFill>
              </a:defRPr>
            </a:pPr>
            <a:r>
              <a:rPr sz="1656">
                <a:solidFill>
                  <a:srgbClr val="FFFFFF"/>
                </a:solidFill>
              </a:rPr>
              <a:t>Works Progress Administration (WPA)</a:t>
            </a:r>
            <a:endParaRPr sz="1656">
              <a:solidFill>
                <a:srgbClr val="FFFFFF"/>
              </a:solidFill>
            </a:endParaRPr>
          </a:p>
          <a:p>
            <a:pPr lvl="3" marL="1051560" indent="-262890" defTabSz="210311">
              <a:spcBef>
                <a:spcPts val="1600"/>
              </a:spcBef>
              <a:buBlip>
                <a:blip r:embed="rId2"/>
              </a:buBlip>
              <a:defRPr sz="1800">
                <a:solidFill>
                  <a:srgbClr val="000000"/>
                </a:solidFill>
              </a:defRPr>
            </a:pPr>
            <a:r>
              <a:rPr sz="1656">
                <a:solidFill>
                  <a:srgbClr val="FFFFFF"/>
                </a:solidFill>
              </a:rPr>
              <a:t>Employed over 8 million workers</a:t>
            </a:r>
            <a:endParaRPr sz="1656">
              <a:solidFill>
                <a:srgbClr val="FFFFFF"/>
              </a:solidFill>
            </a:endParaRPr>
          </a:p>
          <a:p>
            <a:pPr lvl="3" marL="1051560" indent="-262890" defTabSz="210311">
              <a:spcBef>
                <a:spcPts val="1600"/>
              </a:spcBef>
              <a:buBlip>
                <a:blip r:embed="rId2"/>
              </a:buBlip>
              <a:defRPr sz="1800">
                <a:solidFill>
                  <a:srgbClr val="000000"/>
                </a:solidFill>
              </a:defRPr>
            </a:pPr>
            <a:r>
              <a:rPr sz="1656">
                <a:solidFill>
                  <a:srgbClr val="FFFFFF"/>
                </a:solidFill>
              </a:rPr>
              <a:t>Construction on roads, bridges, etc.</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Republican Alfred Landon challenged FDR, lost election</a:t>
            </a:r>
            <a:endParaRPr sz="1656">
              <a:solidFill>
                <a:srgbClr val="FFFFFF"/>
              </a:solidFill>
            </a:endParaRPr>
          </a:p>
          <a:p>
            <a:pPr lvl="1" marL="525780" indent="-262890" defTabSz="210311">
              <a:spcBef>
                <a:spcPts val="1600"/>
              </a:spcBef>
              <a:buBlip>
                <a:blip r:embed="rId2"/>
              </a:buBlip>
              <a:defRPr sz="1800">
                <a:solidFill>
                  <a:srgbClr val="000000"/>
                </a:solidFill>
              </a:defRPr>
            </a:pPr>
            <a:r>
              <a:rPr sz="1656">
                <a:solidFill>
                  <a:srgbClr val="1178CA"/>
                </a:solidFill>
              </a:rPr>
              <a:t>Court Battle and Economic Recession:</a:t>
            </a:r>
            <a:endParaRPr sz="1656">
              <a:solidFill>
                <a:srgbClr val="1178CA"/>
              </a:solidFill>
            </a:endParaRPr>
          </a:p>
          <a:p>
            <a:pPr lvl="2" marL="788670" indent="-262890" defTabSz="210311">
              <a:spcBef>
                <a:spcPts val="1600"/>
              </a:spcBef>
              <a:buBlip>
                <a:blip r:embed="rId2"/>
              </a:buBlip>
              <a:defRPr sz="1800">
                <a:solidFill>
                  <a:srgbClr val="000000"/>
                </a:solidFill>
              </a:defRPr>
            </a:pPr>
            <a:r>
              <a:rPr sz="1656">
                <a:solidFill>
                  <a:srgbClr val="FFFFFF"/>
                </a:solidFill>
              </a:rPr>
              <a:t>In reaction to the S.C. declaring New Deal Programs unconstitutional, FDR sought to:</a:t>
            </a:r>
            <a:endParaRPr sz="1656">
              <a:solidFill>
                <a:srgbClr val="FFFFFF"/>
              </a:solidFill>
            </a:endParaRPr>
          </a:p>
          <a:p>
            <a:pPr lvl="3" marL="1051560" indent="-262890" defTabSz="210311">
              <a:spcBef>
                <a:spcPts val="1600"/>
              </a:spcBef>
              <a:buBlip>
                <a:blip r:embed="rId2"/>
              </a:buBlip>
              <a:defRPr sz="1800">
                <a:solidFill>
                  <a:srgbClr val="000000"/>
                </a:solidFill>
              </a:defRPr>
            </a:pPr>
            <a:r>
              <a:rPr sz="1656">
                <a:solidFill>
                  <a:srgbClr val="FFFFFF"/>
                </a:solidFill>
              </a:rPr>
              <a:t>Appoint a new justice for every judge over 70 (could appoint 6)</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This “court packing plan” was overwhelmingly rejected</a:t>
            </a:r>
            <a:endParaRPr sz="1656">
              <a:solidFill>
                <a:srgbClr val="FFFFFF"/>
              </a:solidFill>
            </a:endParaRPr>
          </a:p>
          <a:p>
            <a:pPr lvl="2" marL="788670" indent="-262890" defTabSz="210311">
              <a:spcBef>
                <a:spcPts val="1600"/>
              </a:spcBef>
              <a:buBlip>
                <a:blip r:embed="rId2"/>
              </a:buBlip>
              <a:defRPr sz="1800">
                <a:solidFill>
                  <a:srgbClr val="000000"/>
                </a:solidFill>
              </a:defRPr>
            </a:pPr>
            <a:r>
              <a:rPr sz="1656">
                <a:solidFill>
                  <a:srgbClr val="FFFFFF"/>
                </a:solidFill>
              </a:rPr>
              <a:t>“Roosevelt Recession” - FDR cut back on spending due to an improved economy</a:t>
            </a:r>
            <a:endParaRPr sz="1656">
              <a:solidFill>
                <a:srgbClr val="FFFFFF"/>
              </a:solidFill>
            </a:endParaRPr>
          </a:p>
          <a:p>
            <a:pPr lvl="3" marL="1051560" indent="-262890" defTabSz="210311">
              <a:spcBef>
                <a:spcPts val="1600"/>
              </a:spcBef>
              <a:buBlip>
                <a:blip r:embed="rId2"/>
              </a:buBlip>
              <a:defRPr sz="1800">
                <a:solidFill>
                  <a:srgbClr val="000000"/>
                </a:solidFill>
              </a:defRPr>
            </a:pPr>
            <a:r>
              <a:rPr sz="1656">
                <a:solidFill>
                  <a:srgbClr val="FFFFFF"/>
                </a:solidFill>
              </a:rPr>
              <a:t>Keynesian economics - Government must spend $ in a depression to “prime the pump” and stimulate the economy</a:t>
            </a:r>
          </a:p>
        </p:txBody>
      </p:sp>
      <p:pic>
        <p:nvPicPr>
          <p:cNvPr id="70" name="800px-ElectoralCollege1936.png"/>
          <p:cNvPicPr/>
          <p:nvPr/>
        </p:nvPicPr>
        <p:blipFill>
          <a:blip r:embed="rId3">
            <a:extLst/>
          </a:blip>
          <a:stretch>
            <a:fillRect/>
          </a:stretch>
        </p:blipFill>
        <p:spPr>
          <a:xfrm>
            <a:off x="3195585" y="1060450"/>
            <a:ext cx="6919965" cy="4004930"/>
          </a:xfrm>
          <a:prstGeom prst="rect">
            <a:avLst/>
          </a:prstGeom>
          <a:ln w="88900">
            <a:miter lim="400000"/>
          </a:ln>
        </p:spPr>
      </p:pic>
      <p:pic>
        <p:nvPicPr>
          <p:cNvPr id="71" name="Supreme_Court_1932.jpg"/>
          <p:cNvPicPr/>
          <p:nvPr/>
        </p:nvPicPr>
        <p:blipFill>
          <a:blip r:embed="rId4">
            <a:extLst/>
          </a:blip>
          <a:stretch>
            <a:fillRect/>
          </a:stretch>
        </p:blipFill>
        <p:spPr>
          <a:xfrm>
            <a:off x="3435350" y="2476500"/>
            <a:ext cx="5715000" cy="44704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9">
                                            <p:txEl>
                                              <p:pRg st="5" end="5"/>
                                            </p:txEl>
                                          </p:spTgt>
                                        </p:tgtEl>
                                        <p:attrNameLst>
                                          <p:attrName>style.visibility</p:attrName>
                                        </p:attrNameLst>
                                      </p:cBhvr>
                                      <p:to>
                                        <p:strVal val="visible"/>
                                      </p:to>
                                    </p:set>
                                  </p:childTnLst>
                                </p:cTn>
                              </p:par>
                            </p:childTnLst>
                          </p:cTn>
                        </p:par>
                        <p:par>
                          <p:cTn id="29" fill="hold">
                            <p:stCondLst>
                              <p:cond delay="0"/>
                            </p:stCondLst>
                            <p:childTnLst>
                              <p:par>
                                <p:cTn id="30" nodeType="afterEffect" presetClass="entr" presetSubtype="0" presetID="1" grpId="2" fill="hold">
                                  <p:stCondLst>
                                    <p:cond delay="0"/>
                                  </p:stCondLst>
                                  <p:iterate type="el" backwards="0">
                                    <p:tmAbs val="0"/>
                                  </p:iterate>
                                  <p:childTnLst>
                                    <p:set>
                                      <p:cBhvr>
                                        <p:cTn id="31" fill="hold"/>
                                        <p:tgtEl>
                                          <p:spTgt spid="7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69">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69">
                                            <p:txEl>
                                              <p:pRg st="8" end="8"/>
                                            </p:txEl>
                                          </p:spTgt>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0" presetID="1" grpId="3" fill="hold">
                                  <p:stCondLst>
                                    <p:cond delay="0"/>
                                  </p:stCondLst>
                                  <p:iterate type="el" backwards="0">
                                    <p:tmAbs val="0"/>
                                  </p:iterate>
                                  <p:childTnLst>
                                    <p:set>
                                      <p:cBhvr>
                                        <p:cTn id="46" fill="hold"/>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 fill="hold">
                                  <p:stCondLst>
                                    <p:cond delay="0"/>
                                  </p:stCondLst>
                                  <p:iterate type="el" backwards="0">
                                    <p:tmAbs val="0"/>
                                  </p:iterate>
                                  <p:childTnLst>
                                    <p:set>
                                      <p:cBhvr>
                                        <p:cTn id="50" fill="hold"/>
                                        <p:tgtEl>
                                          <p:spTgt spid="69">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1" fill="hold">
                                  <p:stCondLst>
                                    <p:cond delay="0"/>
                                  </p:stCondLst>
                                  <p:iterate type="el" backwards="0">
                                    <p:tmAbs val="0"/>
                                  </p:iterate>
                                  <p:childTnLst>
                                    <p:set>
                                      <p:cBhvr>
                                        <p:cTn id="54" fill="hold"/>
                                        <p:tgtEl>
                                          <p:spTgt spid="69">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 grpId="1" fill="hold">
                                  <p:stCondLst>
                                    <p:cond delay="0"/>
                                  </p:stCondLst>
                                  <p:iterate type="el" backwards="0">
                                    <p:tmAbs val="0"/>
                                  </p:iterate>
                                  <p:childTnLst>
                                    <p:set>
                                      <p:cBhvr>
                                        <p:cTn id="58" fill="hold"/>
                                        <p:tgtEl>
                                          <p:spTgt spid="69">
                                            <p:txEl>
                                              <p:pRg st="11" end="11"/>
                                            </p:txEl>
                                          </p:spTgt>
                                        </p:tgtEl>
                                        <p:attrNameLst>
                                          <p:attrName>style.visibility</p:attrName>
                                        </p:attrNameLst>
                                      </p:cBhvr>
                                      <p:to>
                                        <p:strVal val="visible"/>
                                      </p:to>
                                    </p:set>
                                  </p:childTnLst>
                                </p:cTn>
                              </p:par>
                            </p:childTnLst>
                          </p:cTn>
                        </p:par>
                        <p:par>
                          <p:cTn id="59" fill="hold">
                            <p:stCondLst>
                              <p:cond delay="0"/>
                            </p:stCondLst>
                            <p:childTnLst>
                              <p:par>
                                <p:cTn id="60" nodeType="afterEffect" presetClass="exit" presetSubtype="0" presetID="1" grpId="4" fill="hold">
                                  <p:stCondLst>
                                    <p:cond delay="0"/>
                                  </p:stCondLst>
                                  <p:iterate type="el" backwards="0">
                                    <p:tmAbs val="0"/>
                                  </p:iterate>
                                  <p:childTnLst>
                                    <p:set>
                                      <p:cBhvr>
                                        <p:cTn id="61" fill="hold">
                                          <p:stCondLst>
                                            <p:cond delay="0"/>
                                          </p:stCondLst>
                                        </p:cTn>
                                        <p:tgtEl>
                                          <p:spTgt spid="70"/>
                                        </p:tgtEl>
                                        <p:attrNameLst>
                                          <p:attrName>style.visibility</p:attrName>
                                        </p:attrNameLst>
                                      </p:cBhvr>
                                      <p:to>
                                        <p:strVal val="hidden"/>
                                      </p:to>
                                    </p:set>
                                  </p:childTnLst>
                                </p:cTn>
                              </p:par>
                            </p:childTnLst>
                          </p:cTn>
                        </p:par>
                        <p:par>
                          <p:cTn id="62" fill="hold">
                            <p:stCondLst>
                              <p:cond delay="0"/>
                            </p:stCondLst>
                            <p:childTnLst>
                              <p:par>
                                <p:cTn id="63" nodeType="afterEffect" presetClass="exit" presetSubtype="0" presetID="1" grpId="5" fill="hold">
                                  <p:stCondLst>
                                    <p:cond delay="0"/>
                                  </p:stCondLst>
                                  <p:iterate type="el" backwards="0">
                                    <p:tmAbs val="0"/>
                                  </p:iterate>
                                  <p:childTnLst>
                                    <p:set>
                                      <p:cBhvr>
                                        <p:cTn id="64"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2"/>
      <p:bldP build="p" bldLvl="5" animBg="1" rev="0" advAuto="0" spid="69" grpId="1"/>
      <p:bldP build="whole" bldLvl="1" animBg="1" rev="0" advAuto="0" spid="71" grpId="3"/>
      <p:bldP build="whole" bldLvl="1" animBg="1" rev="0" advAuto="0" spid="70" grpId="4"/>
      <p:bldP build="whole" bldLvl="1" animBg="1" rev="0" advAuto="0" spid="71" grpId="5"/>
    </p:bldLst>
  </p:timing>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