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Relationship Id="rId4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America’s History, Chapter 25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8th Edition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860970" y="203200"/>
            <a:ext cx="1087383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Containment in the Postcolonial World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758477" y="2488307"/>
            <a:ext cx="10976323" cy="6826995"/>
          </a:xfrm>
          <a:prstGeom prst="rect">
            <a:avLst/>
          </a:prstGeom>
        </p:spPr>
        <p:txBody>
          <a:bodyPr/>
          <a:lstStyle/>
          <a:p>
            <a:pPr lvl="0" marL="25145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C13521"/>
                </a:solidFill>
              </a:rPr>
              <a:t>John F. Kennedy and the Cold War</a:t>
            </a:r>
            <a:endParaRPr sz="1584">
              <a:solidFill>
                <a:srgbClr val="C13521"/>
              </a:solidFill>
            </a:endParaRPr>
          </a:p>
          <a:p>
            <a:pPr lvl="0" marL="25145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1178CA"/>
                </a:solidFill>
              </a:rPr>
              <a:t>The Election of 1960 and the New Frontier:</a:t>
            </a:r>
            <a:endParaRPr sz="1584">
              <a:solidFill>
                <a:srgbClr val="FFFFFF"/>
              </a:solidFill>
            </a:endParaRPr>
          </a:p>
          <a:p>
            <a:pPr lvl="1" marL="50291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1960 debates - JFK “won” to those that watched on tv, Nixon “won” to those that listened</a:t>
            </a:r>
            <a:endParaRPr sz="1584">
              <a:solidFill>
                <a:srgbClr val="FFFFFF"/>
              </a:solidFill>
            </a:endParaRPr>
          </a:p>
          <a:p>
            <a:pPr lvl="1" marL="50291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JFK won in a close election</a:t>
            </a:r>
            <a:endParaRPr sz="1584">
              <a:solidFill>
                <a:srgbClr val="FFFFFF"/>
              </a:solidFill>
            </a:endParaRPr>
          </a:p>
          <a:p>
            <a:pPr lvl="1" marL="50291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“New Frontier” - called for advancements in science and Americans to achieve their fullest</a:t>
            </a:r>
            <a:endParaRPr sz="1584">
              <a:solidFill>
                <a:srgbClr val="FFFFFF"/>
              </a:solidFill>
            </a:endParaRPr>
          </a:p>
          <a:p>
            <a:pPr lvl="0" marL="25145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1178CA"/>
                </a:solidFill>
              </a:rPr>
              <a:t>Crisis in Cuba and Berlin:</a:t>
            </a:r>
            <a:endParaRPr sz="1584">
              <a:solidFill>
                <a:srgbClr val="1178CA"/>
              </a:solidFill>
            </a:endParaRPr>
          </a:p>
          <a:p>
            <a:pPr lvl="1" marL="50291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Fidel Castro overthrew Batista in 1959</a:t>
            </a:r>
            <a:endParaRPr sz="1584">
              <a:solidFill>
                <a:srgbClr val="FFFFFF"/>
              </a:solidFill>
            </a:endParaRPr>
          </a:p>
          <a:p>
            <a:pPr lvl="1" marL="50291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Bay of Pigs - CIA operation to try to overthrow Castro in 1961, huge failure</a:t>
            </a:r>
            <a:endParaRPr sz="1584">
              <a:solidFill>
                <a:srgbClr val="FFFFFF"/>
              </a:solidFill>
            </a:endParaRPr>
          </a:p>
          <a:p>
            <a:pPr lvl="1" marL="50291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Khrushchev began construction of the Berlin Wall in 1961 to keep East Berliners from fleeing</a:t>
            </a:r>
            <a:endParaRPr sz="1584">
              <a:solidFill>
                <a:srgbClr val="FFFFFF"/>
              </a:solidFill>
            </a:endParaRPr>
          </a:p>
          <a:p>
            <a:pPr lvl="1" marL="50291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October, 1962 - Cuban Missile Crisis - closest the two sides came to war</a:t>
            </a:r>
            <a:endParaRPr sz="1584">
              <a:solidFill>
                <a:srgbClr val="FFFFFF"/>
              </a:solidFill>
            </a:endParaRPr>
          </a:p>
          <a:p>
            <a:pPr lvl="2" marL="754380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US agreed to remove missiles from Turkey, USSR promised to remove missiles from Cuba</a:t>
            </a:r>
          </a:p>
        </p:txBody>
      </p:sp>
      <p:pic>
        <p:nvPicPr>
          <p:cNvPr id="72" name="Kennedy_Nixon_Debat_(1960)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0636" y="551094"/>
            <a:ext cx="6330239" cy="4296650"/>
          </a:xfrm>
          <a:prstGeom prst="rect">
            <a:avLst/>
          </a:prstGeom>
          <a:ln w="88900">
            <a:miter lim="400000"/>
          </a:ln>
        </p:spPr>
      </p:pic>
      <p:pic>
        <p:nvPicPr>
          <p:cNvPr id="73" name="800px-BayofPig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2400" y="2470150"/>
            <a:ext cx="10160000" cy="37338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5"/>
      <p:bldP build="p" bldLvl="5" animBg="1" rev="0" advAuto="0" spid="71" grpId="1"/>
      <p:bldP build="whole" bldLvl="1" animBg="1" rev="0" advAuto="0" spid="72" grpId="2"/>
      <p:bldP build="whole" bldLvl="1" animBg="1" rev="0" advAuto="0" spid="73" grpId="3"/>
      <p:bldP build="whole" bldLvl="1" animBg="1" rev="0" advAuto="0" spid="72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860970" y="203200"/>
            <a:ext cx="1087383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Containment in the Postcolonial World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758477" y="2488307"/>
            <a:ext cx="10976323" cy="6826995"/>
          </a:xfrm>
          <a:prstGeom prst="rect">
            <a:avLst/>
          </a:prstGeom>
        </p:spPr>
        <p:txBody>
          <a:bodyPr/>
          <a:lstStyle/>
          <a:p>
            <a:pPr lvl="0" marL="30861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1178CA"/>
                </a:solidFill>
              </a:rPr>
              <a:t>Kennedy and the World:</a:t>
            </a:r>
            <a:endParaRPr sz="1944">
              <a:solidFill>
                <a:srgbClr val="FFFFFF"/>
              </a:solidFill>
            </a:endParaRP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Peace Corps - 2 year commitment by Americans to volunteer in third world regions</a:t>
            </a:r>
            <a:endParaRPr sz="1944">
              <a:solidFill>
                <a:srgbClr val="FFFFFF"/>
              </a:solidFill>
            </a:endParaRPr>
          </a:p>
          <a:p>
            <a:pPr lvl="2" marL="92583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Teaching, social, and economic development</a:t>
            </a:r>
            <a:endParaRPr sz="1944">
              <a:solidFill>
                <a:srgbClr val="FFFFFF"/>
              </a:solidFill>
            </a:endParaRPr>
          </a:p>
          <a:p>
            <a:pPr lvl="2" marL="92583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Hoped to promote America and democracy</a:t>
            </a:r>
            <a:endParaRPr sz="1944">
              <a:solidFill>
                <a:srgbClr val="FFFFFF"/>
              </a:solidFill>
            </a:endParaRP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1957 - Sputnik and April 12, 1961 - Yuri Gagarin</a:t>
            </a:r>
            <a:endParaRPr sz="1944">
              <a:solidFill>
                <a:srgbClr val="FFFFFF"/>
              </a:solidFill>
            </a:endParaRPr>
          </a:p>
          <a:p>
            <a:pPr lvl="2" marL="92583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Led to increased spending by US government on science and education</a:t>
            </a:r>
            <a:endParaRPr sz="1944">
              <a:solidFill>
                <a:srgbClr val="FFFFFF"/>
              </a:solidFill>
            </a:endParaRPr>
          </a:p>
          <a:p>
            <a:pPr lvl="0" marL="30861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C13521"/>
                </a:solidFill>
              </a:rPr>
              <a:t>Making a Commitment in Vietnam</a:t>
            </a:r>
            <a:endParaRPr sz="1944">
              <a:solidFill>
                <a:srgbClr val="C13521"/>
              </a:solidFill>
            </a:endParaRP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JFK increased military aid to South Vietnam</a:t>
            </a:r>
            <a:endParaRPr sz="1944">
              <a:solidFill>
                <a:srgbClr val="FFFFFF"/>
              </a:solidFill>
            </a:endParaRP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Special forces trained South Vietnamese troops</a:t>
            </a:r>
            <a:endParaRPr sz="1944">
              <a:solidFill>
                <a:srgbClr val="FFFFFF"/>
              </a:solidFill>
            </a:endParaRPr>
          </a:p>
          <a:p>
            <a:pPr lvl="1" marL="617220" indent="-308610" defTabSz="246888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South Vietnam was led by Diem, a corrupt leader</a:t>
            </a:r>
          </a:p>
        </p:txBody>
      </p:sp>
      <p:pic>
        <p:nvPicPr>
          <p:cNvPr id="77" name="Gagarin_in_Swede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75850" y="2584450"/>
            <a:ext cx="2235200" cy="3251200"/>
          </a:xfrm>
          <a:prstGeom prst="rect">
            <a:avLst/>
          </a:prstGeom>
          <a:ln w="88900">
            <a:miter lim="400000"/>
          </a:ln>
        </p:spPr>
      </p:pic>
      <p:pic>
        <p:nvPicPr>
          <p:cNvPr id="78" name="Cla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37000" y="1339850"/>
            <a:ext cx="3949700" cy="45720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2"/>
      <p:bldP build="p" bldLvl="5" animBg="1" rev="0" advAuto="0" spid="76" grpId="1"/>
      <p:bldP build="whole" bldLvl="1" animBg="1" rev="0" advAuto="0" spid="77" grpId="4"/>
      <p:bldP build="whole" bldLvl="1" animBg="1" rev="0" advAuto="0" spid="7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860970" y="203200"/>
            <a:ext cx="1087383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Quick Recap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758477" y="2488307"/>
            <a:ext cx="10976323" cy="6826995"/>
          </a:xfrm>
          <a:prstGeom prst="rect">
            <a:avLst/>
          </a:prstGeom>
        </p:spPr>
        <p:txBody>
          <a:bodyPr/>
          <a:lstStyle/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Truman Doctrine and Marshall Plan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Berlin Airlift 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NATO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Korean War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1948 Election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McCarthyism and the 2nd Red Scare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The Cold War and Eisenhower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The Election of 1960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Cuba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Henry Clay!</a:t>
            </a:r>
          </a:p>
        </p:txBody>
      </p:sp>
      <p:pic>
        <p:nvPicPr>
          <p:cNvPr id="82" name="Cla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2900" y="3352800"/>
            <a:ext cx="3949700" cy="45720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" grpId="2"/>
      <p:bldP build="p" bldLvl="5" animBg="1" rev="0" advAuto="0" spid="8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See You Back Here For Chapter 26!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Thanks for watching!</a:t>
            </a:r>
            <a:endParaRPr sz="32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Subscribe and share </a:t>
            </a:r>
            <a:endParaRPr sz="32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Check out videos in the description</a:t>
            </a:r>
            <a:endParaRPr sz="32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Good luck on all your tests!</a:t>
            </a:r>
          </a:p>
        </p:txBody>
      </p:sp>
      <p:pic>
        <p:nvPicPr>
          <p:cNvPr id="86" name="Map_of_current_Interstat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1520" y="4026204"/>
            <a:ext cx="6278180" cy="393639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1479">
              <a:defRPr sz="647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79">
                <a:solidFill>
                  <a:srgbClr val="FFFFFF"/>
                </a:solidFill>
              </a:rPr>
              <a:t>Containment and a Divided Global Order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2768600"/>
            <a:ext cx="10464800" cy="6367314"/>
          </a:xfrm>
          <a:prstGeom prst="rect">
            <a:avLst/>
          </a:prstGeom>
        </p:spPr>
        <p:txBody>
          <a:bodyPr/>
          <a:lstStyle/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C13521"/>
                </a:solidFill>
              </a:rPr>
              <a:t>Origins of the Cold War</a:t>
            </a:r>
            <a:endParaRPr sz="1764">
              <a:solidFill>
                <a:srgbClr val="C13521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Is the enemy of your enemy, your friend, or your enemy?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1178CA"/>
                </a:solidFill>
              </a:rPr>
              <a:t>Yalta</a:t>
            </a:r>
            <a:r>
              <a:rPr sz="1764">
                <a:solidFill>
                  <a:srgbClr val="FFFFFF"/>
                </a:solidFill>
              </a:rPr>
              <a:t>: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Last meeting of the “Big 3”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Stalin promised “free and unfettered elections” in Poland at a later date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Germany was divided into 4 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United Nations (UN) was agreed upon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1178CA"/>
                </a:solidFill>
              </a:rPr>
              <a:t>Potsdam</a:t>
            </a:r>
            <a:r>
              <a:rPr sz="1764">
                <a:solidFill>
                  <a:srgbClr val="FFFFFF"/>
                </a:solidFill>
              </a:rPr>
              <a:t>: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Truman replaced FDR at the Potsdam Conference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Stalin did not allow self-determination in Eastern Europe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Churchill’s “Iron curtain” speech</a:t>
            </a:r>
          </a:p>
        </p:txBody>
      </p:sp>
      <p:pic>
        <p:nvPicPr>
          <p:cNvPr id="37" name="728px-Yalta_Conference_(Churchill,_Roosevelt,_Stalin)_(B&amp;W)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5386" y="1701800"/>
            <a:ext cx="4123764" cy="3393042"/>
          </a:xfrm>
          <a:prstGeom prst="rect">
            <a:avLst/>
          </a:prstGeom>
          <a:ln w="88900">
            <a:miter lim="400000"/>
          </a:ln>
        </p:spPr>
      </p:pic>
      <p:pic>
        <p:nvPicPr>
          <p:cNvPr id="38" name="Potsdam_conference_1945-8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9697" y="2908300"/>
            <a:ext cx="4292053" cy="339304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" grpId="3"/>
      <p:bldP build="p" bldLvl="5" animBg="1" rev="0" advAuto="0" spid="36" grpId="1"/>
      <p:bldP build="whole" bldLvl="1" animBg="1" rev="0" advAuto="0" spid="37" grpId="2"/>
      <p:bldP build="whole" bldLvl="1" animBg="1" rev="0" advAuto="0" spid="38" grpId="5"/>
      <p:bldP build="whole" bldLvl="1" animBg="1" rev="0" advAuto="0" spid="37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1479">
              <a:defRPr sz="647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79">
                <a:solidFill>
                  <a:srgbClr val="FFFFFF"/>
                </a:solidFill>
              </a:rPr>
              <a:t>Containment and a Divided Global Order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270000" y="2768600"/>
            <a:ext cx="10464800" cy="6546702"/>
          </a:xfrm>
          <a:prstGeom prst="rect">
            <a:avLst/>
          </a:prstGeom>
        </p:spPr>
        <p:txBody>
          <a:bodyPr/>
          <a:lstStyle/>
          <a:p>
            <a:pPr lvl="0" marL="245745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C13521"/>
                </a:solidFill>
              </a:rPr>
              <a:t>The Containment Strategy</a:t>
            </a:r>
            <a:endParaRPr sz="1548">
              <a:solidFill>
                <a:srgbClr val="C13521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3 issues that concerned Truman:</a:t>
            </a:r>
            <a:endParaRPr sz="1548">
              <a:solidFill>
                <a:srgbClr val="FFFFFF"/>
              </a:solidFill>
            </a:endParaRPr>
          </a:p>
          <a:p>
            <a:pPr lvl="2" marL="737234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Soviet Union wanted access to oil in Iran, and the Mediterranean through Turkey</a:t>
            </a:r>
            <a:endParaRPr sz="1548">
              <a:solidFill>
                <a:srgbClr val="FFFFFF"/>
              </a:solidFill>
            </a:endParaRPr>
          </a:p>
          <a:p>
            <a:pPr lvl="2" marL="737234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Civil War in Greece - monarchists vs. communist party</a:t>
            </a:r>
            <a:endParaRPr sz="1548">
              <a:solidFill>
                <a:srgbClr val="FFFFFF"/>
              </a:solidFill>
            </a:endParaRPr>
          </a:p>
          <a:p>
            <a:pPr lvl="2" marL="737234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Communist parties increased in popularity as the economy of Europe suffered </a:t>
            </a:r>
            <a:endParaRPr sz="1548">
              <a:solidFill>
                <a:srgbClr val="FFFFFF"/>
              </a:solidFill>
            </a:endParaRPr>
          </a:p>
          <a:p>
            <a:pPr lvl="0" marL="245745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1178CA"/>
                </a:solidFill>
              </a:rPr>
              <a:t>Toward an Uneasy Peace</a:t>
            </a:r>
            <a:r>
              <a:rPr sz="1548">
                <a:solidFill>
                  <a:srgbClr val="FFFFFF"/>
                </a:solidFill>
              </a:rPr>
              <a:t>: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**George F. Kennan** - urged the </a:t>
            </a:r>
            <a:r>
              <a:rPr sz="1548">
                <a:solidFill>
                  <a:srgbClr val="FFFFFF"/>
                </a:solidFill>
              </a:rPr>
              <a:t>Containment</a:t>
            </a:r>
            <a:r>
              <a:rPr sz="1548">
                <a:solidFill>
                  <a:srgbClr val="FFFFFF"/>
                </a:solidFill>
              </a:rPr>
              <a:t> of the Soviet Union through counterforce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Truman Doctrine - Provided $400 million in aid to Greece and Turkey to resist communism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Marshall Plan - $13 billion to help rebuild war-torn Europe; hoped to make communism less appealing in Europe 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The Soviet Union rejected the aid and forbade Eastern European countries from receiving aid as well</a:t>
            </a:r>
          </a:p>
        </p:txBody>
      </p:sp>
      <p:pic>
        <p:nvPicPr>
          <p:cNvPr id="42" name="Kenna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04150" y="1708150"/>
            <a:ext cx="3175000" cy="4064000"/>
          </a:xfrm>
          <a:prstGeom prst="rect">
            <a:avLst/>
          </a:prstGeom>
          <a:ln w="88900">
            <a:miter lim="400000"/>
          </a:ln>
        </p:spPr>
      </p:pic>
      <p:pic>
        <p:nvPicPr>
          <p:cNvPr id="43" name="Marshall_Plan_poster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2900" y="1022350"/>
            <a:ext cx="4686300" cy="64516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" grpId="4"/>
      <p:bldP build="whole" bldLvl="1" animBg="1" rev="0" advAuto="0" spid="42" grpId="2"/>
      <p:bldP build="whole" bldLvl="1" animBg="1" rev="0" advAuto="0" spid="42" grpId="5"/>
      <p:bldP build="whole" bldLvl="1" animBg="1" rev="0" advAuto="0" spid="43" grpId="3"/>
      <p:bldP build="p" bldLvl="5" animBg="1" rev="0" advAuto="0"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1479">
              <a:defRPr sz="647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79">
                <a:solidFill>
                  <a:srgbClr val="FFFFFF"/>
                </a:solidFill>
              </a:rPr>
              <a:t>Containment and a Divided Global Order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1270000" y="2768600"/>
            <a:ext cx="10464800" cy="6546702"/>
          </a:xfrm>
          <a:prstGeom prst="rect">
            <a:avLst/>
          </a:prstGeom>
        </p:spPr>
        <p:txBody>
          <a:bodyPr/>
          <a:lstStyle/>
          <a:p>
            <a:pPr lvl="0" marL="371474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C13521"/>
                </a:solidFill>
              </a:rPr>
              <a:t>The Containment Strategy</a:t>
            </a:r>
            <a:endParaRPr sz="2340">
              <a:solidFill>
                <a:srgbClr val="C13521"/>
              </a:solidFill>
            </a:endParaRPr>
          </a:p>
          <a:p>
            <a:pPr lvl="0" marL="371474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1178CA"/>
                </a:solidFill>
              </a:rPr>
              <a:t>East and West in the New Europe</a:t>
            </a:r>
            <a:r>
              <a:rPr sz="2340">
                <a:solidFill>
                  <a:srgbClr val="FFFFFF"/>
                </a:solidFill>
              </a:rPr>
              <a:t>:</a:t>
            </a:r>
            <a:endParaRPr sz="2340">
              <a:solidFill>
                <a:srgbClr val="FFFFFF"/>
              </a:solidFill>
            </a:endParaRPr>
          </a:p>
          <a:p>
            <a:pPr lvl="1" marL="742949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Berlin Blockade (June, 1948) -&gt; Berlin Airlift </a:t>
            </a:r>
            <a:endParaRPr sz="2340">
              <a:solidFill>
                <a:srgbClr val="FFFFFF"/>
              </a:solidFill>
            </a:endParaRPr>
          </a:p>
          <a:p>
            <a:pPr lvl="1" marL="742949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North Atlantic Treaty Organization (NATO) - peace time alliance, “an attack on one is an attack on all”</a:t>
            </a:r>
            <a:endParaRPr sz="2340">
              <a:solidFill>
                <a:srgbClr val="FFFFFF"/>
              </a:solidFill>
            </a:endParaRPr>
          </a:p>
          <a:p>
            <a:pPr lvl="1" marL="742949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The Soviet Union responded later with the Warsaw Pact</a:t>
            </a:r>
            <a:endParaRPr sz="2340">
              <a:solidFill>
                <a:srgbClr val="FFFFFF"/>
              </a:solidFill>
            </a:endParaRPr>
          </a:p>
          <a:p>
            <a:pPr lvl="0" marL="371474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1178CA"/>
                </a:solidFill>
              </a:rPr>
              <a:t>NSC-68:</a:t>
            </a:r>
            <a:endParaRPr sz="2340">
              <a:solidFill>
                <a:srgbClr val="1178CA"/>
              </a:solidFill>
            </a:endParaRPr>
          </a:p>
          <a:p>
            <a:pPr lvl="1" marL="742949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Painted the USSR more starkly than Kennan</a:t>
            </a:r>
            <a:endParaRPr sz="2340">
              <a:solidFill>
                <a:srgbClr val="FFFFFF"/>
              </a:solidFill>
            </a:endParaRPr>
          </a:p>
          <a:p>
            <a:pPr lvl="1" marL="742949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Led to a drastic buildup of the military </a:t>
            </a:r>
          </a:p>
        </p:txBody>
      </p:sp>
      <p:pic>
        <p:nvPicPr>
          <p:cNvPr id="47" name="Flag_of_NAT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51585" y="1974850"/>
            <a:ext cx="3127765" cy="2345823"/>
          </a:xfrm>
          <a:prstGeom prst="rect">
            <a:avLst/>
          </a:prstGeom>
          <a:ln w="88900">
            <a:miter lim="400000"/>
          </a:ln>
        </p:spPr>
      </p:pic>
      <p:pic>
        <p:nvPicPr>
          <p:cNvPr id="48" name="630px-C-54landingattemplehof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9722" y="704850"/>
            <a:ext cx="4647228" cy="442593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" grpId="1"/>
      <p:bldP build="whole" bldLvl="1" animBg="1" rev="0" advAuto="0" spid="48" grpId="4"/>
      <p:bldP build="whole" bldLvl="1" animBg="1" rev="0" advAuto="0" spid="48" grpId="2"/>
      <p:bldP build="whole" bldLvl="1" animBg="1" rev="0" advAuto="0" spid="4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1479">
              <a:defRPr sz="647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79">
                <a:solidFill>
                  <a:srgbClr val="FFFFFF"/>
                </a:solidFill>
              </a:rPr>
              <a:t>Containment and a Divided Global Order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1270000" y="2768600"/>
            <a:ext cx="10464800" cy="6546702"/>
          </a:xfrm>
          <a:prstGeom prst="rect">
            <a:avLst/>
          </a:prstGeom>
        </p:spPr>
        <p:txBody>
          <a:bodyPr/>
          <a:lstStyle/>
          <a:p>
            <a:pPr lvl="0" marL="245745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C13521"/>
                </a:solidFill>
              </a:rPr>
              <a:t>Containment in Asia</a:t>
            </a:r>
            <a:endParaRPr sz="1548">
              <a:solidFill>
                <a:srgbClr val="C13521"/>
              </a:solidFill>
            </a:endParaRPr>
          </a:p>
          <a:p>
            <a:pPr lvl="0" marL="245745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1178CA"/>
                </a:solidFill>
              </a:rPr>
              <a:t>Civil War in China: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Communists (Mao) vs. Nationalists (Jiang)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Truman eventually cut off aid to Jiang and Mao and the Communists took control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Truman was blamed for “losing” China</a:t>
            </a:r>
            <a:endParaRPr sz="1548">
              <a:solidFill>
                <a:srgbClr val="FFFFFF"/>
              </a:solidFill>
            </a:endParaRPr>
          </a:p>
          <a:p>
            <a:pPr lvl="0" marL="245745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1178CA"/>
                </a:solidFill>
              </a:rPr>
              <a:t>The Korean War:</a:t>
            </a:r>
            <a:endParaRPr sz="1548">
              <a:solidFill>
                <a:srgbClr val="1178CA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Korea was divided at the 38th parallel, USSR supported the North, US the South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North Korea attacked the South in June, 1952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Truman fired General MacArthur for criticizing the war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War fought without Congressional approval; desegregated units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The War ended with Eisenhower’s administration</a:t>
            </a:r>
            <a:endParaRPr sz="1548">
              <a:solidFill>
                <a:srgbClr val="FFFFFF"/>
              </a:solidFill>
            </a:endParaRPr>
          </a:p>
          <a:p>
            <a:pPr lvl="0" marL="245745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1178CA"/>
                </a:solidFill>
              </a:rPr>
              <a:t>The Munich Analogy:</a:t>
            </a:r>
            <a:endParaRPr sz="1548">
              <a:solidFill>
                <a:srgbClr val="1178CA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548">
                <a:solidFill>
                  <a:srgbClr val="FFFFFF"/>
                </a:solidFill>
              </a:rPr>
              <a:t>Fear of “appeasing” Russian leaders was a powerful motive for US presidents</a:t>
            </a:r>
          </a:p>
        </p:txBody>
      </p:sp>
      <p:pic>
        <p:nvPicPr>
          <p:cNvPr id="52" name="MacArthur_Manil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0628" y="1022350"/>
            <a:ext cx="3262723" cy="548905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2"/>
      <p:bldP build="whole" bldLvl="1" animBg="1" rev="0" advAuto="0" spid="52" grpId="3"/>
      <p:bldP build="p" bldLvl="5" animBg="1" rev="0" advAuto="0" spid="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860970" y="203200"/>
            <a:ext cx="1087383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Cold War Liberalism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758477" y="2103189"/>
            <a:ext cx="10976323" cy="7212113"/>
          </a:xfrm>
          <a:prstGeom prst="rect">
            <a:avLst/>
          </a:prstGeom>
        </p:spPr>
        <p:txBody>
          <a:bodyPr/>
          <a:lstStyle/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C13521"/>
                </a:solidFill>
              </a:rPr>
              <a:t>Truman and the End of Reform</a:t>
            </a:r>
            <a:endParaRPr sz="1764">
              <a:solidFill>
                <a:srgbClr val="C13521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Cold War Liberalism - preservation of New Deal programs, as well as a containment policy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Many union members went on strike post-WWII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Taft-Hartley Act - outlawed the “closed shop”, allowed right-to-work laws</a:t>
            </a:r>
            <a:endParaRPr sz="1764">
              <a:solidFill>
                <a:srgbClr val="FFFFFF"/>
              </a:solidFill>
            </a:endParaRPr>
          </a:p>
          <a:p>
            <a:pPr lvl="2" marL="84010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Non-union members could work in union jobs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1178CA"/>
                </a:solidFill>
              </a:rPr>
              <a:t>The 1948 Election: 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The Democratic Party was split 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“Dixiecrats” nominated Strom Thurmond on a segregationist platform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Harry Truman defeats Dewey in an upset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1178CA"/>
                </a:solidFill>
              </a:rPr>
              <a:t>The Fair Deal:</a:t>
            </a:r>
            <a:endParaRPr sz="1764">
              <a:solidFill>
                <a:srgbClr val="1178CA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Proposed national health insurance, $ for education, increased Social Security, and raising the minimum wage</a:t>
            </a:r>
            <a:endParaRPr sz="1764">
              <a:solidFill>
                <a:srgbClr val="FFFFFF"/>
              </a:solidFill>
            </a:endParaRPr>
          </a:p>
          <a:p>
            <a:pPr lvl="1" marL="56007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Most of his proposals were rejected</a:t>
            </a:r>
          </a:p>
        </p:txBody>
      </p:sp>
      <p:pic>
        <p:nvPicPr>
          <p:cNvPr id="56" name="800px-ElectoralCollege194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5912" y="546100"/>
            <a:ext cx="9632976" cy="559916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3"/>
      <p:bldP build="whole" bldLvl="1" animBg="1" rev="0" advAuto="0" spid="56" grpId="2"/>
      <p:bldP build="p" bldLvl="5" animBg="1" rev="0" advAuto="0" spid="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860970" y="203200"/>
            <a:ext cx="1087383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Cold War Liberalism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758477" y="2103189"/>
            <a:ext cx="10976323" cy="7212113"/>
          </a:xfrm>
          <a:prstGeom prst="rect">
            <a:avLst/>
          </a:prstGeom>
        </p:spPr>
        <p:txBody>
          <a:bodyPr/>
          <a:lstStyle/>
          <a:p>
            <a:pPr lvl="0" marL="25145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C13521"/>
                </a:solidFill>
              </a:rPr>
              <a:t>Red Scare: The Hunt for Communists</a:t>
            </a:r>
            <a:endParaRPr sz="1496">
              <a:solidFill>
                <a:srgbClr val="C13521"/>
              </a:solidFill>
            </a:endParaRPr>
          </a:p>
          <a:p>
            <a:pPr lvl="1" marL="50291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FFFFFF"/>
                </a:solidFill>
              </a:rPr>
              <a:t>Some government employees and aides to FDR provided the Soviet Union with information</a:t>
            </a:r>
            <a:endParaRPr sz="1496">
              <a:solidFill>
                <a:srgbClr val="FFFFFF"/>
              </a:solidFill>
            </a:endParaRPr>
          </a:p>
          <a:p>
            <a:pPr lvl="0" marL="25145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1178CA"/>
                </a:solidFill>
              </a:rPr>
              <a:t>Loyalty-Security Program:</a:t>
            </a:r>
            <a:endParaRPr sz="1496">
              <a:solidFill>
                <a:srgbClr val="FFFFFF"/>
              </a:solidFill>
            </a:endParaRPr>
          </a:p>
          <a:p>
            <a:pPr lvl="1" marL="50291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FFFFFF"/>
                </a:solidFill>
              </a:rPr>
              <a:t>Executive Order 9835 - government employees could be investigated for subversive activity </a:t>
            </a:r>
            <a:endParaRPr sz="1496">
              <a:solidFill>
                <a:srgbClr val="FFFFFF"/>
              </a:solidFill>
            </a:endParaRPr>
          </a:p>
          <a:p>
            <a:pPr lvl="0" marL="25145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1178CA"/>
                </a:solidFill>
              </a:rPr>
              <a:t>HUAC:</a:t>
            </a:r>
            <a:endParaRPr sz="1496">
              <a:solidFill>
                <a:srgbClr val="1178CA"/>
              </a:solidFill>
            </a:endParaRPr>
          </a:p>
          <a:p>
            <a:pPr lvl="1" marL="50291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FFFFFF"/>
                </a:solidFill>
              </a:rPr>
              <a:t>House Un-American Activities Committee:</a:t>
            </a:r>
            <a:endParaRPr sz="1496">
              <a:solidFill>
                <a:srgbClr val="FFFFFF"/>
              </a:solidFill>
            </a:endParaRPr>
          </a:p>
          <a:p>
            <a:pPr lvl="2" marL="754380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FFFFFF"/>
                </a:solidFill>
              </a:rPr>
              <a:t>Richard Nixon was a prominent member</a:t>
            </a:r>
            <a:endParaRPr sz="1496">
              <a:solidFill>
                <a:srgbClr val="FFFFFF"/>
              </a:solidFill>
            </a:endParaRPr>
          </a:p>
          <a:p>
            <a:pPr lvl="2" marL="754380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FFFFFF"/>
                </a:solidFill>
              </a:rPr>
              <a:t>Held public hearings on suspected communists</a:t>
            </a:r>
            <a:endParaRPr sz="1496">
              <a:solidFill>
                <a:srgbClr val="FFFFFF"/>
              </a:solidFill>
            </a:endParaRPr>
          </a:p>
          <a:p>
            <a:pPr lvl="2" marL="754380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FFFFFF"/>
                </a:solidFill>
              </a:rPr>
              <a:t>“Hollywood Ten” </a:t>
            </a:r>
            <a:endParaRPr sz="1496">
              <a:solidFill>
                <a:srgbClr val="FFFFFF"/>
              </a:solidFill>
            </a:endParaRPr>
          </a:p>
          <a:p>
            <a:pPr lvl="2" marL="754380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FFFFFF"/>
                </a:solidFill>
              </a:rPr>
              <a:t>Alger Hiss - convicted of perjury, spent five years in jail</a:t>
            </a:r>
            <a:endParaRPr sz="1496">
              <a:solidFill>
                <a:srgbClr val="FFFFFF"/>
              </a:solidFill>
            </a:endParaRPr>
          </a:p>
          <a:p>
            <a:pPr lvl="0" marL="25145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1178CA"/>
                </a:solidFill>
              </a:rPr>
              <a:t>McCarthyism:</a:t>
            </a:r>
            <a:endParaRPr sz="1496">
              <a:solidFill>
                <a:srgbClr val="1178CA"/>
              </a:solidFill>
            </a:endParaRPr>
          </a:p>
          <a:p>
            <a:pPr lvl="1" marL="50291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FFFFFF"/>
                </a:solidFill>
              </a:rPr>
              <a:t>Accused over 200 government officials of being communist party members</a:t>
            </a:r>
            <a:endParaRPr sz="1496">
              <a:solidFill>
                <a:srgbClr val="FFFFFF"/>
              </a:solidFill>
            </a:endParaRPr>
          </a:p>
          <a:p>
            <a:pPr lvl="1" marL="50291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FFFFFF"/>
                </a:solidFill>
              </a:rPr>
              <a:t>His charges were often aimed at Democrats</a:t>
            </a:r>
            <a:endParaRPr sz="1496">
              <a:solidFill>
                <a:srgbClr val="FFFFFF"/>
              </a:solidFill>
            </a:endParaRPr>
          </a:p>
          <a:p>
            <a:pPr lvl="1" marL="502919" indent="-251459" defTabSz="201168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96">
                <a:solidFill>
                  <a:srgbClr val="FFFFFF"/>
                </a:solidFill>
              </a:rPr>
              <a:t>McCarthy’s downfall came when he attacked the US military, seen as a bully</a:t>
            </a:r>
          </a:p>
        </p:txBody>
      </p:sp>
      <p:pic>
        <p:nvPicPr>
          <p:cNvPr id="60" name="lossless-page1-325px-Anticommunist_Literature_1950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4400" y="1244600"/>
            <a:ext cx="4127500" cy="6286500"/>
          </a:xfrm>
          <a:prstGeom prst="rect">
            <a:avLst/>
          </a:prstGeom>
          <a:ln w="88900">
            <a:miter lim="400000"/>
          </a:ln>
        </p:spPr>
      </p:pic>
      <p:pic>
        <p:nvPicPr>
          <p:cNvPr id="61" name="Welch-McCarthy-Hearing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4050" y="2216150"/>
            <a:ext cx="7620000" cy="5105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" grpId="2"/>
      <p:bldP build="whole" bldLvl="1" animBg="1" rev="0" advAuto="0" spid="61" grpId="3"/>
      <p:bldP build="whole" bldLvl="1" animBg="1" rev="0" advAuto="0" spid="60" grpId="4"/>
      <p:bldP build="p" bldLvl="5" animBg="1" rev="0" advAuto="0" spid="59" grpId="1"/>
      <p:bldP build="whole" bldLvl="1" animBg="1" rev="0" advAuto="0" spid="61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860970" y="203200"/>
            <a:ext cx="1087383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Cold War Liberalism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758477" y="2103189"/>
            <a:ext cx="10976323" cy="7212113"/>
          </a:xfrm>
          <a:prstGeom prst="rect">
            <a:avLst/>
          </a:prstGeom>
        </p:spPr>
        <p:txBody>
          <a:bodyPr/>
          <a:lstStyle/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C13521"/>
                </a:solidFill>
              </a:rPr>
              <a:t>The Politics of Cold War Liberalism</a:t>
            </a:r>
            <a:endParaRPr sz="2628">
              <a:solidFill>
                <a:srgbClr val="C13521"/>
              </a:solidFill>
            </a:endParaRPr>
          </a:p>
          <a:p>
            <a:pPr lvl="1" marL="834390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“Modern Republicanism” - moderating New Deal programs</a:t>
            </a:r>
            <a:endParaRPr sz="2628">
              <a:solidFill>
                <a:srgbClr val="FFFFFF"/>
              </a:solidFill>
            </a:endParaRPr>
          </a:p>
          <a:p>
            <a:pPr lvl="1" marL="834390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Eisenhower was a moderate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1178CA"/>
                </a:solidFill>
              </a:rPr>
              <a:t>America Under Eisenhower:</a:t>
            </a:r>
            <a:endParaRPr sz="2628">
              <a:solidFill>
                <a:srgbClr val="FFFFFF"/>
              </a:solidFill>
            </a:endParaRPr>
          </a:p>
          <a:p>
            <a:pPr lvl="1" marL="834390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“New Look” defense policy - increased military buildup (hydrogen bomb, bombers)</a:t>
            </a:r>
            <a:endParaRPr sz="2628">
              <a:solidFill>
                <a:srgbClr val="FFFFFF"/>
              </a:solidFill>
            </a:endParaRPr>
          </a:p>
          <a:p>
            <a:pPr lvl="1" marL="834390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Massive Retaliation - US would respond with more force if attacked </a:t>
            </a:r>
            <a:endParaRPr sz="2628">
              <a:solidFill>
                <a:srgbClr val="FFFFFF"/>
              </a:solidFill>
            </a:endParaRPr>
          </a:p>
          <a:p>
            <a:pPr lvl="2" marL="125158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“The Ron Burgundy, that escalated quickly”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860970" y="203200"/>
            <a:ext cx="1087383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Containment in the Postcolonial World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758477" y="2488307"/>
            <a:ext cx="10976323" cy="6826995"/>
          </a:xfrm>
          <a:prstGeom prst="rect">
            <a:avLst/>
          </a:prstGeom>
        </p:spPr>
        <p:txBody>
          <a:bodyPr/>
          <a:lstStyle/>
          <a:p>
            <a:pPr lvl="0" marL="234315" indent="-234315" defTabSz="187452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76">
                <a:solidFill>
                  <a:srgbClr val="FFFFFF"/>
                </a:solidFill>
              </a:rPr>
              <a:t>Revolutions in Third World countries were often regarded as pawns of the Soviet Union</a:t>
            </a:r>
            <a:endParaRPr sz="1476">
              <a:solidFill>
                <a:srgbClr val="FFFFFF"/>
              </a:solidFill>
            </a:endParaRPr>
          </a:p>
          <a:p>
            <a:pPr lvl="0" marL="234315" indent="-234315" defTabSz="187452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76">
                <a:solidFill>
                  <a:srgbClr val="C13521"/>
                </a:solidFill>
              </a:rPr>
              <a:t>The Cold War and Colonial Independence</a:t>
            </a:r>
            <a:endParaRPr sz="1476">
              <a:solidFill>
                <a:srgbClr val="C13521"/>
              </a:solidFill>
            </a:endParaRPr>
          </a:p>
          <a:p>
            <a:pPr lvl="1" marL="468630" indent="-234315" defTabSz="187452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76">
                <a:solidFill>
                  <a:srgbClr val="FFFFFF"/>
                </a:solidFill>
              </a:rPr>
              <a:t>Southeast Asia Treaty Organization (SEATO) - Asian NATO</a:t>
            </a:r>
            <a:endParaRPr sz="1476">
              <a:solidFill>
                <a:srgbClr val="FFFFFF"/>
              </a:solidFill>
            </a:endParaRPr>
          </a:p>
          <a:p>
            <a:pPr lvl="1" marL="468630" indent="-234315" defTabSz="187452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76">
                <a:solidFill>
                  <a:srgbClr val="FFFFFF"/>
                </a:solidFill>
              </a:rPr>
              <a:t>Truman and Eisenhower sometimes supported repressive governments, as long as they were anticommunist</a:t>
            </a:r>
            <a:endParaRPr sz="1476">
              <a:solidFill>
                <a:srgbClr val="FFFFFF"/>
              </a:solidFill>
            </a:endParaRPr>
          </a:p>
          <a:p>
            <a:pPr lvl="1" marL="468630" indent="-234315" defTabSz="187452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76">
                <a:solidFill>
                  <a:srgbClr val="FFFFFF"/>
                </a:solidFill>
              </a:rPr>
              <a:t>CIA overthrew Mohammad Mossadegh that was elected in Iran, and Jacob Arbenz Guzman in Guatemala </a:t>
            </a:r>
            <a:endParaRPr sz="1476">
              <a:solidFill>
                <a:srgbClr val="FFFFFF"/>
              </a:solidFill>
            </a:endParaRPr>
          </a:p>
          <a:p>
            <a:pPr lvl="0" marL="234315" indent="-234315" defTabSz="187452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76">
                <a:solidFill>
                  <a:srgbClr val="1178CA"/>
                </a:solidFill>
              </a:rPr>
              <a:t>Vietnam:</a:t>
            </a:r>
            <a:endParaRPr sz="1476">
              <a:solidFill>
                <a:srgbClr val="FFFFFF"/>
              </a:solidFill>
            </a:endParaRPr>
          </a:p>
          <a:p>
            <a:pPr lvl="1" marL="468630" indent="-234315" defTabSz="187452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76">
                <a:solidFill>
                  <a:srgbClr val="FFFFFF"/>
                </a:solidFill>
              </a:rPr>
              <a:t>Vietnam was once a French colony</a:t>
            </a:r>
            <a:endParaRPr sz="1476">
              <a:solidFill>
                <a:srgbClr val="FFFFFF"/>
              </a:solidFill>
            </a:endParaRPr>
          </a:p>
          <a:p>
            <a:pPr lvl="1" marL="468630" indent="-234315" defTabSz="187452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76">
                <a:solidFill>
                  <a:srgbClr val="FFFFFF"/>
                </a:solidFill>
              </a:rPr>
              <a:t>Ho Chi Minh, a communist, sought to unite Vietnam</a:t>
            </a:r>
            <a:endParaRPr sz="1476">
              <a:solidFill>
                <a:srgbClr val="FFFFFF"/>
              </a:solidFill>
            </a:endParaRPr>
          </a:p>
          <a:p>
            <a:pPr lvl="1" marL="468630" indent="-234315" defTabSz="187452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76">
                <a:solidFill>
                  <a:srgbClr val="FFFFFF"/>
                </a:solidFill>
              </a:rPr>
              <a:t>Dien Bien Phu - French defeat in 1954, left Vietnam, US increased its presence</a:t>
            </a:r>
            <a:endParaRPr sz="1476">
              <a:solidFill>
                <a:srgbClr val="FFFFFF"/>
              </a:solidFill>
            </a:endParaRPr>
          </a:p>
          <a:p>
            <a:pPr lvl="0" marL="234315" indent="-234315" defTabSz="187452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76">
                <a:solidFill>
                  <a:srgbClr val="1178CA"/>
                </a:solidFill>
              </a:rPr>
              <a:t>The Middle East:</a:t>
            </a:r>
            <a:endParaRPr sz="1476">
              <a:solidFill>
                <a:srgbClr val="1178CA"/>
              </a:solidFill>
            </a:endParaRPr>
          </a:p>
          <a:p>
            <a:pPr lvl="1" marL="468630" indent="-234315" defTabSz="187452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76">
                <a:solidFill>
                  <a:srgbClr val="FFFFFF"/>
                </a:solidFill>
              </a:rPr>
              <a:t>US recognized Israel almost immediately </a:t>
            </a:r>
            <a:endParaRPr sz="1476">
              <a:solidFill>
                <a:srgbClr val="FFFFFF"/>
              </a:solidFill>
            </a:endParaRPr>
          </a:p>
          <a:p>
            <a:pPr lvl="1" marL="468630" indent="-234315" defTabSz="187452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76">
                <a:solidFill>
                  <a:srgbClr val="FFFFFF"/>
                </a:solidFill>
              </a:rPr>
              <a:t>Egyptian President Nasser nationalized the Suez Canal, Britain and France attacked, Eisenhower helped end the conflict</a:t>
            </a:r>
            <a:endParaRPr sz="1476">
              <a:solidFill>
                <a:srgbClr val="FFFFFF"/>
              </a:solidFill>
            </a:endParaRPr>
          </a:p>
          <a:p>
            <a:pPr lvl="1" marL="468630" indent="-234315" defTabSz="187452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476">
                <a:solidFill>
                  <a:srgbClr val="FFFFFF"/>
                </a:solidFill>
              </a:rPr>
              <a:t>Eisenhower Doctrine - US would help countries in the Middle East that resisted communism</a:t>
            </a:r>
          </a:p>
        </p:txBody>
      </p:sp>
      <p:pic>
        <p:nvPicPr>
          <p:cNvPr id="68" name="Mossadeghmohamma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6563" y="552450"/>
            <a:ext cx="3087188" cy="39516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7" grpId="1"/>
      <p:bldP build="whole" bldLvl="1" animBg="1" rev="0" advAuto="0" spid="68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